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58.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41.xml" ContentType="application/vnd.openxmlformats-officedocument.presentationml.notesSlide+xml"/>
  <Override PartName="/ppt/notesSlides/notesSlide142.xml" ContentType="application/vnd.openxmlformats-officedocument.presentationml.notesSlide+xml"/>
  <Override PartName="/ppt/notesSlides/notesSlide143.xml" ContentType="application/vnd.openxmlformats-officedocument.presentationml.notesSlide+xml"/>
  <Override PartName="/ppt/notesSlides/notesSlide144.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0.xml" ContentType="application/vnd.openxmlformats-officedocument.presentationml.notesSlide+xml"/>
  <Override PartName="/ppt/notesSlides/notesSlide131.xml" ContentType="application/vnd.openxmlformats-officedocument.presentationml.notesSlide+xml"/>
  <Override PartName="/ppt/notesSlides/notesSlide132.xml" ContentType="application/vnd.openxmlformats-officedocument.presentationml.notesSlide+xml"/>
  <Override PartName="/ppt/notesSlides/notesSlide133.xml" ContentType="application/vnd.openxmlformats-officedocument.presentationml.notesSlide+xml"/>
  <Override PartName="/ppt/notesSlides/notesSlide134.xml" ContentType="application/vnd.openxmlformats-officedocument.presentationml.notesSlide+xml"/>
  <Override PartName="/ppt/notesSlides/notesSlide135.xml" ContentType="application/vnd.openxmlformats-officedocument.presentationml.notesSlide+xml"/>
  <Override PartName="/ppt/notesSlides/notesSlide136.xml" ContentType="application/vnd.openxmlformats-officedocument.presentationml.notesSlide+xml"/>
  <Override PartName="/ppt/notesSlides/notesSlide137.xml" ContentType="application/vnd.openxmlformats-officedocument.presentationml.notesSlide+xml"/>
  <Override PartName="/ppt/notesSlides/notesSlide138.xml" ContentType="application/vnd.openxmlformats-officedocument.presentationml.notesSlide+xml"/>
  <Override PartName="/ppt/notesSlides/notesSlide139.xml" ContentType="application/vnd.openxmlformats-officedocument.presentationml.notesSlide+xml"/>
  <Override PartName="/ppt/notesSlides/notesSlide140.xml" ContentType="application/vnd.openxmlformats-officedocument.presentationml.notes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app.xml" ContentType="application/vnd.openxmlformats-officedocument.extended-properties+xml"/>
  <Override PartName="/docProps/core.xml" ContentType="application/vnd.openxmlformats-package.core-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53"/>
  </p:notesMasterIdLst>
  <p:handoutMasterIdLst>
    <p:handoutMasterId r:id="rId154"/>
  </p:handoutMasterIdLst>
  <p:sldIdLst>
    <p:sldId id="566" r:id="rId2"/>
    <p:sldId id="568" r:id="rId3"/>
    <p:sldId id="569" r:id="rId4"/>
    <p:sldId id="571" r:id="rId5"/>
    <p:sldId id="718" r:id="rId6"/>
    <p:sldId id="570" r:id="rId7"/>
    <p:sldId id="572" r:id="rId8"/>
    <p:sldId id="573" r:id="rId9"/>
    <p:sldId id="574" r:id="rId10"/>
    <p:sldId id="575" r:id="rId11"/>
    <p:sldId id="576" r:id="rId12"/>
    <p:sldId id="577" r:id="rId13"/>
    <p:sldId id="712" r:id="rId14"/>
    <p:sldId id="717" r:id="rId15"/>
    <p:sldId id="578" r:id="rId16"/>
    <p:sldId id="579" r:id="rId17"/>
    <p:sldId id="580" r:id="rId18"/>
    <p:sldId id="716" r:id="rId19"/>
    <p:sldId id="581" r:id="rId20"/>
    <p:sldId id="582" r:id="rId21"/>
    <p:sldId id="583" r:id="rId22"/>
    <p:sldId id="584" r:id="rId23"/>
    <p:sldId id="585" r:id="rId24"/>
    <p:sldId id="586" r:id="rId25"/>
    <p:sldId id="587" r:id="rId26"/>
    <p:sldId id="588" r:id="rId27"/>
    <p:sldId id="589" r:id="rId28"/>
    <p:sldId id="590" r:id="rId29"/>
    <p:sldId id="591" r:id="rId30"/>
    <p:sldId id="592" r:id="rId31"/>
    <p:sldId id="593" r:id="rId32"/>
    <p:sldId id="594" r:id="rId33"/>
    <p:sldId id="595" r:id="rId34"/>
    <p:sldId id="596" r:id="rId35"/>
    <p:sldId id="597" r:id="rId36"/>
    <p:sldId id="598" r:id="rId37"/>
    <p:sldId id="599" r:id="rId38"/>
    <p:sldId id="600" r:id="rId39"/>
    <p:sldId id="601" r:id="rId40"/>
    <p:sldId id="602" r:id="rId41"/>
    <p:sldId id="603" r:id="rId42"/>
    <p:sldId id="604" r:id="rId43"/>
    <p:sldId id="605" r:id="rId44"/>
    <p:sldId id="606" r:id="rId45"/>
    <p:sldId id="607" r:id="rId46"/>
    <p:sldId id="608" r:id="rId47"/>
    <p:sldId id="609" r:id="rId48"/>
    <p:sldId id="610" r:id="rId49"/>
    <p:sldId id="611" r:id="rId50"/>
    <p:sldId id="612" r:id="rId51"/>
    <p:sldId id="613" r:id="rId52"/>
    <p:sldId id="614" r:id="rId53"/>
    <p:sldId id="615" r:id="rId54"/>
    <p:sldId id="616" r:id="rId55"/>
    <p:sldId id="617" r:id="rId56"/>
    <p:sldId id="713" r:id="rId57"/>
    <p:sldId id="618" r:id="rId58"/>
    <p:sldId id="714" r:id="rId59"/>
    <p:sldId id="619" r:id="rId60"/>
    <p:sldId id="620" r:id="rId61"/>
    <p:sldId id="621" r:id="rId62"/>
    <p:sldId id="622" r:id="rId63"/>
    <p:sldId id="623" r:id="rId64"/>
    <p:sldId id="624" r:id="rId65"/>
    <p:sldId id="625" r:id="rId66"/>
    <p:sldId id="715" r:id="rId67"/>
    <p:sldId id="626" r:id="rId68"/>
    <p:sldId id="627" r:id="rId69"/>
    <p:sldId id="628" r:id="rId70"/>
    <p:sldId id="629" r:id="rId71"/>
    <p:sldId id="630" r:id="rId72"/>
    <p:sldId id="631" r:id="rId73"/>
    <p:sldId id="632" r:id="rId74"/>
    <p:sldId id="633" r:id="rId75"/>
    <p:sldId id="634" r:id="rId76"/>
    <p:sldId id="635" r:id="rId77"/>
    <p:sldId id="636" r:id="rId78"/>
    <p:sldId id="637" r:id="rId79"/>
    <p:sldId id="638" r:id="rId80"/>
    <p:sldId id="639" r:id="rId81"/>
    <p:sldId id="640" r:id="rId82"/>
    <p:sldId id="641" r:id="rId83"/>
    <p:sldId id="642" r:id="rId84"/>
    <p:sldId id="643" r:id="rId85"/>
    <p:sldId id="644" r:id="rId86"/>
    <p:sldId id="645" r:id="rId87"/>
    <p:sldId id="646" r:id="rId88"/>
    <p:sldId id="647" r:id="rId89"/>
    <p:sldId id="648" r:id="rId90"/>
    <p:sldId id="649" r:id="rId91"/>
    <p:sldId id="650" r:id="rId92"/>
    <p:sldId id="651" r:id="rId93"/>
    <p:sldId id="652" r:id="rId94"/>
    <p:sldId id="653" r:id="rId95"/>
    <p:sldId id="654" r:id="rId96"/>
    <p:sldId id="655" r:id="rId97"/>
    <p:sldId id="656" r:id="rId98"/>
    <p:sldId id="657" r:id="rId99"/>
    <p:sldId id="658" r:id="rId100"/>
    <p:sldId id="659" r:id="rId101"/>
    <p:sldId id="660" r:id="rId102"/>
    <p:sldId id="661" r:id="rId103"/>
    <p:sldId id="662" r:id="rId104"/>
    <p:sldId id="663" r:id="rId105"/>
    <p:sldId id="664" r:id="rId106"/>
    <p:sldId id="665" r:id="rId107"/>
    <p:sldId id="666" r:id="rId108"/>
    <p:sldId id="667" r:id="rId109"/>
    <p:sldId id="668" r:id="rId110"/>
    <p:sldId id="669" r:id="rId111"/>
    <p:sldId id="670" r:id="rId112"/>
    <p:sldId id="671" r:id="rId113"/>
    <p:sldId id="672" r:id="rId114"/>
    <p:sldId id="673" r:id="rId115"/>
    <p:sldId id="674" r:id="rId116"/>
    <p:sldId id="675" r:id="rId117"/>
    <p:sldId id="676" r:id="rId118"/>
    <p:sldId id="677" r:id="rId119"/>
    <p:sldId id="678" r:id="rId120"/>
    <p:sldId id="679" r:id="rId121"/>
    <p:sldId id="680" r:id="rId122"/>
    <p:sldId id="681" r:id="rId123"/>
    <p:sldId id="682" r:id="rId124"/>
    <p:sldId id="683" r:id="rId125"/>
    <p:sldId id="684" r:id="rId126"/>
    <p:sldId id="685" r:id="rId127"/>
    <p:sldId id="686" r:id="rId128"/>
    <p:sldId id="687" r:id="rId129"/>
    <p:sldId id="688" r:id="rId130"/>
    <p:sldId id="689" r:id="rId131"/>
    <p:sldId id="690" r:id="rId132"/>
    <p:sldId id="691" r:id="rId133"/>
    <p:sldId id="692" r:id="rId134"/>
    <p:sldId id="694" r:id="rId135"/>
    <p:sldId id="695" r:id="rId136"/>
    <p:sldId id="696" r:id="rId137"/>
    <p:sldId id="697" r:id="rId138"/>
    <p:sldId id="698" r:id="rId139"/>
    <p:sldId id="699" r:id="rId140"/>
    <p:sldId id="700" r:id="rId141"/>
    <p:sldId id="701" r:id="rId142"/>
    <p:sldId id="702" r:id="rId143"/>
    <p:sldId id="703" r:id="rId144"/>
    <p:sldId id="704" r:id="rId145"/>
    <p:sldId id="705" r:id="rId146"/>
    <p:sldId id="706" r:id="rId147"/>
    <p:sldId id="707" r:id="rId148"/>
    <p:sldId id="709" r:id="rId149"/>
    <p:sldId id="710" r:id="rId150"/>
    <p:sldId id="711" r:id="rId151"/>
    <p:sldId id="538" r:id="rId152"/>
  </p:sldIdLst>
  <p:sldSz cx="9144000" cy="6858000" type="screen4x3"/>
  <p:notesSz cx="6858000" cy="9144000"/>
  <p:defaultTextStyle>
    <a:defPPr>
      <a:defRPr lang="en-US"/>
    </a:defPPr>
    <a:lvl1pPr algn="l" rtl="0" fontAlgn="base">
      <a:spcBef>
        <a:spcPct val="0"/>
      </a:spcBef>
      <a:spcAft>
        <a:spcPct val="0"/>
      </a:spcAft>
      <a:defRPr sz="1600" kern="1200">
        <a:solidFill>
          <a:schemeClr val="tx1"/>
        </a:solidFill>
        <a:latin typeface="Verdana" pitchFamily="34" charset="0"/>
        <a:ea typeface="+mn-ea"/>
        <a:cs typeface="+mn-cs"/>
      </a:defRPr>
    </a:lvl1pPr>
    <a:lvl2pPr marL="457200" algn="l" rtl="0" fontAlgn="base">
      <a:spcBef>
        <a:spcPct val="0"/>
      </a:spcBef>
      <a:spcAft>
        <a:spcPct val="0"/>
      </a:spcAft>
      <a:defRPr sz="1600" kern="1200">
        <a:solidFill>
          <a:schemeClr val="tx1"/>
        </a:solidFill>
        <a:latin typeface="Verdana" pitchFamily="34" charset="0"/>
        <a:ea typeface="+mn-ea"/>
        <a:cs typeface="+mn-cs"/>
      </a:defRPr>
    </a:lvl2pPr>
    <a:lvl3pPr marL="914400" algn="l" rtl="0" fontAlgn="base">
      <a:spcBef>
        <a:spcPct val="0"/>
      </a:spcBef>
      <a:spcAft>
        <a:spcPct val="0"/>
      </a:spcAft>
      <a:defRPr sz="1600" kern="1200">
        <a:solidFill>
          <a:schemeClr val="tx1"/>
        </a:solidFill>
        <a:latin typeface="Verdana" pitchFamily="34" charset="0"/>
        <a:ea typeface="+mn-ea"/>
        <a:cs typeface="+mn-cs"/>
      </a:defRPr>
    </a:lvl3pPr>
    <a:lvl4pPr marL="1371600" algn="l" rtl="0" fontAlgn="base">
      <a:spcBef>
        <a:spcPct val="0"/>
      </a:spcBef>
      <a:spcAft>
        <a:spcPct val="0"/>
      </a:spcAft>
      <a:defRPr sz="1600" kern="1200">
        <a:solidFill>
          <a:schemeClr val="tx1"/>
        </a:solidFill>
        <a:latin typeface="Verdana" pitchFamily="34" charset="0"/>
        <a:ea typeface="+mn-ea"/>
        <a:cs typeface="+mn-cs"/>
      </a:defRPr>
    </a:lvl4pPr>
    <a:lvl5pPr marL="1828800" algn="l" rtl="0" fontAlgn="base">
      <a:spcBef>
        <a:spcPct val="0"/>
      </a:spcBef>
      <a:spcAft>
        <a:spcPct val="0"/>
      </a:spcAft>
      <a:defRPr sz="1600" kern="1200">
        <a:solidFill>
          <a:schemeClr val="tx1"/>
        </a:solidFill>
        <a:latin typeface="Verdana" pitchFamily="34" charset="0"/>
        <a:ea typeface="+mn-ea"/>
        <a:cs typeface="+mn-cs"/>
      </a:defRPr>
    </a:lvl5pPr>
    <a:lvl6pPr marL="2286000" algn="l" defTabSz="914400" rtl="0" eaLnBrk="1" latinLnBrk="0" hangingPunct="1">
      <a:defRPr sz="1600" kern="1200">
        <a:solidFill>
          <a:schemeClr val="tx1"/>
        </a:solidFill>
        <a:latin typeface="Verdana" pitchFamily="34" charset="0"/>
        <a:ea typeface="+mn-ea"/>
        <a:cs typeface="+mn-cs"/>
      </a:defRPr>
    </a:lvl6pPr>
    <a:lvl7pPr marL="2743200" algn="l" defTabSz="914400" rtl="0" eaLnBrk="1" latinLnBrk="0" hangingPunct="1">
      <a:defRPr sz="1600" kern="1200">
        <a:solidFill>
          <a:schemeClr val="tx1"/>
        </a:solidFill>
        <a:latin typeface="Verdana" pitchFamily="34" charset="0"/>
        <a:ea typeface="+mn-ea"/>
        <a:cs typeface="+mn-cs"/>
      </a:defRPr>
    </a:lvl7pPr>
    <a:lvl8pPr marL="3200400" algn="l" defTabSz="914400" rtl="0" eaLnBrk="1" latinLnBrk="0" hangingPunct="1">
      <a:defRPr sz="1600" kern="1200">
        <a:solidFill>
          <a:schemeClr val="tx1"/>
        </a:solidFill>
        <a:latin typeface="Verdana" pitchFamily="34" charset="0"/>
        <a:ea typeface="+mn-ea"/>
        <a:cs typeface="+mn-cs"/>
      </a:defRPr>
    </a:lvl8pPr>
    <a:lvl9pPr marL="3657600" algn="l" defTabSz="914400" rtl="0" eaLnBrk="1" latinLnBrk="0" hangingPunct="1">
      <a:defRPr sz="1600" kern="1200">
        <a:solidFill>
          <a:schemeClr val="tx1"/>
        </a:solidFill>
        <a:latin typeface="Verdana"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8080"/>
    <a:srgbClr val="000066"/>
    <a:srgbClr val="000099"/>
    <a:srgbClr val="0000FF"/>
    <a:srgbClr val="FFFF00"/>
    <a:srgbClr val="FFCC66"/>
    <a:srgbClr val="FF9900"/>
    <a:srgbClr val="CC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4572"/>
    <p:restoredTop sz="86390"/>
  </p:normalViewPr>
  <p:slideViewPr>
    <p:cSldViewPr>
      <p:cViewPr varScale="1">
        <p:scale>
          <a:sx n="95" d="100"/>
          <a:sy n="95" d="100"/>
        </p:scale>
        <p:origin x="1638" y="96"/>
      </p:cViewPr>
      <p:guideLst>
        <p:guide orient="horz" pos="2160"/>
        <p:guide pos="2880"/>
      </p:guideLst>
    </p:cSldViewPr>
  </p:slideViewPr>
  <p:outlineViewPr>
    <p:cViewPr>
      <p:scale>
        <a:sx n="33" d="100"/>
        <a:sy n="33" d="100"/>
      </p:scale>
      <p:origin x="0" y="-3288"/>
    </p:cViewPr>
  </p:outlineViewPr>
  <p:notesTextViewPr>
    <p:cViewPr>
      <p:scale>
        <a:sx n="100" d="100"/>
        <a:sy n="100" d="100"/>
      </p:scale>
      <p:origin x="0" y="0"/>
    </p:cViewPr>
  </p:notesTextViewPr>
  <p:sorterViewPr>
    <p:cViewPr varScale="1">
      <p:scale>
        <a:sx n="1" d="1"/>
        <a:sy n="1" d="1"/>
      </p:scale>
      <p:origin x="0" y="-1398"/>
    </p:cViewPr>
  </p:sorterViewPr>
  <p:notesViewPr>
    <p:cSldViewPr>
      <p:cViewPr varScale="1">
        <p:scale>
          <a:sx n="61" d="100"/>
          <a:sy n="61" d="100"/>
        </p:scale>
        <p:origin x="3198" y="7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59" Type="http://schemas.openxmlformats.org/officeDocument/2006/relationships/customXml" Target="../customXml/item1.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53" Type="http://schemas.openxmlformats.org/officeDocument/2006/relationships/slide" Target="slides/slide52.xml"/><Relationship Id="rId74" Type="http://schemas.openxmlformats.org/officeDocument/2006/relationships/slide" Target="slides/slide73.xml"/><Relationship Id="rId128" Type="http://schemas.openxmlformats.org/officeDocument/2006/relationships/slide" Target="slides/slide127.xml"/><Relationship Id="rId149" Type="http://schemas.openxmlformats.org/officeDocument/2006/relationships/slide" Target="slides/slide148.xml"/><Relationship Id="rId5" Type="http://schemas.openxmlformats.org/officeDocument/2006/relationships/slide" Target="slides/slide4.xml"/><Relationship Id="rId95" Type="http://schemas.openxmlformats.org/officeDocument/2006/relationships/slide" Target="slides/slide94.xml"/><Relationship Id="rId160" Type="http://schemas.openxmlformats.org/officeDocument/2006/relationships/customXml" Target="../customXml/item2.xml"/><Relationship Id="rId22" Type="http://schemas.openxmlformats.org/officeDocument/2006/relationships/slide" Target="slides/slide21.xml"/><Relationship Id="rId43" Type="http://schemas.openxmlformats.org/officeDocument/2006/relationships/slide" Target="slides/slide42.xml"/><Relationship Id="rId64" Type="http://schemas.openxmlformats.org/officeDocument/2006/relationships/slide" Target="slides/slide63.xml"/><Relationship Id="rId118" Type="http://schemas.openxmlformats.org/officeDocument/2006/relationships/slide" Target="slides/slide117.xml"/><Relationship Id="rId139" Type="http://schemas.openxmlformats.org/officeDocument/2006/relationships/slide" Target="slides/slide138.xml"/><Relationship Id="rId85" Type="http://schemas.openxmlformats.org/officeDocument/2006/relationships/slide" Target="slides/slide84.xml"/><Relationship Id="rId150" Type="http://schemas.openxmlformats.org/officeDocument/2006/relationships/slide" Target="slides/slide149.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40" Type="http://schemas.openxmlformats.org/officeDocument/2006/relationships/slide" Target="slides/slide139.xml"/><Relationship Id="rId145" Type="http://schemas.openxmlformats.org/officeDocument/2006/relationships/slide" Target="slides/slide144.xml"/><Relationship Id="rId161" Type="http://schemas.openxmlformats.org/officeDocument/2006/relationships/customXml" Target="../customXml/item3.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slide" Target="slides/slide129.xml"/><Relationship Id="rId135" Type="http://schemas.openxmlformats.org/officeDocument/2006/relationships/slide" Target="slides/slide134.xml"/><Relationship Id="rId151" Type="http://schemas.openxmlformats.org/officeDocument/2006/relationships/slide" Target="slides/slide150.xml"/><Relationship Id="rId156" Type="http://schemas.openxmlformats.org/officeDocument/2006/relationships/viewProps" Target="viewProps.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theme" Target="theme/theme1.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notesMaster" Target="notesMasters/notesMaster1.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slide" Target="slides/slide147.xml"/><Relationship Id="rId4" Type="http://schemas.openxmlformats.org/officeDocument/2006/relationships/slide" Target="slides/slide3.xml"/><Relationship Id="rId9" Type="http://schemas.openxmlformats.org/officeDocument/2006/relationships/slide" Target="slides/slide8.xml"/><Relationship Id="rId26" Type="http://schemas.openxmlformats.org/officeDocument/2006/relationships/slide" Target="slides/slide25.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handoutMaster" Target="handoutMasters/handoutMaster1.xml"/><Relationship Id="rId16" Type="http://schemas.openxmlformats.org/officeDocument/2006/relationships/slide" Target="slides/slide15.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 Id="rId90" Type="http://schemas.openxmlformats.org/officeDocument/2006/relationships/slide" Target="slides/slide89.xml"/><Relationship Id="rId27" Type="http://schemas.openxmlformats.org/officeDocument/2006/relationships/slide" Target="slides/slide26.xml"/><Relationship Id="rId48" Type="http://schemas.openxmlformats.org/officeDocument/2006/relationships/slide" Target="slides/slide47.xml"/><Relationship Id="rId69" Type="http://schemas.openxmlformats.org/officeDocument/2006/relationships/slide" Target="slides/slide68.xml"/><Relationship Id="rId113" Type="http://schemas.openxmlformats.org/officeDocument/2006/relationships/slide" Target="slides/slide112.xml"/><Relationship Id="rId134" Type="http://schemas.openxmlformats.org/officeDocument/2006/relationships/slide" Target="slides/slide133.xml"/><Relationship Id="rId80" Type="http://schemas.openxmlformats.org/officeDocument/2006/relationships/slide" Target="slides/slide79.xml"/><Relationship Id="rId155"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1746"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Calibri" pitchFamily="34" charset="0"/>
              </a:defRPr>
            </a:lvl1pPr>
          </a:lstStyle>
          <a:p>
            <a:pPr>
              <a:defRPr/>
            </a:pPr>
            <a:endParaRPr lang="en-US" dirty="0">
              <a:latin typeface="Arial" panose="020B0604020202020204" pitchFamily="34" charset="0"/>
            </a:endParaRPr>
          </a:p>
        </p:txBody>
      </p:sp>
      <p:sp>
        <p:nvSpPr>
          <p:cNvPr id="31747" name="Rectangle 3"/>
          <p:cNvSpPr>
            <a:spLocks noGrp="1" noChangeArrowheads="1"/>
          </p:cNvSpPr>
          <p:nvPr>
            <p:ph type="dt" sz="quarter"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Calibri" pitchFamily="34" charset="0"/>
              </a:defRPr>
            </a:lvl1pPr>
          </a:lstStyle>
          <a:p>
            <a:pPr>
              <a:defRPr/>
            </a:pPr>
            <a:endParaRPr lang="en-US" dirty="0">
              <a:latin typeface="Arial" panose="020B0604020202020204" pitchFamily="34" charset="0"/>
            </a:endParaRPr>
          </a:p>
        </p:txBody>
      </p:sp>
      <p:sp>
        <p:nvSpPr>
          <p:cNvPr id="31748" name="Rectangle 4"/>
          <p:cNvSpPr>
            <a:spLocks noGrp="1" noChangeArrowheads="1"/>
          </p:cNvSpPr>
          <p:nvPr>
            <p:ph type="ftr" sz="quarter" idx="2"/>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Calibri" pitchFamily="34" charset="0"/>
              </a:defRPr>
            </a:lvl1pPr>
          </a:lstStyle>
          <a:p>
            <a:pPr>
              <a:defRPr/>
            </a:pPr>
            <a:endParaRPr lang="en-US" dirty="0">
              <a:latin typeface="Arial" panose="020B0604020202020204" pitchFamily="34" charset="0"/>
            </a:endParaRPr>
          </a:p>
        </p:txBody>
      </p:sp>
      <p:sp>
        <p:nvSpPr>
          <p:cNvPr id="31749" name="Rectangle 5"/>
          <p:cNvSpPr>
            <a:spLocks noGrp="1" noChangeArrowheads="1"/>
          </p:cNvSpPr>
          <p:nvPr>
            <p:ph type="sldNum" sz="quarter" idx="3"/>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Calibri" pitchFamily="34" charset="0"/>
              </a:defRPr>
            </a:lvl1pPr>
          </a:lstStyle>
          <a:p>
            <a:pPr>
              <a:defRPr/>
            </a:pPr>
            <a:fld id="{37C27BC0-8C83-44A3-81E0-45528917B0E0}" type="slidenum">
              <a:rPr lang="en-US">
                <a:latin typeface="Arial" panose="020B0604020202020204" pitchFamily="34" charset="0"/>
              </a:rPr>
              <a:pPr>
                <a:defRPr/>
              </a:pPr>
              <a:t>‹#›</a:t>
            </a:fld>
            <a:endParaRPr lang="en-US" dirty="0">
              <a:latin typeface="Arial" panose="020B0604020202020204" pitchFamily="34" charset="0"/>
            </a:endParaRPr>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53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0965"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dirty="0"/>
              <a:t>Key Message: </a:t>
            </a:r>
          </a:p>
          <a:p>
            <a:pPr lvl="0"/>
            <a:r>
              <a:rPr lang="en-US" noProof="0" dirty="0"/>
              <a:t>Est. Presentation Time:    minute(s)</a:t>
            </a:r>
          </a:p>
          <a:p>
            <a:pPr lvl="0"/>
            <a:r>
              <a:rPr lang="en-US" noProof="0" dirty="0"/>
              <a:t>Explanation of Cues/Builds: </a:t>
            </a:r>
          </a:p>
          <a:p>
            <a:pPr lvl="0"/>
            <a:r>
              <a:rPr lang="en-US" noProof="0" dirty="0"/>
              <a:t>Suggested Comments: </a:t>
            </a:r>
          </a:p>
          <a:p>
            <a:pPr lvl="0"/>
            <a:r>
              <a:rPr lang="en-US" noProof="0" dirty="0"/>
              <a:t>Suggested Questions: </a:t>
            </a:r>
          </a:p>
          <a:p>
            <a:pPr lvl="0"/>
            <a:r>
              <a:rPr lang="en-US" noProof="0" dirty="0"/>
              <a:t>Additional Information: </a:t>
            </a:r>
          </a:p>
          <a:p>
            <a:pPr lvl="0"/>
            <a:r>
              <a:rPr lang="en-US" noProof="0" dirty="0"/>
              <a:t>Possible Problems: None</a:t>
            </a:r>
          </a:p>
        </p:txBody>
      </p:sp>
      <p:sp>
        <p:nvSpPr>
          <p:cNvPr id="40967"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Arial" panose="020B0604020202020204" pitchFamily="34" charset="0"/>
              </a:defRPr>
            </a:lvl1pPr>
          </a:lstStyle>
          <a:p>
            <a:pPr>
              <a:defRPr/>
            </a:pPr>
            <a:fld id="{D3AA1005-96A5-4CE0-97A3-E1B7A70FFA11}" type="slidenum">
              <a:rPr lang="en-US" smtClean="0"/>
              <a:pPr>
                <a:defRPr/>
              </a:pPr>
              <a:t>‹#›</a:t>
            </a:fld>
            <a:endParaRPr lang="en-US"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1pPr>
    <a:lvl2pPr marL="742950" indent="-285750" algn="l" rtl="0" eaLnBrk="0" fontAlgn="base" hangingPunct="0">
      <a:spcBef>
        <a:spcPct val="30000"/>
      </a:spcBef>
      <a:spcAft>
        <a:spcPct val="0"/>
      </a:spcAft>
      <a:defRPr sz="1200" kern="1200">
        <a:solidFill>
          <a:schemeClr val="tx1"/>
        </a:solidFill>
        <a:latin typeface="Verdana" pitchFamily="34" charset="0"/>
        <a:ea typeface="+mn-ea"/>
        <a:cs typeface="+mn-cs"/>
      </a:defRPr>
    </a:lvl2pPr>
    <a:lvl3pPr marL="1143000" indent="-228600" algn="l" rtl="0" eaLnBrk="0" fontAlgn="base" hangingPunct="0">
      <a:spcBef>
        <a:spcPct val="30000"/>
      </a:spcBef>
      <a:spcAft>
        <a:spcPct val="0"/>
      </a:spcAft>
      <a:defRPr sz="1200" kern="1200">
        <a:solidFill>
          <a:schemeClr val="tx1"/>
        </a:solidFill>
        <a:latin typeface="Verdana" pitchFamily="34" charset="0"/>
        <a:ea typeface="+mn-ea"/>
        <a:cs typeface="+mn-cs"/>
      </a:defRPr>
    </a:lvl3pPr>
    <a:lvl4pPr marL="1600200" indent="-228600" algn="l" rtl="0" eaLnBrk="0" fontAlgn="base" hangingPunct="0">
      <a:spcBef>
        <a:spcPct val="30000"/>
      </a:spcBef>
      <a:spcAft>
        <a:spcPct val="0"/>
      </a:spcAft>
      <a:defRPr sz="1200" kern="1200">
        <a:solidFill>
          <a:schemeClr val="tx1"/>
        </a:solidFill>
        <a:latin typeface="Verdana" pitchFamily="34" charset="0"/>
        <a:ea typeface="+mn-ea"/>
        <a:cs typeface="+mn-cs"/>
      </a:defRPr>
    </a:lvl4pPr>
    <a:lvl5pPr marL="2057400" indent="-228600" algn="l" rtl="0" eaLnBrk="0" fontAlgn="base" hangingPunct="0">
      <a:spcBef>
        <a:spcPct val="30000"/>
      </a:spcBef>
      <a:spcAft>
        <a:spcPct val="0"/>
      </a:spcAft>
      <a:defRPr sz="1200" kern="1200">
        <a:solidFill>
          <a:schemeClr val="tx1"/>
        </a:solidFill>
        <a:latin typeface="Verdana"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0.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141.xml.rels><?xml version="1.0" encoding="UTF-8" standalone="yes"?>
<Relationships xmlns="http://schemas.openxmlformats.org/package/2006/relationships"><Relationship Id="rId2" Type="http://schemas.openxmlformats.org/officeDocument/2006/relationships/slide" Target="../slides/slide148.xml"/><Relationship Id="rId1" Type="http://schemas.openxmlformats.org/officeDocument/2006/relationships/notesMaster" Target="../notesMasters/notesMaster1.xml"/></Relationships>
</file>

<file path=ppt/notesSlides/_rels/notesSlide142.xml.rels><?xml version="1.0" encoding="UTF-8" standalone="yes"?>
<Relationships xmlns="http://schemas.openxmlformats.org/package/2006/relationships"><Relationship Id="rId2" Type="http://schemas.openxmlformats.org/officeDocument/2006/relationships/slide" Target="../slides/slide149.xml"/><Relationship Id="rId1" Type="http://schemas.openxmlformats.org/officeDocument/2006/relationships/notesMaster" Target="../notesMasters/notesMaster1.xml"/></Relationships>
</file>

<file path=ppt/notesSlides/_rels/notesSlide143.xml.rels><?xml version="1.0" encoding="UTF-8" standalone="yes"?>
<Relationships xmlns="http://schemas.openxmlformats.org/package/2006/relationships"><Relationship Id="rId2" Type="http://schemas.openxmlformats.org/officeDocument/2006/relationships/slide" Target="../slides/slide150.xml"/><Relationship Id="rId1" Type="http://schemas.openxmlformats.org/officeDocument/2006/relationships/notesMaster" Target="../notesMasters/notesMaster1.xml"/></Relationships>
</file>

<file path=ppt/notesSlides/_rels/notesSlide144.xml.rels><?xml version="1.0" encoding="UTF-8" standalone="yes"?>
<Relationships xmlns="http://schemas.openxmlformats.org/package/2006/relationships"><Relationship Id="rId2" Type="http://schemas.openxmlformats.org/officeDocument/2006/relationships/slide" Target="../slides/slide15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3" Type="http://schemas.openxmlformats.org/officeDocument/2006/relationships/hyperlink" Target="http://www.fhwa.dot.gov/publications/publicroads/00marapr/concrete.cfm" TargetMode="External"/><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3" Type="http://schemas.openxmlformats.org/officeDocument/2006/relationships/hyperlink" Target="https://www.traffixdevices.com/nchrp350" TargetMode="External"/><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Rectangle 7"/>
          <p:cNvSpPr>
            <a:spLocks noGrp="1" noChangeArrowheads="1"/>
          </p:cNvSpPr>
          <p:nvPr>
            <p:ph type="sldNum" sz="quarter" idx="4294967295"/>
          </p:nvPr>
        </p:nvSpPr>
        <p:spPr bwMode="auto">
          <a:xfrm>
            <a:off x="3884613" y="8685213"/>
            <a:ext cx="2971800" cy="457200"/>
          </a:xfrm>
          <a:prstGeom prst="rect">
            <a:avLst/>
          </a:prstGeom>
          <a:noFill/>
          <a:ln>
            <a:miter lim="800000"/>
            <a:headEnd/>
            <a:tailEnd/>
          </a:ln>
        </p:spPr>
        <p:txBody>
          <a:bodyPr/>
          <a:lstStyle/>
          <a:p>
            <a:fld id="{BDDB975D-CE38-4717-A7CB-ABB3FC5B4D69}" type="slidenum">
              <a:rPr lang="en-US"/>
              <a:pPr/>
              <a:t>1</a:t>
            </a:fld>
            <a:endParaRPr lang="en-US" dirty="0"/>
          </a:p>
        </p:txBody>
      </p:sp>
      <p:sp>
        <p:nvSpPr>
          <p:cNvPr id="139267" name="Rectangle 2"/>
          <p:cNvSpPr>
            <a:spLocks noGrp="1" noRot="1" noChangeAspect="1" noChangeArrowheads="1" noTextEdit="1"/>
          </p:cNvSpPr>
          <p:nvPr>
            <p:ph type="sldImg"/>
          </p:nvPr>
        </p:nvSpPr>
        <p:spPr>
          <a:xfrm>
            <a:off x="1108075" y="654050"/>
            <a:ext cx="4646613" cy="3484563"/>
          </a:xfrm>
          <a:ln/>
        </p:spPr>
      </p:sp>
      <p:sp>
        <p:nvSpPr>
          <p:cNvPr id="139268" name="Rectangle 3"/>
          <p:cNvSpPr>
            <a:spLocks noGrp="1" noChangeArrowheads="1"/>
          </p:cNvSpPr>
          <p:nvPr>
            <p:ph type="body" idx="1"/>
          </p:nvPr>
        </p:nvSpPr>
        <p:spPr>
          <a:xfrm>
            <a:off x="609600" y="4356100"/>
            <a:ext cx="5638800" cy="4138613"/>
          </a:xfrm>
          <a:noFill/>
          <a:ln/>
        </p:spPr>
        <p:txBody>
          <a:bodyPr/>
          <a:lstStyle/>
          <a:p>
            <a:pPr eaLnBrk="1" hangingPunct="1"/>
            <a:r>
              <a:rPr lang="en-US" b="1" dirty="0">
                <a:cs typeface="Arial" charset="0"/>
              </a:rPr>
              <a:t>Key Message: </a:t>
            </a:r>
            <a:r>
              <a:rPr lang="en-US" dirty="0">
                <a:cs typeface="Arial" charset="0"/>
              </a:rPr>
              <a:t>Course opening</a:t>
            </a:r>
            <a:endParaRPr lang="en-US" b="1" dirty="0">
              <a:cs typeface="Arial" charset="0"/>
            </a:endParaRPr>
          </a:p>
          <a:p>
            <a:pPr eaLnBrk="1" hangingPunct="1"/>
            <a:r>
              <a:rPr lang="en-US" b="1" dirty="0">
                <a:cs typeface="Arial" charset="0"/>
              </a:rPr>
              <a:t>Est. Presentation Time: </a:t>
            </a:r>
            <a:r>
              <a:rPr lang="en-US" dirty="0">
                <a:cs typeface="Arial" charset="0"/>
              </a:rPr>
              <a:t>As needed</a:t>
            </a:r>
          </a:p>
          <a:p>
            <a:pPr eaLnBrk="1" hangingPunct="1"/>
            <a:r>
              <a:rPr lang="en-US" b="1" dirty="0">
                <a:cs typeface="Arial" charset="0"/>
              </a:rPr>
              <a:t>Explanation of Cues/Builds: </a:t>
            </a:r>
            <a:r>
              <a:rPr lang="en-US" dirty="0">
                <a:cs typeface="Arial" charset="0"/>
              </a:rPr>
              <a:t>None</a:t>
            </a:r>
          </a:p>
          <a:p>
            <a:pPr eaLnBrk="1" hangingPunct="1"/>
            <a:r>
              <a:rPr lang="en-US" b="1" dirty="0">
                <a:cs typeface="Arial" charset="0"/>
              </a:rPr>
              <a:t>Suggested Comments: </a:t>
            </a:r>
            <a:r>
              <a:rPr lang="en-US" dirty="0">
                <a:cs typeface="Arial" charset="0"/>
              </a:rPr>
              <a:t>Let’s introduce Positive Protection!</a:t>
            </a:r>
          </a:p>
          <a:p>
            <a:pPr eaLnBrk="1" hangingPunct="1"/>
            <a:r>
              <a:rPr lang="en-US" b="1" dirty="0">
                <a:cs typeface="Arial" charset="0"/>
              </a:rPr>
              <a:t>Suggested Questions: </a:t>
            </a:r>
            <a:r>
              <a:rPr lang="en-US" dirty="0">
                <a:cs typeface="Arial" charset="0"/>
              </a:rPr>
              <a:t>None</a:t>
            </a:r>
            <a:endParaRPr lang="en-US" b="1" dirty="0">
              <a:cs typeface="Arial" charset="0"/>
            </a:endParaRPr>
          </a:p>
          <a:p>
            <a:pPr eaLnBrk="1" hangingPunct="1"/>
            <a:r>
              <a:rPr lang="en-US" b="1" dirty="0">
                <a:cs typeface="Arial" charset="0"/>
              </a:rPr>
              <a:t>Additional Information: </a:t>
            </a:r>
            <a:r>
              <a:rPr lang="en-US" dirty="0">
                <a:cs typeface="Arial" charset="0"/>
              </a:rPr>
              <a:t>None</a:t>
            </a:r>
            <a:endParaRPr lang="en-US" b="1" dirty="0">
              <a:cs typeface="Arial" charset="0"/>
            </a:endParaRPr>
          </a:p>
          <a:p>
            <a:pPr eaLnBrk="1" hangingPunct="1"/>
            <a:r>
              <a:rPr lang="en-US" b="1" dirty="0">
                <a:cs typeface="Arial" charset="0"/>
              </a:rPr>
              <a:t>Possible Problems: </a:t>
            </a:r>
            <a:r>
              <a:rPr lang="en-US" dirty="0">
                <a:cs typeface="Arial" charset="0"/>
              </a:rPr>
              <a:t>None</a:t>
            </a:r>
          </a:p>
          <a:p>
            <a:pPr eaLnBrk="1" hangingPunct="1"/>
            <a:endParaRPr lang="en-US" sz="1800" dirty="0">
              <a:cs typeface="Arial" charset="0"/>
            </a:endParaRPr>
          </a:p>
        </p:txBody>
      </p:sp>
    </p:spTree>
    <p:extLst>
      <p:ext uri="{BB962C8B-B14F-4D97-AF65-F5344CB8AC3E}">
        <p14:creationId xmlns:p14="http://schemas.microsoft.com/office/powerpoint/2010/main" val="221042992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Rectangle 7"/>
          <p:cNvSpPr>
            <a:spLocks noGrp="1" noChangeArrowheads="1"/>
          </p:cNvSpPr>
          <p:nvPr>
            <p:ph type="sldNum" sz="quarter" idx="5"/>
          </p:nvPr>
        </p:nvSpPr>
        <p:spPr>
          <a:xfrm>
            <a:off x="3884613" y="8685213"/>
            <a:ext cx="2971800" cy="457200"/>
          </a:xfrm>
          <a:prstGeom prst="rect">
            <a:avLst/>
          </a:prstGeom>
          <a:noFill/>
        </p:spPr>
        <p:txBody>
          <a:bodyPr/>
          <a:lstStyle/>
          <a:p>
            <a:fld id="{BCB10DB5-1B56-4793-B137-49657BC54FC3}" type="slidenum">
              <a:rPr lang="en-US" smtClean="0"/>
              <a:pPr/>
              <a:t>10</a:t>
            </a:fld>
            <a:endParaRPr lang="en-US" dirty="0"/>
          </a:p>
        </p:txBody>
      </p:sp>
      <p:sp>
        <p:nvSpPr>
          <p:cNvPr id="152579" name="Rectangle 2"/>
          <p:cNvSpPr>
            <a:spLocks noGrp="1" noRot="1" noChangeAspect="1" noChangeArrowheads="1" noTextEdit="1"/>
          </p:cNvSpPr>
          <p:nvPr>
            <p:ph type="sldImg"/>
          </p:nvPr>
        </p:nvSpPr>
        <p:spPr>
          <a:solidFill>
            <a:srgbClr val="FFFFFF"/>
          </a:solidFill>
          <a:ln/>
        </p:spPr>
      </p:sp>
      <p:sp>
        <p:nvSpPr>
          <p:cNvPr id="152580" name="Rectangle 3"/>
          <p:cNvSpPr>
            <a:spLocks noGrp="1" noChangeArrowheads="1"/>
          </p:cNvSpPr>
          <p:nvPr>
            <p:ph type="body" idx="1"/>
          </p:nvPr>
        </p:nvSpPr>
        <p:spPr>
          <a:xfrm>
            <a:off x="914400" y="4343400"/>
            <a:ext cx="5029200" cy="4114800"/>
          </a:xfrm>
          <a:solidFill>
            <a:srgbClr val="FFFFFF"/>
          </a:solidFill>
          <a:ln>
            <a:noFill/>
          </a:ln>
        </p:spPr>
        <p:txBody>
          <a:bodyPr/>
          <a:lstStyle/>
          <a:p>
            <a:pPr eaLnBrk="1" hangingPunct="1"/>
            <a:r>
              <a:rPr lang="en-US" sz="1000" b="1" dirty="0"/>
              <a:t>Key Message: </a:t>
            </a:r>
            <a:r>
              <a:rPr lang="en-US" sz="1000" dirty="0"/>
              <a:t>Discuss traffic barriers</a:t>
            </a:r>
          </a:p>
          <a:p>
            <a:pPr eaLnBrk="1" hangingPunct="1"/>
            <a:r>
              <a:rPr lang="en-US" sz="1000" b="1" dirty="0"/>
              <a:t>Est. Presentation Time: </a:t>
            </a:r>
            <a:r>
              <a:rPr lang="en-US" sz="1000" dirty="0"/>
              <a:t>1 minute(s)</a:t>
            </a:r>
          </a:p>
          <a:p>
            <a:pPr eaLnBrk="1" hangingPunct="1"/>
            <a:r>
              <a:rPr lang="en-US" sz="1000" b="1" dirty="0"/>
              <a:t>Explanation of Cues/Builds: </a:t>
            </a:r>
            <a:r>
              <a:rPr lang="en-US" sz="1000" dirty="0"/>
              <a:t>None</a:t>
            </a:r>
          </a:p>
          <a:p>
            <a:pPr marL="0" lvl="1" eaLnBrk="1" hangingPunct="1"/>
            <a:r>
              <a:rPr lang="en-US" sz="1000" b="1" dirty="0"/>
              <a:t>Suggested Comments</a:t>
            </a:r>
            <a:r>
              <a:rPr lang="en-US" sz="1000" dirty="0"/>
              <a:t>: Temporary concrete traffic barrier prevents vehicles from entering the work area or to separate vehicles in temporary two-lane, two-way traffic on normally divided highways. The use of temporary concrete traffic barrier instead of standard temporary traffic control measures is based on engineering judgment. Barriers main purpose is protection, not channelization. Channelization is a secondary consideration. Decision to use </a:t>
            </a:r>
            <a:r>
              <a:rPr lang="en-US" sz="1000" u="sng" dirty="0"/>
              <a:t>should</a:t>
            </a:r>
            <a:r>
              <a:rPr lang="en-US" sz="1000" dirty="0"/>
              <a:t> be based on protective needs not channelizing needs. If not needed for protection then IT SHALL NOT BE USED. The channelizing needs are always a secondary consideration. Barriers are used for protection of the work space.</a:t>
            </a:r>
          </a:p>
          <a:p>
            <a:pPr eaLnBrk="1" hangingPunct="1"/>
            <a:r>
              <a:rPr lang="en-US" sz="1000" b="1" dirty="0"/>
              <a:t>Suggested Questions: </a:t>
            </a:r>
            <a:r>
              <a:rPr lang="en-US" sz="1000" dirty="0"/>
              <a:t>None</a:t>
            </a:r>
          </a:p>
          <a:p>
            <a:pPr eaLnBrk="1" hangingPunct="1"/>
            <a:r>
              <a:rPr lang="en-US" sz="1000" b="1" dirty="0"/>
              <a:t>Additional Information: </a:t>
            </a:r>
            <a:r>
              <a:rPr lang="en-US" sz="1000" dirty="0"/>
              <a:t>None</a:t>
            </a:r>
          </a:p>
          <a:p>
            <a:pPr eaLnBrk="1" hangingPunct="1"/>
            <a:r>
              <a:rPr lang="en-US" sz="1000" b="1" dirty="0"/>
              <a:t>Possible Problems: </a:t>
            </a:r>
            <a:r>
              <a:rPr lang="en-US" sz="1000" dirty="0"/>
              <a:t>None</a:t>
            </a:r>
          </a:p>
        </p:txBody>
      </p:sp>
    </p:spTree>
    <p:extLst>
      <p:ext uri="{BB962C8B-B14F-4D97-AF65-F5344CB8AC3E}">
        <p14:creationId xmlns:p14="http://schemas.microsoft.com/office/powerpoint/2010/main" val="1648779236"/>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7"/>
          <p:cNvSpPr>
            <a:spLocks noGrp="1" noChangeArrowheads="1"/>
          </p:cNvSpPr>
          <p:nvPr>
            <p:ph type="sldNum" sz="quarter" idx="5"/>
          </p:nvPr>
        </p:nvSpPr>
        <p:spPr>
          <a:xfrm>
            <a:off x="3884613" y="8685213"/>
            <a:ext cx="2971800" cy="457200"/>
          </a:xfrm>
          <a:prstGeom prst="rect">
            <a:avLst/>
          </a:prstGeom>
          <a:noFill/>
        </p:spPr>
        <p:txBody>
          <a:bodyPr/>
          <a:lstStyle/>
          <a:p>
            <a:fld id="{441C074A-D1C3-43B2-BEC4-D56EA6F818DF}" type="slidenum">
              <a:rPr lang="en-US"/>
              <a:pPr/>
              <a:t>104</a:t>
            </a:fld>
            <a:endParaRPr lang="en-US" dirty="0"/>
          </a:p>
        </p:txBody>
      </p:sp>
      <p:sp>
        <p:nvSpPr>
          <p:cNvPr id="28675" name="Rectangle 2"/>
          <p:cNvSpPr>
            <a:spLocks noGrp="1" noRot="1" noChangeAspect="1" noChangeArrowheads="1" noTextEdit="1"/>
          </p:cNvSpPr>
          <p:nvPr>
            <p:ph type="sldImg"/>
          </p:nvPr>
        </p:nvSpPr>
        <p:spPr>
          <a:ln/>
        </p:spPr>
      </p:sp>
      <p:sp>
        <p:nvSpPr>
          <p:cNvPr id="28676" name="Rectangle 3"/>
          <p:cNvSpPr>
            <a:spLocks noGrp="1" noChangeArrowheads="1"/>
          </p:cNvSpPr>
          <p:nvPr>
            <p:ph type="body" idx="1"/>
          </p:nvPr>
        </p:nvSpPr>
        <p:spPr>
          <a:noFill/>
          <a:ln/>
        </p:spPr>
        <p:txBody>
          <a:bodyPr/>
          <a:lstStyle/>
          <a:p>
            <a:pPr eaLnBrk="1" hangingPunct="1"/>
            <a:r>
              <a:rPr lang="en-US" b="1" dirty="0"/>
              <a:t>Key Message: </a:t>
            </a:r>
            <a:r>
              <a:rPr lang="en-US" b="0" dirty="0"/>
              <a:t>Discuss steel barriers</a:t>
            </a:r>
          </a:p>
          <a:p>
            <a:pPr eaLnBrk="1" hangingPunct="1"/>
            <a:r>
              <a:rPr lang="en-US" b="1" dirty="0"/>
              <a:t>Est. Presentation Time: </a:t>
            </a:r>
            <a:r>
              <a:rPr lang="en-US" b="0" dirty="0"/>
              <a:t>Less than</a:t>
            </a:r>
            <a:r>
              <a:rPr lang="en-US" b="0" baseline="0" dirty="0"/>
              <a:t> </a:t>
            </a:r>
            <a:r>
              <a:rPr lang="en-US" b="0" dirty="0"/>
              <a:t>1 minute(s)</a:t>
            </a:r>
          </a:p>
          <a:p>
            <a:pPr eaLnBrk="1" hangingPunct="1"/>
            <a:r>
              <a:rPr lang="en-US" b="1" dirty="0"/>
              <a:t>Explanation of Cues/Builds: </a:t>
            </a:r>
            <a:r>
              <a:rPr lang="en-US" dirty="0"/>
              <a:t>None</a:t>
            </a:r>
          </a:p>
          <a:p>
            <a:pPr eaLnBrk="1" hangingPunct="1"/>
            <a:r>
              <a:rPr lang="en-US" b="1" dirty="0"/>
              <a:t>Suggested Comments</a:t>
            </a:r>
            <a:r>
              <a:rPr lang="en-US" dirty="0"/>
              <a:t>:</a:t>
            </a:r>
            <a:r>
              <a:rPr lang="en-US" baseline="0" dirty="0"/>
              <a:t> Light </a:t>
            </a:r>
            <a:r>
              <a:rPr lang="en-US" dirty="0"/>
              <a:t>weight &amp; ease of installation.</a:t>
            </a:r>
          </a:p>
          <a:p>
            <a:r>
              <a:rPr lang="en-US" b="1" dirty="0"/>
              <a:t>Suggested Questions: </a:t>
            </a:r>
            <a:r>
              <a:rPr lang="en-US" dirty="0"/>
              <a:t>None</a:t>
            </a:r>
          </a:p>
          <a:p>
            <a:pPr eaLnBrk="1" hangingPunct="1"/>
            <a:r>
              <a:rPr lang="en-US" b="1" dirty="0"/>
              <a:t>Additional Information: </a:t>
            </a:r>
            <a:r>
              <a:rPr lang="en-US" b="0" dirty="0"/>
              <a:t>None</a:t>
            </a:r>
            <a:endParaRPr lang="en-US" dirty="0"/>
          </a:p>
          <a:p>
            <a:pPr eaLnBrk="1" hangingPunct="1"/>
            <a:r>
              <a:rPr lang="en-US" b="1" dirty="0"/>
              <a:t>Possible Problems: </a:t>
            </a:r>
            <a:r>
              <a:rPr lang="en-US" dirty="0"/>
              <a:t>None</a:t>
            </a:r>
          </a:p>
        </p:txBody>
      </p:sp>
    </p:spTree>
    <p:extLst>
      <p:ext uri="{BB962C8B-B14F-4D97-AF65-F5344CB8AC3E}">
        <p14:creationId xmlns:p14="http://schemas.microsoft.com/office/powerpoint/2010/main" val="4189547351"/>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a:spLocks noGrp="1" noChangeArrowheads="1"/>
          </p:cNvSpPr>
          <p:nvPr>
            <p:ph type="sldNum" sz="quarter" idx="5"/>
          </p:nvPr>
        </p:nvSpPr>
        <p:spPr>
          <a:xfrm>
            <a:off x="3884613" y="8685213"/>
            <a:ext cx="2971800" cy="457200"/>
          </a:xfrm>
          <a:prstGeom prst="rect">
            <a:avLst/>
          </a:prstGeom>
          <a:noFill/>
        </p:spPr>
        <p:txBody>
          <a:bodyPr/>
          <a:lstStyle/>
          <a:p>
            <a:fld id="{5344168C-1B44-4D45-8A12-FB1BA448D74B}" type="slidenum">
              <a:rPr lang="en-US"/>
              <a:pPr/>
              <a:t>105</a:t>
            </a:fld>
            <a:endParaRPr lang="en-US" dirty="0"/>
          </a:p>
        </p:txBody>
      </p:sp>
      <p:sp>
        <p:nvSpPr>
          <p:cNvPr id="30723" name="Rectangle 2"/>
          <p:cNvSpPr>
            <a:spLocks noGrp="1" noRot="1" noChangeAspect="1" noChangeArrowheads="1" noTextEdit="1"/>
          </p:cNvSpPr>
          <p:nvPr>
            <p:ph type="sldImg"/>
          </p:nvPr>
        </p:nvSpPr>
        <p:spPr>
          <a:ln/>
        </p:spPr>
      </p:sp>
      <p:sp>
        <p:nvSpPr>
          <p:cNvPr id="30724" name="Rectangle 3"/>
          <p:cNvSpPr>
            <a:spLocks noGrp="1" noChangeArrowheads="1"/>
          </p:cNvSpPr>
          <p:nvPr>
            <p:ph type="body" idx="1"/>
          </p:nvPr>
        </p:nvSpPr>
        <p:spPr>
          <a:noFill/>
          <a:ln/>
        </p:spPr>
        <p:txBody>
          <a:bodyPr/>
          <a:lstStyle/>
          <a:p>
            <a:pPr eaLnBrk="1" hangingPunct="1"/>
            <a:r>
              <a:rPr lang="en-US" b="1" dirty="0"/>
              <a:t>Key Message: </a:t>
            </a:r>
            <a:r>
              <a:rPr lang="en-US" b="0" dirty="0"/>
              <a:t>Discuss steel barriers</a:t>
            </a:r>
          </a:p>
          <a:p>
            <a:pPr eaLnBrk="1" hangingPunct="1"/>
            <a:r>
              <a:rPr lang="en-US" b="1" dirty="0"/>
              <a:t>Est. Presentation Time: </a:t>
            </a:r>
            <a:r>
              <a:rPr lang="en-US" b="0" dirty="0"/>
              <a:t>Less than</a:t>
            </a:r>
            <a:r>
              <a:rPr lang="en-US" b="0" baseline="0" dirty="0"/>
              <a:t> </a:t>
            </a:r>
            <a:r>
              <a:rPr lang="en-US" b="0" dirty="0"/>
              <a:t>1 minute(s)</a:t>
            </a:r>
          </a:p>
          <a:p>
            <a:pPr eaLnBrk="1" hangingPunct="1"/>
            <a:r>
              <a:rPr lang="en-US" b="1" dirty="0"/>
              <a:t>Explanation of Cues/Builds: </a:t>
            </a:r>
            <a:r>
              <a:rPr lang="en-US" dirty="0"/>
              <a:t>None</a:t>
            </a:r>
          </a:p>
          <a:p>
            <a:pPr eaLnBrk="1" hangingPunct="1"/>
            <a:r>
              <a:rPr lang="en-US" b="1" dirty="0"/>
              <a:t>Suggested Comments</a:t>
            </a:r>
            <a:r>
              <a:rPr lang="en-US" dirty="0"/>
              <a:t>:</a:t>
            </a:r>
            <a:r>
              <a:rPr lang="en-US" baseline="0" dirty="0"/>
              <a:t> Here you see the mountable foot which allows for drainage.</a:t>
            </a:r>
            <a:endParaRPr lang="en-US" dirty="0"/>
          </a:p>
          <a:p>
            <a:r>
              <a:rPr lang="en-US" b="1" dirty="0"/>
              <a:t>Suggested Questions: </a:t>
            </a:r>
            <a:r>
              <a:rPr lang="en-US" dirty="0"/>
              <a:t>None</a:t>
            </a:r>
          </a:p>
          <a:p>
            <a:pPr eaLnBrk="1" hangingPunct="1"/>
            <a:r>
              <a:rPr lang="en-US" b="1" dirty="0"/>
              <a:t>Additional Information: </a:t>
            </a:r>
            <a:r>
              <a:rPr lang="en-US" b="0" dirty="0"/>
              <a:t>None</a:t>
            </a:r>
            <a:endParaRPr lang="en-US" dirty="0"/>
          </a:p>
          <a:p>
            <a:pPr eaLnBrk="1" hangingPunct="1"/>
            <a:r>
              <a:rPr lang="en-US" b="1" dirty="0"/>
              <a:t>Possible Problems: </a:t>
            </a:r>
            <a:r>
              <a:rPr lang="en-US" dirty="0"/>
              <a:t>None</a:t>
            </a:r>
          </a:p>
        </p:txBody>
      </p:sp>
    </p:spTree>
    <p:extLst>
      <p:ext uri="{BB962C8B-B14F-4D97-AF65-F5344CB8AC3E}">
        <p14:creationId xmlns:p14="http://schemas.microsoft.com/office/powerpoint/2010/main" val="509673397"/>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7"/>
          <p:cNvSpPr>
            <a:spLocks noGrp="1" noChangeArrowheads="1"/>
          </p:cNvSpPr>
          <p:nvPr>
            <p:ph type="sldNum" sz="quarter" idx="5"/>
          </p:nvPr>
        </p:nvSpPr>
        <p:spPr>
          <a:xfrm>
            <a:off x="3884613" y="8685213"/>
            <a:ext cx="2971800" cy="457200"/>
          </a:xfrm>
          <a:prstGeom prst="rect">
            <a:avLst/>
          </a:prstGeom>
          <a:noFill/>
        </p:spPr>
        <p:txBody>
          <a:bodyPr/>
          <a:lstStyle/>
          <a:p>
            <a:fld id="{4885333B-57D3-4923-87E6-D47CB711CBAF}" type="slidenum">
              <a:rPr lang="en-US"/>
              <a:pPr/>
              <a:t>106</a:t>
            </a:fld>
            <a:endParaRPr lang="en-US" dirty="0"/>
          </a:p>
        </p:txBody>
      </p:sp>
      <p:sp>
        <p:nvSpPr>
          <p:cNvPr id="29699" name="Rectangle 2"/>
          <p:cNvSpPr>
            <a:spLocks noGrp="1" noRot="1" noChangeAspect="1" noChangeArrowheads="1" noTextEdit="1"/>
          </p:cNvSpPr>
          <p:nvPr>
            <p:ph type="sldImg"/>
          </p:nvPr>
        </p:nvSpPr>
        <p:spPr>
          <a:ln/>
        </p:spPr>
      </p:sp>
      <p:sp>
        <p:nvSpPr>
          <p:cNvPr id="29700" name="Rectangle 3"/>
          <p:cNvSpPr>
            <a:spLocks noGrp="1" noChangeArrowheads="1"/>
          </p:cNvSpPr>
          <p:nvPr>
            <p:ph type="body" idx="1"/>
          </p:nvPr>
        </p:nvSpPr>
        <p:spPr>
          <a:noFill/>
          <a:ln/>
        </p:spPr>
        <p:txBody>
          <a:bodyPr/>
          <a:lstStyle/>
          <a:p>
            <a:pPr eaLnBrk="1" hangingPunct="1"/>
            <a:r>
              <a:rPr lang="en-US" b="1" dirty="0"/>
              <a:t>Key Message: </a:t>
            </a:r>
            <a:r>
              <a:rPr lang="en-US" b="0" dirty="0"/>
              <a:t>Discuss steel barriers</a:t>
            </a:r>
          </a:p>
          <a:p>
            <a:pPr eaLnBrk="1" hangingPunct="1"/>
            <a:r>
              <a:rPr lang="en-US" b="1" dirty="0"/>
              <a:t>Est. Presentation Time: </a:t>
            </a:r>
            <a:r>
              <a:rPr lang="en-US" b="0" dirty="0"/>
              <a:t>Less than</a:t>
            </a:r>
            <a:r>
              <a:rPr lang="en-US" b="0" baseline="0" dirty="0"/>
              <a:t> </a:t>
            </a:r>
            <a:r>
              <a:rPr lang="en-US" b="0" dirty="0"/>
              <a:t>1 minute(s)</a:t>
            </a:r>
          </a:p>
          <a:p>
            <a:pPr eaLnBrk="1" hangingPunct="1"/>
            <a:r>
              <a:rPr lang="en-US" b="1" dirty="0"/>
              <a:t>Explanation of Cues/Builds: </a:t>
            </a:r>
            <a:r>
              <a:rPr lang="en-US" dirty="0"/>
              <a:t>None</a:t>
            </a:r>
          </a:p>
          <a:p>
            <a:pPr eaLnBrk="1" hangingPunct="1"/>
            <a:r>
              <a:rPr lang="en-US" b="1" dirty="0"/>
              <a:t>Suggested Comments</a:t>
            </a:r>
            <a:r>
              <a:rPr lang="en-US" dirty="0"/>
              <a:t>:</a:t>
            </a:r>
            <a:r>
              <a:rPr lang="en-US" baseline="0" dirty="0"/>
              <a:t> Here you see the speed joints used to connect segments.</a:t>
            </a:r>
            <a:endParaRPr lang="en-US" dirty="0"/>
          </a:p>
          <a:p>
            <a:r>
              <a:rPr lang="en-US" b="1" dirty="0"/>
              <a:t>Suggested Questions: </a:t>
            </a:r>
            <a:r>
              <a:rPr lang="en-US" dirty="0"/>
              <a:t>None</a:t>
            </a:r>
          </a:p>
          <a:p>
            <a:pPr eaLnBrk="1" hangingPunct="1"/>
            <a:r>
              <a:rPr lang="en-US" b="1" dirty="0"/>
              <a:t>Additional Information: </a:t>
            </a:r>
            <a:r>
              <a:rPr lang="en-US" b="0" dirty="0"/>
              <a:t>None</a:t>
            </a:r>
            <a:endParaRPr lang="en-US" dirty="0"/>
          </a:p>
          <a:p>
            <a:pPr eaLnBrk="1" hangingPunct="1"/>
            <a:r>
              <a:rPr lang="en-US" b="1" dirty="0"/>
              <a:t>Possible Problems: </a:t>
            </a:r>
            <a:r>
              <a:rPr lang="en-US" dirty="0"/>
              <a:t>None</a:t>
            </a:r>
          </a:p>
        </p:txBody>
      </p:sp>
    </p:spTree>
    <p:extLst>
      <p:ext uri="{BB962C8B-B14F-4D97-AF65-F5344CB8AC3E}">
        <p14:creationId xmlns:p14="http://schemas.microsoft.com/office/powerpoint/2010/main" val="2365782960"/>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7"/>
          <p:cNvSpPr>
            <a:spLocks noGrp="1" noChangeArrowheads="1"/>
          </p:cNvSpPr>
          <p:nvPr>
            <p:ph type="sldNum" sz="quarter" idx="5"/>
          </p:nvPr>
        </p:nvSpPr>
        <p:spPr>
          <a:xfrm>
            <a:off x="3884613" y="8685213"/>
            <a:ext cx="2971800" cy="457200"/>
          </a:xfrm>
          <a:prstGeom prst="rect">
            <a:avLst/>
          </a:prstGeom>
          <a:noFill/>
        </p:spPr>
        <p:txBody>
          <a:bodyPr/>
          <a:lstStyle/>
          <a:p>
            <a:fld id="{0D9F7943-1B50-4ABF-822F-2542A2F961B9}" type="slidenum">
              <a:rPr lang="en-US"/>
              <a:pPr/>
              <a:t>107</a:t>
            </a:fld>
            <a:endParaRPr lang="en-US" dirty="0"/>
          </a:p>
        </p:txBody>
      </p:sp>
      <p:sp>
        <p:nvSpPr>
          <p:cNvPr id="31747" name="Rectangle 2"/>
          <p:cNvSpPr>
            <a:spLocks noGrp="1" noRot="1" noChangeAspect="1" noChangeArrowheads="1" noTextEdit="1"/>
          </p:cNvSpPr>
          <p:nvPr>
            <p:ph type="sldImg"/>
          </p:nvPr>
        </p:nvSpPr>
        <p:spPr>
          <a:ln/>
        </p:spPr>
      </p:sp>
      <p:sp>
        <p:nvSpPr>
          <p:cNvPr id="31748" name="Rectangle 3"/>
          <p:cNvSpPr>
            <a:spLocks noGrp="1" noChangeArrowheads="1"/>
          </p:cNvSpPr>
          <p:nvPr>
            <p:ph type="body" idx="1"/>
          </p:nvPr>
        </p:nvSpPr>
        <p:spPr>
          <a:noFill/>
          <a:ln/>
        </p:spPr>
        <p:txBody>
          <a:bodyPr/>
          <a:lstStyle/>
          <a:p>
            <a:pPr eaLnBrk="1" hangingPunct="1"/>
            <a:r>
              <a:rPr lang="en-US" b="1" dirty="0"/>
              <a:t>Key Message: </a:t>
            </a:r>
            <a:r>
              <a:rPr lang="en-US" b="0" dirty="0"/>
              <a:t>Discuss steel barriers</a:t>
            </a:r>
          </a:p>
          <a:p>
            <a:pPr eaLnBrk="1" hangingPunct="1"/>
            <a:r>
              <a:rPr lang="en-US" b="1" dirty="0"/>
              <a:t>Est. Presentation Time: </a:t>
            </a:r>
            <a:r>
              <a:rPr lang="en-US" b="0" dirty="0"/>
              <a:t>Less than</a:t>
            </a:r>
            <a:r>
              <a:rPr lang="en-US" b="0" baseline="0" dirty="0"/>
              <a:t> </a:t>
            </a:r>
            <a:r>
              <a:rPr lang="en-US" b="0" dirty="0"/>
              <a:t>1 minute(s)</a:t>
            </a:r>
          </a:p>
          <a:p>
            <a:pPr eaLnBrk="1" hangingPunct="1"/>
            <a:r>
              <a:rPr lang="en-US" b="1" dirty="0"/>
              <a:t>Explanation of Cues/Builds: </a:t>
            </a:r>
            <a:r>
              <a:rPr lang="en-US" dirty="0"/>
              <a:t>None</a:t>
            </a:r>
          </a:p>
          <a:p>
            <a:pPr eaLnBrk="1" hangingPunct="1"/>
            <a:r>
              <a:rPr lang="en-US" b="1" dirty="0"/>
              <a:t>Suggested Comments</a:t>
            </a:r>
            <a:r>
              <a:rPr lang="en-US" dirty="0"/>
              <a:t>:</a:t>
            </a:r>
            <a:r>
              <a:rPr lang="en-US" baseline="0" dirty="0"/>
              <a:t> Anchoring pockets</a:t>
            </a:r>
            <a:endParaRPr lang="en-US" dirty="0"/>
          </a:p>
          <a:p>
            <a:r>
              <a:rPr lang="en-US" b="1" dirty="0"/>
              <a:t>Suggested Questions: </a:t>
            </a:r>
            <a:r>
              <a:rPr lang="en-US" dirty="0"/>
              <a:t>None</a:t>
            </a:r>
          </a:p>
          <a:p>
            <a:pPr eaLnBrk="1" hangingPunct="1"/>
            <a:r>
              <a:rPr lang="en-US" b="1" dirty="0"/>
              <a:t>Additional Information: </a:t>
            </a:r>
            <a:r>
              <a:rPr lang="en-US" b="0" dirty="0"/>
              <a:t>None</a:t>
            </a:r>
            <a:endParaRPr lang="en-US" dirty="0"/>
          </a:p>
          <a:p>
            <a:pPr eaLnBrk="1" hangingPunct="1"/>
            <a:r>
              <a:rPr lang="en-US" b="1" dirty="0"/>
              <a:t>Possible Problems: </a:t>
            </a:r>
            <a:r>
              <a:rPr lang="en-US" dirty="0"/>
              <a:t>None</a:t>
            </a:r>
          </a:p>
        </p:txBody>
      </p:sp>
    </p:spTree>
    <p:extLst>
      <p:ext uri="{BB962C8B-B14F-4D97-AF65-F5344CB8AC3E}">
        <p14:creationId xmlns:p14="http://schemas.microsoft.com/office/powerpoint/2010/main" val="2231547457"/>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7"/>
          <p:cNvSpPr>
            <a:spLocks noGrp="1" noChangeArrowheads="1"/>
          </p:cNvSpPr>
          <p:nvPr>
            <p:ph type="sldNum" sz="quarter" idx="5"/>
          </p:nvPr>
        </p:nvSpPr>
        <p:spPr>
          <a:xfrm>
            <a:off x="3884613" y="8685213"/>
            <a:ext cx="2971800" cy="457200"/>
          </a:xfrm>
          <a:prstGeom prst="rect">
            <a:avLst/>
          </a:prstGeom>
          <a:noFill/>
        </p:spPr>
        <p:txBody>
          <a:bodyPr/>
          <a:lstStyle/>
          <a:p>
            <a:fld id="{47AA84FF-FDFF-4D8A-9630-B6BA0E9BF063}" type="slidenum">
              <a:rPr lang="en-US"/>
              <a:pPr/>
              <a:t>108</a:t>
            </a:fld>
            <a:endParaRPr lang="en-US" dirty="0"/>
          </a:p>
        </p:txBody>
      </p:sp>
      <p:sp>
        <p:nvSpPr>
          <p:cNvPr id="32771" name="Rectangle 2"/>
          <p:cNvSpPr>
            <a:spLocks noGrp="1" noRot="1" noChangeAspect="1" noChangeArrowheads="1" noTextEdit="1"/>
          </p:cNvSpPr>
          <p:nvPr>
            <p:ph type="sldImg"/>
          </p:nvPr>
        </p:nvSpPr>
        <p:spPr>
          <a:ln/>
        </p:spPr>
      </p:sp>
      <p:sp>
        <p:nvSpPr>
          <p:cNvPr id="32772" name="Rectangle 3"/>
          <p:cNvSpPr>
            <a:spLocks noGrp="1" noChangeArrowheads="1"/>
          </p:cNvSpPr>
          <p:nvPr>
            <p:ph type="body" idx="1"/>
          </p:nvPr>
        </p:nvSpPr>
        <p:spPr>
          <a:noFill/>
          <a:ln/>
        </p:spPr>
        <p:txBody>
          <a:bodyPr/>
          <a:lstStyle/>
          <a:p>
            <a:pPr eaLnBrk="1" hangingPunct="1"/>
            <a:r>
              <a:rPr lang="en-US" b="1" dirty="0"/>
              <a:t>Key Message: </a:t>
            </a:r>
            <a:r>
              <a:rPr lang="en-US" b="0" dirty="0"/>
              <a:t>Discuss steel barriers</a:t>
            </a:r>
          </a:p>
          <a:p>
            <a:pPr eaLnBrk="1" hangingPunct="1"/>
            <a:r>
              <a:rPr lang="en-US" b="1" dirty="0"/>
              <a:t>Est. Presentation Time: </a:t>
            </a:r>
            <a:r>
              <a:rPr lang="en-US" b="0" dirty="0"/>
              <a:t>Less than</a:t>
            </a:r>
            <a:r>
              <a:rPr lang="en-US" b="0" baseline="0" dirty="0"/>
              <a:t> </a:t>
            </a:r>
            <a:r>
              <a:rPr lang="en-US" b="0" dirty="0"/>
              <a:t>1 minute(s)</a:t>
            </a:r>
          </a:p>
          <a:p>
            <a:pPr eaLnBrk="1" hangingPunct="1"/>
            <a:r>
              <a:rPr lang="en-US" b="1" dirty="0"/>
              <a:t>Explanation of Cues/Builds: </a:t>
            </a:r>
            <a:r>
              <a:rPr lang="en-US" dirty="0"/>
              <a:t>None</a:t>
            </a:r>
          </a:p>
          <a:p>
            <a:pPr eaLnBrk="1" hangingPunct="1"/>
            <a:r>
              <a:rPr lang="en-US" b="1" dirty="0"/>
              <a:t>Suggested Comments</a:t>
            </a:r>
            <a:r>
              <a:rPr lang="en-US" dirty="0"/>
              <a:t>:</a:t>
            </a:r>
            <a:r>
              <a:rPr lang="en-US" baseline="0" dirty="0"/>
              <a:t> Rubber pads.</a:t>
            </a:r>
            <a:endParaRPr lang="en-US" dirty="0"/>
          </a:p>
          <a:p>
            <a:r>
              <a:rPr lang="en-US" b="1" dirty="0"/>
              <a:t>Suggested Questions: </a:t>
            </a:r>
            <a:r>
              <a:rPr lang="en-US" dirty="0"/>
              <a:t>None</a:t>
            </a:r>
          </a:p>
          <a:p>
            <a:pPr eaLnBrk="1" hangingPunct="1"/>
            <a:r>
              <a:rPr lang="en-US" b="1" dirty="0"/>
              <a:t>Additional Information: </a:t>
            </a:r>
            <a:r>
              <a:rPr lang="en-US" b="0" dirty="0"/>
              <a:t>None</a:t>
            </a:r>
            <a:endParaRPr lang="en-US" dirty="0"/>
          </a:p>
          <a:p>
            <a:pPr eaLnBrk="1" hangingPunct="1"/>
            <a:r>
              <a:rPr lang="en-US" b="1" dirty="0"/>
              <a:t>Possible Problems: </a:t>
            </a:r>
            <a:r>
              <a:rPr lang="en-US" dirty="0"/>
              <a:t>None</a:t>
            </a:r>
          </a:p>
        </p:txBody>
      </p:sp>
    </p:spTree>
    <p:extLst>
      <p:ext uri="{BB962C8B-B14F-4D97-AF65-F5344CB8AC3E}">
        <p14:creationId xmlns:p14="http://schemas.microsoft.com/office/powerpoint/2010/main" val="952837555"/>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7"/>
          <p:cNvSpPr>
            <a:spLocks noGrp="1" noChangeArrowheads="1"/>
          </p:cNvSpPr>
          <p:nvPr>
            <p:ph type="sldNum" sz="quarter" idx="5"/>
          </p:nvPr>
        </p:nvSpPr>
        <p:spPr>
          <a:xfrm>
            <a:off x="3884613" y="8685213"/>
            <a:ext cx="2971800" cy="457200"/>
          </a:xfrm>
          <a:prstGeom prst="rect">
            <a:avLst/>
          </a:prstGeom>
          <a:noFill/>
        </p:spPr>
        <p:txBody>
          <a:bodyPr/>
          <a:lstStyle/>
          <a:p>
            <a:fld id="{85AC2F15-B447-45CB-A3E2-2B17E9F8B433}" type="slidenum">
              <a:rPr lang="en-US"/>
              <a:pPr/>
              <a:t>109</a:t>
            </a:fld>
            <a:endParaRPr lang="en-US" dirty="0"/>
          </a:p>
        </p:txBody>
      </p:sp>
      <p:sp>
        <p:nvSpPr>
          <p:cNvPr id="33795" name="Rectangle 2"/>
          <p:cNvSpPr>
            <a:spLocks noGrp="1" noRot="1" noChangeAspect="1" noChangeArrowheads="1" noTextEdit="1"/>
          </p:cNvSpPr>
          <p:nvPr>
            <p:ph type="sldImg"/>
          </p:nvPr>
        </p:nvSpPr>
        <p:spPr>
          <a:ln/>
        </p:spPr>
      </p:sp>
      <p:sp>
        <p:nvSpPr>
          <p:cNvPr id="33796" name="Rectangle 3"/>
          <p:cNvSpPr>
            <a:spLocks noGrp="1" noChangeArrowheads="1"/>
          </p:cNvSpPr>
          <p:nvPr>
            <p:ph type="body" idx="1"/>
          </p:nvPr>
        </p:nvSpPr>
        <p:spPr>
          <a:noFill/>
          <a:ln/>
        </p:spPr>
        <p:txBody>
          <a:bodyPr/>
          <a:lstStyle/>
          <a:p>
            <a:pPr eaLnBrk="1" hangingPunct="1"/>
            <a:r>
              <a:rPr lang="en-US" b="1" dirty="0"/>
              <a:t>Key Message: </a:t>
            </a:r>
            <a:r>
              <a:rPr lang="en-US" b="0" dirty="0"/>
              <a:t>Discuss steel barriers</a:t>
            </a:r>
          </a:p>
          <a:p>
            <a:pPr eaLnBrk="1" hangingPunct="1"/>
            <a:r>
              <a:rPr lang="en-US" b="1" dirty="0"/>
              <a:t>Est. Presentation Time: </a:t>
            </a:r>
            <a:r>
              <a:rPr lang="en-US" b="0" dirty="0"/>
              <a:t>Less than</a:t>
            </a:r>
            <a:r>
              <a:rPr lang="en-US" b="0" baseline="0" dirty="0"/>
              <a:t> </a:t>
            </a:r>
            <a:r>
              <a:rPr lang="en-US" b="0" dirty="0"/>
              <a:t>1 minute(s)</a:t>
            </a:r>
          </a:p>
          <a:p>
            <a:pPr eaLnBrk="1" hangingPunct="1"/>
            <a:r>
              <a:rPr lang="en-US" b="1" dirty="0"/>
              <a:t>Explanation of Cues/Builds: </a:t>
            </a:r>
            <a:r>
              <a:rPr lang="en-US" dirty="0"/>
              <a:t>None</a:t>
            </a:r>
          </a:p>
          <a:p>
            <a:pPr eaLnBrk="1" hangingPunct="1"/>
            <a:r>
              <a:rPr lang="en-US" b="1" dirty="0"/>
              <a:t>Suggested Comments</a:t>
            </a:r>
            <a:r>
              <a:rPr lang="en-US" dirty="0"/>
              <a:t>:</a:t>
            </a:r>
            <a:r>
              <a:rPr lang="en-US" baseline="0" dirty="0"/>
              <a:t> Lifting points</a:t>
            </a:r>
            <a:endParaRPr lang="en-US" dirty="0"/>
          </a:p>
          <a:p>
            <a:r>
              <a:rPr lang="en-US" b="1" dirty="0"/>
              <a:t>Suggested Questions: </a:t>
            </a:r>
            <a:r>
              <a:rPr lang="en-US" dirty="0"/>
              <a:t>None</a:t>
            </a:r>
          </a:p>
          <a:p>
            <a:pPr eaLnBrk="1" hangingPunct="1"/>
            <a:r>
              <a:rPr lang="en-US" b="1" dirty="0"/>
              <a:t>Additional Information: </a:t>
            </a:r>
            <a:r>
              <a:rPr lang="en-US" b="0" dirty="0"/>
              <a:t>None</a:t>
            </a:r>
            <a:endParaRPr lang="en-US" dirty="0"/>
          </a:p>
          <a:p>
            <a:pPr eaLnBrk="1" hangingPunct="1"/>
            <a:r>
              <a:rPr lang="en-US" b="1" dirty="0"/>
              <a:t>Possible Problems: </a:t>
            </a:r>
            <a:r>
              <a:rPr lang="en-US" dirty="0"/>
              <a:t>None</a:t>
            </a:r>
          </a:p>
        </p:txBody>
      </p:sp>
    </p:spTree>
    <p:extLst>
      <p:ext uri="{BB962C8B-B14F-4D97-AF65-F5344CB8AC3E}">
        <p14:creationId xmlns:p14="http://schemas.microsoft.com/office/powerpoint/2010/main" val="2570364526"/>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7"/>
          <p:cNvSpPr>
            <a:spLocks noGrp="1" noChangeArrowheads="1"/>
          </p:cNvSpPr>
          <p:nvPr>
            <p:ph type="sldNum" sz="quarter" idx="5"/>
          </p:nvPr>
        </p:nvSpPr>
        <p:spPr>
          <a:xfrm>
            <a:off x="3884613" y="8685213"/>
            <a:ext cx="2971800" cy="457200"/>
          </a:xfrm>
          <a:prstGeom prst="rect">
            <a:avLst/>
          </a:prstGeom>
          <a:noFill/>
        </p:spPr>
        <p:txBody>
          <a:bodyPr/>
          <a:lstStyle/>
          <a:p>
            <a:fld id="{268E15BC-2F44-41E1-884B-76DECF569696}" type="slidenum">
              <a:rPr lang="en-US"/>
              <a:pPr/>
              <a:t>110</a:t>
            </a:fld>
            <a:endParaRPr lang="en-US" dirty="0"/>
          </a:p>
        </p:txBody>
      </p:sp>
      <p:sp>
        <p:nvSpPr>
          <p:cNvPr id="34819" name="Rectangle 2"/>
          <p:cNvSpPr>
            <a:spLocks noGrp="1" noRot="1" noChangeAspect="1" noChangeArrowheads="1" noTextEdit="1"/>
          </p:cNvSpPr>
          <p:nvPr>
            <p:ph type="sldImg"/>
          </p:nvPr>
        </p:nvSpPr>
        <p:spPr>
          <a:ln/>
        </p:spPr>
      </p:sp>
      <p:sp>
        <p:nvSpPr>
          <p:cNvPr id="34820" name="Rectangle 3"/>
          <p:cNvSpPr>
            <a:spLocks noGrp="1" noChangeArrowheads="1"/>
          </p:cNvSpPr>
          <p:nvPr>
            <p:ph type="body" idx="1"/>
          </p:nvPr>
        </p:nvSpPr>
        <p:spPr>
          <a:noFill/>
          <a:ln/>
        </p:spPr>
        <p:txBody>
          <a:bodyPr/>
          <a:lstStyle/>
          <a:p>
            <a:pPr eaLnBrk="1" hangingPunct="1"/>
            <a:r>
              <a:rPr lang="en-US" b="1" dirty="0"/>
              <a:t>Key Message: </a:t>
            </a:r>
            <a:r>
              <a:rPr lang="en-US" b="0" dirty="0"/>
              <a:t>Discuss steel barriers</a:t>
            </a:r>
          </a:p>
          <a:p>
            <a:pPr eaLnBrk="1" hangingPunct="1"/>
            <a:r>
              <a:rPr lang="en-US" b="1" dirty="0"/>
              <a:t>Est. Presentation Time: </a:t>
            </a:r>
            <a:r>
              <a:rPr lang="en-US" b="0" dirty="0"/>
              <a:t>Less than</a:t>
            </a:r>
            <a:r>
              <a:rPr lang="en-US" b="0" baseline="0" dirty="0"/>
              <a:t> </a:t>
            </a:r>
            <a:r>
              <a:rPr lang="en-US" b="0" dirty="0"/>
              <a:t>1 minute(s)</a:t>
            </a:r>
          </a:p>
          <a:p>
            <a:pPr eaLnBrk="1" hangingPunct="1"/>
            <a:r>
              <a:rPr lang="en-US" b="1" dirty="0"/>
              <a:t>Explanation of Cues/Builds: </a:t>
            </a:r>
            <a:r>
              <a:rPr lang="en-US" dirty="0"/>
              <a:t>None</a:t>
            </a:r>
          </a:p>
          <a:p>
            <a:pPr eaLnBrk="1" hangingPunct="1"/>
            <a:r>
              <a:rPr lang="en-US" b="1" dirty="0"/>
              <a:t>Suggested Comments</a:t>
            </a:r>
            <a:r>
              <a:rPr lang="en-US" dirty="0"/>
              <a:t>:</a:t>
            </a:r>
            <a:r>
              <a:rPr lang="en-US" baseline="0" dirty="0"/>
              <a:t> Typical assembly sequence</a:t>
            </a:r>
            <a:endParaRPr lang="en-US" dirty="0"/>
          </a:p>
          <a:p>
            <a:r>
              <a:rPr lang="en-US" b="1" dirty="0"/>
              <a:t>Suggested Questions: </a:t>
            </a:r>
            <a:r>
              <a:rPr lang="en-US" dirty="0"/>
              <a:t>None</a:t>
            </a:r>
          </a:p>
          <a:p>
            <a:pPr eaLnBrk="1" hangingPunct="1"/>
            <a:r>
              <a:rPr lang="en-US" b="1" dirty="0"/>
              <a:t>Additional Information: </a:t>
            </a:r>
            <a:r>
              <a:rPr lang="en-US" b="0" dirty="0"/>
              <a:t>None</a:t>
            </a:r>
            <a:endParaRPr lang="en-US" dirty="0"/>
          </a:p>
          <a:p>
            <a:pPr eaLnBrk="1" hangingPunct="1"/>
            <a:r>
              <a:rPr lang="en-US" b="1" dirty="0"/>
              <a:t>Possible Problems: </a:t>
            </a:r>
            <a:r>
              <a:rPr lang="en-US" b="0" dirty="0"/>
              <a:t>Workers</a:t>
            </a:r>
            <a:r>
              <a:rPr lang="en-US" b="0" baseline="0" dirty="0"/>
              <a:t> not wearing vests.</a:t>
            </a:r>
            <a:endParaRPr lang="en-US" dirty="0"/>
          </a:p>
        </p:txBody>
      </p:sp>
    </p:spTree>
    <p:extLst>
      <p:ext uri="{BB962C8B-B14F-4D97-AF65-F5344CB8AC3E}">
        <p14:creationId xmlns:p14="http://schemas.microsoft.com/office/powerpoint/2010/main" val="1318584263"/>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7"/>
          <p:cNvSpPr>
            <a:spLocks noGrp="1" noChangeArrowheads="1"/>
          </p:cNvSpPr>
          <p:nvPr>
            <p:ph type="sldNum" sz="quarter" idx="5"/>
          </p:nvPr>
        </p:nvSpPr>
        <p:spPr>
          <a:xfrm>
            <a:off x="3884613" y="8685213"/>
            <a:ext cx="2971800" cy="457200"/>
          </a:xfrm>
          <a:prstGeom prst="rect">
            <a:avLst/>
          </a:prstGeom>
          <a:noFill/>
        </p:spPr>
        <p:txBody>
          <a:bodyPr/>
          <a:lstStyle/>
          <a:p>
            <a:fld id="{A5EA4BE3-1E0B-40DE-8C83-6B3F4EA22482}" type="slidenum">
              <a:rPr lang="en-US"/>
              <a:pPr/>
              <a:t>111</a:t>
            </a:fld>
            <a:endParaRPr lang="en-US" dirty="0"/>
          </a:p>
        </p:txBody>
      </p:sp>
      <p:sp>
        <p:nvSpPr>
          <p:cNvPr id="35843" name="Rectangle 2"/>
          <p:cNvSpPr>
            <a:spLocks noGrp="1" noRot="1" noChangeAspect="1" noChangeArrowheads="1" noTextEdit="1"/>
          </p:cNvSpPr>
          <p:nvPr>
            <p:ph type="sldImg"/>
          </p:nvPr>
        </p:nvSpPr>
        <p:spPr>
          <a:ln/>
        </p:spPr>
      </p:sp>
      <p:sp>
        <p:nvSpPr>
          <p:cNvPr id="35844" name="Rectangle 3"/>
          <p:cNvSpPr>
            <a:spLocks noGrp="1" noChangeArrowheads="1"/>
          </p:cNvSpPr>
          <p:nvPr>
            <p:ph type="body" idx="1"/>
          </p:nvPr>
        </p:nvSpPr>
        <p:spPr>
          <a:noFill/>
          <a:ln/>
        </p:spPr>
        <p:txBody>
          <a:bodyPr/>
          <a:lstStyle/>
          <a:p>
            <a:pPr eaLnBrk="1" hangingPunct="1"/>
            <a:r>
              <a:rPr lang="en-US" b="1" dirty="0"/>
              <a:t>Key Message: </a:t>
            </a:r>
            <a:r>
              <a:rPr lang="en-US" b="0" dirty="0"/>
              <a:t>Discuss steel barriers</a:t>
            </a:r>
          </a:p>
          <a:p>
            <a:pPr eaLnBrk="1" hangingPunct="1"/>
            <a:r>
              <a:rPr lang="en-US" b="1" dirty="0"/>
              <a:t>Est. Presentation Time: </a:t>
            </a:r>
            <a:r>
              <a:rPr lang="en-US" b="0" dirty="0"/>
              <a:t>Less than</a:t>
            </a:r>
            <a:r>
              <a:rPr lang="en-US" b="0" baseline="0" dirty="0"/>
              <a:t> </a:t>
            </a:r>
            <a:r>
              <a:rPr lang="en-US" b="0" dirty="0"/>
              <a:t>1 minute(s)</a:t>
            </a:r>
          </a:p>
          <a:p>
            <a:pPr eaLnBrk="1" hangingPunct="1"/>
            <a:r>
              <a:rPr lang="en-US" b="1" dirty="0"/>
              <a:t>Explanation of Cues/Builds: </a:t>
            </a:r>
            <a:r>
              <a:rPr lang="en-US" dirty="0"/>
              <a:t>None</a:t>
            </a:r>
          </a:p>
          <a:p>
            <a:pPr eaLnBrk="1" hangingPunct="1"/>
            <a:r>
              <a:rPr lang="en-US" b="1" dirty="0"/>
              <a:t>Suggested Comments</a:t>
            </a:r>
            <a:r>
              <a:rPr lang="en-US" dirty="0"/>
              <a:t>:</a:t>
            </a:r>
            <a:r>
              <a:rPr lang="en-US" baseline="0" dirty="0"/>
              <a:t> </a:t>
            </a:r>
            <a:r>
              <a:rPr lang="en-US" dirty="0"/>
              <a:t>Once the joint is locked together the run of barrier can be lifted and pulled to create a curve or flare.</a:t>
            </a:r>
            <a:r>
              <a:rPr lang="en-US" baseline="0" dirty="0"/>
              <a:t> </a:t>
            </a:r>
            <a:r>
              <a:rPr lang="en-US" dirty="0"/>
              <a:t>Standard 50’-0 sections can be curved down to xx’ radius.</a:t>
            </a:r>
            <a:r>
              <a:rPr lang="en-US" baseline="0" dirty="0"/>
              <a:t> </a:t>
            </a:r>
            <a:r>
              <a:rPr lang="en-US" dirty="0"/>
              <a:t>16’-8 sections can be curved down to xxx’ radius</a:t>
            </a:r>
          </a:p>
          <a:p>
            <a:r>
              <a:rPr lang="en-US" b="1" dirty="0"/>
              <a:t>Suggested Questions: </a:t>
            </a:r>
            <a:r>
              <a:rPr lang="en-US" dirty="0"/>
              <a:t>None</a:t>
            </a:r>
          </a:p>
          <a:p>
            <a:pPr eaLnBrk="1" hangingPunct="1"/>
            <a:r>
              <a:rPr lang="en-US" b="1" dirty="0"/>
              <a:t>Additional Information: </a:t>
            </a:r>
            <a:r>
              <a:rPr lang="en-US" b="0" dirty="0"/>
              <a:t>None</a:t>
            </a:r>
            <a:endParaRPr lang="en-US" dirty="0"/>
          </a:p>
          <a:p>
            <a:pPr eaLnBrk="1" hangingPunct="1"/>
            <a:r>
              <a:rPr lang="en-US" b="1" dirty="0"/>
              <a:t>Possible Problems: </a:t>
            </a:r>
            <a:r>
              <a:rPr lang="en-US" dirty="0"/>
              <a:t>None</a:t>
            </a:r>
          </a:p>
          <a:p>
            <a:pPr eaLnBrk="1" hangingPunct="1"/>
            <a:endParaRPr lang="en-US" dirty="0"/>
          </a:p>
        </p:txBody>
      </p:sp>
    </p:spTree>
    <p:extLst>
      <p:ext uri="{BB962C8B-B14F-4D97-AF65-F5344CB8AC3E}">
        <p14:creationId xmlns:p14="http://schemas.microsoft.com/office/powerpoint/2010/main" val="1500901969"/>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US" b="1" dirty="0"/>
              <a:t>Key Message: </a:t>
            </a:r>
            <a:r>
              <a:rPr lang="en-US" b="0" dirty="0"/>
              <a:t>Discuss steel barriers</a:t>
            </a:r>
          </a:p>
          <a:p>
            <a:pPr eaLnBrk="1" hangingPunct="1"/>
            <a:r>
              <a:rPr lang="en-US" b="1" dirty="0"/>
              <a:t>Est. Presentation Time: </a:t>
            </a:r>
            <a:r>
              <a:rPr lang="en-US" b="0" dirty="0"/>
              <a:t>Less than</a:t>
            </a:r>
            <a:r>
              <a:rPr lang="en-US" b="0" baseline="0" dirty="0"/>
              <a:t> </a:t>
            </a:r>
            <a:r>
              <a:rPr lang="en-US" b="0" dirty="0"/>
              <a:t>1 minute(s)</a:t>
            </a:r>
          </a:p>
          <a:p>
            <a:pPr eaLnBrk="1" hangingPunct="1"/>
            <a:r>
              <a:rPr lang="en-US" b="1" dirty="0"/>
              <a:t>Explanation of Cues/Builds: </a:t>
            </a:r>
            <a:r>
              <a:rPr lang="en-US" dirty="0"/>
              <a:t>None</a:t>
            </a:r>
          </a:p>
          <a:p>
            <a:pPr eaLnBrk="1" hangingPunct="1"/>
            <a:r>
              <a:rPr lang="en-US" b="1" dirty="0"/>
              <a:t>Suggested Comments</a:t>
            </a:r>
            <a:r>
              <a:rPr lang="en-US" dirty="0"/>
              <a:t>:</a:t>
            </a:r>
            <a:r>
              <a:rPr lang="en-US" baseline="0" dirty="0"/>
              <a:t> T</a:t>
            </a:r>
            <a:r>
              <a:rPr lang="en-US" dirty="0"/>
              <a:t>his illustrates</a:t>
            </a:r>
            <a:r>
              <a:rPr lang="en-US" baseline="0" dirty="0"/>
              <a:t> an application in Indiana</a:t>
            </a:r>
            <a:endParaRPr lang="en-US" dirty="0"/>
          </a:p>
          <a:p>
            <a:r>
              <a:rPr lang="en-US" b="1" dirty="0"/>
              <a:t>Suggested Questions: </a:t>
            </a:r>
            <a:r>
              <a:rPr lang="en-US" dirty="0"/>
              <a:t>None</a:t>
            </a:r>
          </a:p>
          <a:p>
            <a:pPr eaLnBrk="1" hangingPunct="1"/>
            <a:r>
              <a:rPr lang="en-US" b="1" dirty="0"/>
              <a:t>Additional Information: </a:t>
            </a:r>
            <a:r>
              <a:rPr lang="en-US" b="0" dirty="0"/>
              <a:t>None</a:t>
            </a:r>
            <a:endParaRPr lang="en-US" dirty="0"/>
          </a:p>
          <a:p>
            <a:pPr eaLnBrk="1" hangingPunct="1"/>
            <a:r>
              <a:rPr lang="en-US" b="1" dirty="0"/>
              <a:t>Possible Problems: </a:t>
            </a:r>
            <a:r>
              <a:rPr lang="en-US" dirty="0"/>
              <a:t>None</a:t>
            </a:r>
          </a:p>
          <a:p>
            <a:endParaRPr lang="en-US" dirty="0"/>
          </a:p>
        </p:txBody>
      </p:sp>
    </p:spTree>
    <p:extLst>
      <p:ext uri="{BB962C8B-B14F-4D97-AF65-F5344CB8AC3E}">
        <p14:creationId xmlns:p14="http://schemas.microsoft.com/office/powerpoint/2010/main" val="3931358092"/>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US" b="1" dirty="0"/>
              <a:t>Key Message</a:t>
            </a:r>
            <a:r>
              <a:rPr lang="en-US" b="0" dirty="0"/>
              <a:t>: Discuss Vulcan</a:t>
            </a:r>
            <a:r>
              <a:rPr lang="en-US" b="0" baseline="0" dirty="0"/>
              <a:t> Barriers</a:t>
            </a:r>
            <a:endParaRPr lang="en-US" b="0" dirty="0"/>
          </a:p>
          <a:p>
            <a:pPr eaLnBrk="1" hangingPunct="1"/>
            <a:r>
              <a:rPr lang="en-US" b="1" dirty="0"/>
              <a:t>Est. Presentation Time: </a:t>
            </a:r>
            <a:r>
              <a:rPr lang="en-US" b="0" dirty="0"/>
              <a:t>1-3 minute(s)</a:t>
            </a:r>
          </a:p>
          <a:p>
            <a:pPr eaLnBrk="1" hangingPunct="1"/>
            <a:r>
              <a:rPr lang="en-US" b="1" dirty="0"/>
              <a:t>Explanation of Cues/Builds: </a:t>
            </a:r>
            <a:r>
              <a:rPr lang="en-US" dirty="0"/>
              <a:t>None</a:t>
            </a:r>
          </a:p>
          <a:p>
            <a:r>
              <a:rPr lang="en-US" b="1" dirty="0"/>
              <a:t>Suggested Comments</a:t>
            </a:r>
            <a:r>
              <a:rPr lang="en-US" dirty="0"/>
              <a:t>:</a:t>
            </a:r>
            <a:r>
              <a:rPr lang="en-US" baseline="0" dirty="0"/>
              <a:t> </a:t>
            </a:r>
            <a:r>
              <a:rPr lang="en-US" sz="1000" kern="1200" baseline="0" dirty="0">
                <a:solidFill>
                  <a:schemeClr val="tx1"/>
                </a:solidFill>
                <a:ea typeface="+mn-ea"/>
                <a:cs typeface="+mn-cs"/>
              </a:rPr>
              <a:t>Similar to the ArmorGuard barrier system, the Vulcan Barrier systems is a steel moveable barrier capable of providing protection for straight tangents and horizontal curves. Stackable barriers are available in 13, 26, or 40 foot sections. The barrier system is moved at the site with either a forklift system or optional caster wheels. The barrier system was tested and approved according to NCHRP-350 TL-3 guidelines.</a:t>
            </a:r>
            <a:endParaRPr lang="en-US" sz="1050" dirty="0"/>
          </a:p>
          <a:p>
            <a:pPr eaLnBrk="1" hangingPunct="1"/>
            <a:r>
              <a:rPr lang="en-US" b="1" dirty="0"/>
              <a:t>Suggested Questions: </a:t>
            </a:r>
            <a:r>
              <a:rPr lang="en-US" dirty="0"/>
              <a:t>None</a:t>
            </a:r>
          </a:p>
          <a:p>
            <a:pPr eaLnBrk="1" hangingPunct="1"/>
            <a:r>
              <a:rPr lang="en-US" b="1" dirty="0"/>
              <a:t>Additional Information: </a:t>
            </a:r>
            <a:r>
              <a:rPr lang="en-US" dirty="0"/>
              <a:t>None</a:t>
            </a:r>
          </a:p>
          <a:p>
            <a:pPr eaLnBrk="1" hangingPunct="1"/>
            <a:r>
              <a:rPr lang="en-US" b="1" dirty="0"/>
              <a:t>Possible Problems: </a:t>
            </a:r>
            <a:r>
              <a:rPr lang="en-US" dirty="0"/>
              <a:t>None</a:t>
            </a:r>
          </a:p>
          <a:p>
            <a:endParaRPr lang="en-US" dirty="0"/>
          </a:p>
        </p:txBody>
      </p:sp>
    </p:spTree>
    <p:extLst>
      <p:ext uri="{BB962C8B-B14F-4D97-AF65-F5344CB8AC3E}">
        <p14:creationId xmlns:p14="http://schemas.microsoft.com/office/powerpoint/2010/main" val="197862852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US" sz="1000" b="1" dirty="0"/>
              <a:t>Key Message:</a:t>
            </a:r>
            <a:r>
              <a:rPr lang="en-US" sz="1000" b="1" baseline="0" dirty="0"/>
              <a:t> </a:t>
            </a:r>
            <a:r>
              <a:rPr lang="en-US" sz="1000" b="0" baseline="0" dirty="0"/>
              <a:t>Barrier selection factors</a:t>
            </a:r>
            <a:endParaRPr lang="en-US" sz="1000" b="0" dirty="0"/>
          </a:p>
          <a:p>
            <a:pPr eaLnBrk="1" hangingPunct="1"/>
            <a:r>
              <a:rPr lang="en-US" sz="1000" b="1" dirty="0"/>
              <a:t>Est. Presentation Time: </a:t>
            </a:r>
            <a:r>
              <a:rPr lang="en-US" sz="1000" dirty="0"/>
              <a:t>Less than 1 minute</a:t>
            </a:r>
          </a:p>
          <a:p>
            <a:r>
              <a:rPr lang="en-US" sz="1000" b="1" dirty="0"/>
              <a:t>Explanation of Cues/Builds: </a:t>
            </a:r>
            <a:r>
              <a:rPr lang="en-US" sz="1000" b="0" dirty="0"/>
              <a:t>None</a:t>
            </a:r>
          </a:p>
          <a:p>
            <a:pPr marL="0" lvl="1" eaLnBrk="1" hangingPunct="1"/>
            <a:r>
              <a:rPr lang="en-US" sz="1000" b="1" dirty="0"/>
              <a:t>Suggested Comments</a:t>
            </a:r>
            <a:r>
              <a:rPr lang="en-US" sz="1000" dirty="0"/>
              <a:t>:</a:t>
            </a:r>
            <a:r>
              <a:rPr lang="en-US" sz="1000" baseline="0" dirty="0"/>
              <a:t> </a:t>
            </a:r>
            <a:r>
              <a:rPr lang="en-US" sz="1000" kern="1200" baseline="0" dirty="0">
                <a:solidFill>
                  <a:schemeClr val="tx1"/>
                </a:solidFill>
                <a:ea typeface="+mn-ea"/>
                <a:cs typeface="+mn-cs"/>
              </a:rPr>
              <a:t>When an errant vehicle leaves the roadway, the probability of an accident occurring depends on the vehicle’s speed, the angle at which it leaves the travel lane, its trajectory, and what lies in its path. If a crash does occur, its severity is dependent upon several factors, including the use of restraint systems, vehicle type, and the nature of the roadside environment. Of these factors, the highway designer has a significant measure of control only over the roadside environment. For a given project, based on field conditions and restrictions, the proper barrier should be selected based on these factors. Let’s discuss them briefly.</a:t>
            </a:r>
            <a:endParaRPr lang="en-US" sz="1000" dirty="0"/>
          </a:p>
          <a:p>
            <a:pPr eaLnBrk="1" hangingPunct="1"/>
            <a:r>
              <a:rPr lang="en-US" sz="1000" b="1" dirty="0"/>
              <a:t>Suggested Questions: </a:t>
            </a:r>
            <a:r>
              <a:rPr lang="en-US" sz="1000" dirty="0"/>
              <a:t>Can you think of others?</a:t>
            </a:r>
          </a:p>
          <a:p>
            <a:pPr eaLnBrk="1" hangingPunct="1"/>
            <a:r>
              <a:rPr lang="en-US" sz="1000" b="1" dirty="0"/>
              <a:t>Additional Information: </a:t>
            </a:r>
            <a:r>
              <a:rPr lang="en-US" sz="1000" b="0" dirty="0"/>
              <a:t>None</a:t>
            </a:r>
            <a:endParaRPr lang="en-US" sz="1000" dirty="0"/>
          </a:p>
          <a:p>
            <a:pPr eaLnBrk="1" hangingPunct="1"/>
            <a:r>
              <a:rPr lang="en-US" sz="1000" b="1" dirty="0"/>
              <a:t>Possible Problems: </a:t>
            </a:r>
            <a:r>
              <a:rPr lang="en-US" sz="1000" b="0" dirty="0"/>
              <a:t>This</a:t>
            </a:r>
            <a:r>
              <a:rPr lang="en-US" sz="1000" b="0" baseline="0" dirty="0"/>
              <a:t> is an intro side. Next slides provide details. No need to elaborate here.</a:t>
            </a:r>
            <a:endParaRPr lang="en-US" sz="1000" dirty="0"/>
          </a:p>
          <a:p>
            <a:endParaRPr lang="en-US" sz="1000" dirty="0"/>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pPr>
              <a:defRPr/>
            </a:pPr>
            <a:fld id="{2DB3021B-E09F-4CBE-A87D-C8481490014A}" type="slidenum">
              <a:rPr lang="en-US" smtClean="0"/>
              <a:pPr>
                <a:defRPr/>
              </a:pPr>
              <a:t>11</a:t>
            </a:fld>
            <a:endParaRPr lang="en-US" dirty="0"/>
          </a:p>
        </p:txBody>
      </p:sp>
    </p:spTree>
    <p:extLst>
      <p:ext uri="{BB962C8B-B14F-4D97-AF65-F5344CB8AC3E}">
        <p14:creationId xmlns:p14="http://schemas.microsoft.com/office/powerpoint/2010/main" val="1151127376"/>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pPr eaLnBrk="1" hangingPunct="1"/>
            <a:r>
              <a:rPr lang="en-US" b="1" dirty="0"/>
              <a:t>Key Message</a:t>
            </a:r>
            <a:r>
              <a:rPr lang="en-US" b="0" dirty="0"/>
              <a:t>: Other</a:t>
            </a:r>
            <a:r>
              <a:rPr lang="en-US" b="0" baseline="0" dirty="0"/>
              <a:t> types of barriers</a:t>
            </a:r>
            <a:endParaRPr lang="en-US" b="0" dirty="0"/>
          </a:p>
          <a:p>
            <a:pPr eaLnBrk="1" hangingPunct="1"/>
            <a:r>
              <a:rPr lang="en-US" b="1" dirty="0"/>
              <a:t>Est. Presentation Time: </a:t>
            </a:r>
            <a:r>
              <a:rPr lang="en-US" b="0" dirty="0"/>
              <a:t>Less than</a:t>
            </a:r>
            <a:r>
              <a:rPr lang="en-US" b="0" baseline="0" dirty="0"/>
              <a:t> </a:t>
            </a:r>
            <a:r>
              <a:rPr lang="en-US" b="0" dirty="0"/>
              <a:t>1 minute(s)</a:t>
            </a:r>
          </a:p>
          <a:p>
            <a:pPr eaLnBrk="1" hangingPunct="1"/>
            <a:r>
              <a:rPr lang="en-US" b="1" dirty="0"/>
              <a:t>Explanation of Cues/Builds: </a:t>
            </a:r>
            <a:r>
              <a:rPr lang="en-US" dirty="0"/>
              <a:t>None</a:t>
            </a:r>
          </a:p>
          <a:p>
            <a:pPr marL="0" lvl="1" eaLnBrk="1" hangingPunct="1"/>
            <a:r>
              <a:rPr lang="en-US" b="1" dirty="0"/>
              <a:t>Suggested Comments</a:t>
            </a:r>
            <a:r>
              <a:rPr lang="en-US" dirty="0"/>
              <a:t>:</a:t>
            </a:r>
            <a:r>
              <a:rPr lang="en-US" baseline="0" dirty="0"/>
              <a:t> </a:t>
            </a:r>
            <a:r>
              <a:rPr lang="en-US" dirty="0"/>
              <a:t>The Vulcan Barrier from Energy Absorption Systems is a portable steel longitudinal barrier that meets NCHRP 350 TL-3 test requirements as a longitudinal redirecting barrier. It is available in effective lengths of four meters, eight meters and twelve meters. Vulcan Barrier uses a vertical steel pivot pin to interlink each module allowing the system to follow curves of up to six degrees per four meter segment. The Vulcan Barrier can be deployed as a free standing system and is designed to be used with a variety of end terminal options, such as the Triton CET System or QuadGuard® CZ System. Optional casters can be</a:t>
            </a:r>
            <a:r>
              <a:rPr lang="en-US" baseline="0" dirty="0"/>
              <a:t> </a:t>
            </a:r>
            <a:r>
              <a:rPr lang="en-US" dirty="0"/>
              <a:t>installed to simplify deployment and movement. The lightweight and stackable design allows up to 160 meters to be transported on one truck, offering a huge transport savings when compared to</a:t>
            </a:r>
            <a:r>
              <a:rPr lang="en-US" baseline="0" dirty="0"/>
              <a:t> </a:t>
            </a:r>
            <a:r>
              <a:rPr lang="en-US" dirty="0"/>
              <a:t>traditional concrete barriers. The Vulcan Barrier can also be used as a simple median gate to allow traffic to be diverted for any reason.</a:t>
            </a:r>
            <a:endParaRPr lang="en-US" sz="1400" dirty="0"/>
          </a:p>
          <a:p>
            <a:pPr eaLnBrk="1" hangingPunct="1"/>
            <a:r>
              <a:rPr lang="en-US" b="1" dirty="0"/>
              <a:t>Suggested Questions: </a:t>
            </a:r>
            <a:r>
              <a:rPr lang="en-US" dirty="0"/>
              <a:t>None</a:t>
            </a:r>
          </a:p>
          <a:p>
            <a:r>
              <a:rPr lang="en-US" b="1" dirty="0"/>
              <a:t>Additional Information: </a:t>
            </a:r>
            <a:r>
              <a:rPr lang="en-US" sz="1000" kern="1200" baseline="0" dirty="0">
                <a:solidFill>
                  <a:schemeClr val="tx1"/>
                </a:solidFill>
                <a:ea typeface="+mn-ea"/>
                <a:cs typeface="+mn-cs"/>
              </a:rPr>
              <a:t>Similar to the ArmorGuard barrier system, the Vulcan Barrier systems is a steel moveable barrier capable of providing protection for straight tangents and horizontal curves. Stackable barriers are available in 13, 26, or 40 foot sections. The barrier system is moved at the site with either a forklift system or optional caster wheels. The barrier system was tested and approved according to NCHRP-350 TL-3 guidelines.</a:t>
            </a:r>
            <a:endParaRPr lang="en-US" dirty="0"/>
          </a:p>
          <a:p>
            <a:pPr eaLnBrk="1" hangingPunct="1"/>
            <a:r>
              <a:rPr lang="en-US" b="1" dirty="0"/>
              <a:t>Possible Problems: </a:t>
            </a:r>
            <a:r>
              <a:rPr lang="en-US" dirty="0"/>
              <a:t>None</a:t>
            </a:r>
          </a:p>
          <a:p>
            <a:endParaRPr lang="en-US" dirty="0"/>
          </a:p>
        </p:txBody>
      </p:sp>
    </p:spTree>
    <p:extLst>
      <p:ext uri="{BB962C8B-B14F-4D97-AF65-F5344CB8AC3E}">
        <p14:creationId xmlns:p14="http://schemas.microsoft.com/office/powerpoint/2010/main" val="3662420617"/>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pPr eaLnBrk="1" hangingPunct="1"/>
            <a:r>
              <a:rPr lang="en-US" b="1" dirty="0"/>
              <a:t>Key Message</a:t>
            </a:r>
            <a:r>
              <a:rPr lang="en-US" b="0" dirty="0"/>
              <a:t>: Other</a:t>
            </a:r>
            <a:r>
              <a:rPr lang="en-US" b="0" baseline="0" dirty="0"/>
              <a:t> types of barriers</a:t>
            </a:r>
            <a:endParaRPr lang="en-US" b="0" dirty="0"/>
          </a:p>
          <a:p>
            <a:pPr eaLnBrk="1" hangingPunct="1"/>
            <a:r>
              <a:rPr lang="en-US" b="1" dirty="0"/>
              <a:t>Est. Presentation Time: </a:t>
            </a:r>
            <a:r>
              <a:rPr lang="en-US" b="0" dirty="0"/>
              <a:t>Less than</a:t>
            </a:r>
            <a:r>
              <a:rPr lang="en-US" b="0" baseline="0" dirty="0"/>
              <a:t> 1-3</a:t>
            </a:r>
            <a:r>
              <a:rPr lang="en-US" b="0" dirty="0"/>
              <a:t> minute(s)</a:t>
            </a:r>
          </a:p>
          <a:p>
            <a:pPr eaLnBrk="1" hangingPunct="1"/>
            <a:r>
              <a:rPr lang="en-US" b="1" dirty="0"/>
              <a:t>Explanation of Cues/Builds: </a:t>
            </a:r>
            <a:r>
              <a:rPr lang="en-US" dirty="0"/>
              <a:t>None</a:t>
            </a:r>
          </a:p>
          <a:p>
            <a:r>
              <a:rPr lang="en-US" b="1" dirty="0"/>
              <a:t>Suggested Comments</a:t>
            </a:r>
            <a:r>
              <a:rPr lang="en-US" dirty="0"/>
              <a:t>: </a:t>
            </a:r>
            <a:r>
              <a:rPr lang="en-US" sz="1000" kern="1200" baseline="0" dirty="0">
                <a:solidFill>
                  <a:schemeClr val="tx1"/>
                </a:solidFill>
                <a:ea typeface="+mn-ea"/>
                <a:cs typeface="+mn-cs"/>
              </a:rPr>
              <a:t>ArmorGuard Steel Barrier is a light-weight towable steel barrier system that makes setting up and tearing down a quick operation. It can also be used for links and gates between portable concrete barriers. Each 28 foot section steel barrier includes a set of wheels and can be deployed at a rate of 200 to 300 feet in 30 minutes. Wheels are lowered and raised using a compressed air or hand crank device. The barrier system was tested and approved according to NCHRP-350 TL-2 and TL-3</a:t>
            </a:r>
          </a:p>
          <a:p>
            <a:r>
              <a:rPr lang="en-US" sz="1000" kern="1200" baseline="0" dirty="0">
                <a:solidFill>
                  <a:schemeClr val="tx1"/>
                </a:solidFill>
                <a:ea typeface="+mn-ea"/>
                <a:cs typeface="+mn-cs"/>
              </a:rPr>
              <a:t>guidelines.</a:t>
            </a:r>
          </a:p>
          <a:p>
            <a:r>
              <a:rPr lang="en-US" sz="1000" b="1" kern="1200" baseline="0" dirty="0">
                <a:solidFill>
                  <a:schemeClr val="tx1"/>
                </a:solidFill>
                <a:ea typeface="+mn-ea"/>
                <a:cs typeface="+mn-cs"/>
              </a:rPr>
              <a:t>Estimated Unit Price: unknown</a:t>
            </a:r>
            <a:endParaRPr lang="en-US" sz="1400" dirty="0"/>
          </a:p>
          <a:p>
            <a:pPr eaLnBrk="1" hangingPunct="1"/>
            <a:r>
              <a:rPr lang="en-US" b="1" dirty="0"/>
              <a:t>Suggested Questions: </a:t>
            </a:r>
            <a:r>
              <a:rPr lang="en-US" dirty="0"/>
              <a:t>None</a:t>
            </a:r>
          </a:p>
          <a:p>
            <a:r>
              <a:rPr lang="en-US" b="1" dirty="0"/>
              <a:t>Additional Information:</a:t>
            </a:r>
            <a:r>
              <a:rPr lang="en-US" b="1" baseline="0" dirty="0"/>
              <a:t> </a:t>
            </a:r>
            <a:r>
              <a:rPr lang="en-US" sz="1000" b="1" kern="1200" baseline="0" dirty="0">
                <a:solidFill>
                  <a:schemeClr val="tx1"/>
                </a:solidFill>
                <a:ea typeface="+mn-ea"/>
                <a:cs typeface="+mn-cs"/>
              </a:rPr>
              <a:t>Performance:</a:t>
            </a:r>
          </a:p>
          <a:p>
            <a:r>
              <a:rPr lang="en-US" sz="1000" kern="1200" baseline="0" dirty="0">
                <a:solidFill>
                  <a:schemeClr val="tx1"/>
                </a:solidFill>
                <a:ea typeface="+mn-ea"/>
                <a:cs typeface="+mn-cs"/>
              </a:rPr>
              <a:t>The ArmorGuard</a:t>
            </a:r>
            <a:r>
              <a:rPr lang="en-US" sz="400" kern="1200" baseline="0" dirty="0">
                <a:solidFill>
                  <a:schemeClr val="tx1"/>
                </a:solidFill>
                <a:ea typeface="+mn-ea"/>
                <a:cs typeface="+mn-cs"/>
              </a:rPr>
              <a:t>TM </a:t>
            </a:r>
            <a:r>
              <a:rPr lang="en-US" sz="1000" kern="1200" baseline="0" dirty="0">
                <a:solidFill>
                  <a:schemeClr val="tx1"/>
                </a:solidFill>
                <a:ea typeface="+mn-ea"/>
                <a:cs typeface="+mn-cs"/>
              </a:rPr>
              <a:t>Barrier system offers a practical solution for including positive barrier separation in short-term construction work zones and controlled access points on long-term construction projects. Armor- Guard</a:t>
            </a:r>
            <a:r>
              <a:rPr lang="en-US" sz="400" kern="1200" baseline="0" dirty="0">
                <a:solidFill>
                  <a:schemeClr val="tx1"/>
                </a:solidFill>
                <a:ea typeface="+mn-ea"/>
                <a:cs typeface="+mn-cs"/>
              </a:rPr>
              <a:t> </a:t>
            </a:r>
            <a:r>
              <a:rPr lang="en-US" sz="1000" kern="1200" baseline="0" dirty="0">
                <a:solidFill>
                  <a:schemeClr val="tx1"/>
                </a:solidFill>
                <a:ea typeface="+mn-ea"/>
                <a:cs typeface="+mn-cs"/>
              </a:rPr>
              <a:t>Barrier is ideal for locations where safety and barrier portability are paramount. This freestanding barrier comes in 28 ft. (8.5 meter) sections and can be quickly interlocked to form a 200’ to 300’ portable barrier wall in about 30 minutes. ArmorGuard Steel Barrier is a light-weight towable steel barrier system that makes setting up and tearing down a quick operation. It can also be used for links and gates between portable concrete barriers. Each 28 foot section steel barrier includes a set of wheels and can be deployed at a rate of 200 to 300 feet in 30 minutes. Wheels are lowered and raised using a compressed air or hand crank device. The barrier system was tested and approved according to NCHRP-350 TL-2 and TL-3 guidelines.</a:t>
            </a:r>
          </a:p>
          <a:p>
            <a:r>
              <a:rPr lang="en-US" sz="1000" kern="1200" baseline="0" dirty="0">
                <a:solidFill>
                  <a:schemeClr val="tx1"/>
                </a:solidFill>
                <a:ea typeface="+mn-ea"/>
                <a:cs typeface="+mn-cs"/>
              </a:rPr>
              <a:t>• System tested to NCHRP Report 350, TL 2 (70km/h) TL 3 (100 km/h)</a:t>
            </a:r>
          </a:p>
          <a:p>
            <a:r>
              <a:rPr lang="en-US" sz="1000" kern="1200" baseline="0" dirty="0">
                <a:solidFill>
                  <a:schemeClr val="tx1"/>
                </a:solidFill>
                <a:ea typeface="+mn-ea"/>
                <a:cs typeface="+mn-cs"/>
              </a:rPr>
              <a:t>• Minimum lengths of 68m (Test Level 3) and 34m (Test Level 2)</a:t>
            </a:r>
          </a:p>
          <a:p>
            <a:r>
              <a:rPr lang="en-US" sz="1000" kern="1200" baseline="0" dirty="0">
                <a:solidFill>
                  <a:schemeClr val="tx1"/>
                </a:solidFill>
                <a:ea typeface="+mn-ea"/>
                <a:cs typeface="+mn-cs"/>
              </a:rPr>
              <a:t>• Maximum deflection &lt; 2 m (Test Level 3) and &lt; 1 m (Test Level 2)</a:t>
            </a:r>
          </a:p>
          <a:p>
            <a:r>
              <a:rPr lang="en-US" sz="1000" kern="1200" baseline="0" dirty="0">
                <a:solidFill>
                  <a:schemeClr val="tx1"/>
                </a:solidFill>
                <a:ea typeface="+mn-ea"/>
                <a:cs typeface="+mn-cs"/>
              </a:rPr>
              <a:t>• Greater than 68m can be moved longitudinally with a work vehicle.</a:t>
            </a:r>
          </a:p>
          <a:p>
            <a:r>
              <a:rPr lang="en-US" sz="1000" kern="1200" baseline="0" dirty="0">
                <a:solidFill>
                  <a:schemeClr val="tx1"/>
                </a:solidFill>
                <a:ea typeface="+mn-ea"/>
                <a:cs typeface="+mn-cs"/>
              </a:rPr>
              <a:t>• Two people can open or close a section in less than 5 minutes, without power.</a:t>
            </a:r>
            <a:endParaRPr lang="en-US" dirty="0"/>
          </a:p>
          <a:p>
            <a:pPr eaLnBrk="1" hangingPunct="1"/>
            <a:r>
              <a:rPr lang="en-US" b="1" dirty="0"/>
              <a:t>Possible Problems: </a:t>
            </a:r>
            <a:r>
              <a:rPr lang="en-US" dirty="0"/>
              <a:t>None</a:t>
            </a:r>
          </a:p>
          <a:p>
            <a:endParaRPr lang="en-US" dirty="0"/>
          </a:p>
        </p:txBody>
      </p:sp>
    </p:spTree>
    <p:extLst>
      <p:ext uri="{BB962C8B-B14F-4D97-AF65-F5344CB8AC3E}">
        <p14:creationId xmlns:p14="http://schemas.microsoft.com/office/powerpoint/2010/main" val="1182821109"/>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US" b="1" dirty="0"/>
              <a:t>Key Message</a:t>
            </a:r>
            <a:r>
              <a:rPr lang="en-US" b="0" dirty="0"/>
              <a:t>: ArmorGuard</a:t>
            </a:r>
          </a:p>
          <a:p>
            <a:pPr eaLnBrk="1" hangingPunct="1"/>
            <a:r>
              <a:rPr lang="en-US" b="1" dirty="0"/>
              <a:t>Est. Presentation Time: </a:t>
            </a:r>
            <a:r>
              <a:rPr lang="en-US" b="0" dirty="0"/>
              <a:t>Less than</a:t>
            </a:r>
            <a:r>
              <a:rPr lang="en-US" b="0" baseline="0" dirty="0"/>
              <a:t> </a:t>
            </a:r>
            <a:r>
              <a:rPr lang="en-US" b="0" dirty="0"/>
              <a:t>1 minute(s)</a:t>
            </a:r>
          </a:p>
          <a:p>
            <a:pPr eaLnBrk="1" hangingPunct="1"/>
            <a:r>
              <a:rPr lang="en-US" b="1" dirty="0"/>
              <a:t>Explanation of Cues/Builds: </a:t>
            </a:r>
            <a:r>
              <a:rPr lang="en-US" dirty="0"/>
              <a:t>None</a:t>
            </a:r>
          </a:p>
          <a:p>
            <a:pPr marL="0" lvl="1" eaLnBrk="1" hangingPunct="1"/>
            <a:r>
              <a:rPr lang="en-US" b="1" dirty="0"/>
              <a:t>Suggested Comments</a:t>
            </a:r>
            <a:r>
              <a:rPr lang="en-US" dirty="0"/>
              <a:t>:</a:t>
            </a:r>
            <a:r>
              <a:rPr lang="en-US" baseline="0" dirty="0"/>
              <a:t> </a:t>
            </a:r>
            <a:r>
              <a:rPr lang="en-US" dirty="0"/>
              <a:t>{Show photo}</a:t>
            </a:r>
            <a:endParaRPr lang="en-US" sz="1400" dirty="0"/>
          </a:p>
          <a:p>
            <a:pPr eaLnBrk="1" hangingPunct="1"/>
            <a:r>
              <a:rPr lang="en-US" b="1" dirty="0"/>
              <a:t>Suggested Questions: </a:t>
            </a:r>
            <a:r>
              <a:rPr lang="en-US" dirty="0"/>
              <a:t>None</a:t>
            </a:r>
          </a:p>
          <a:p>
            <a:pPr eaLnBrk="1" hangingPunct="1"/>
            <a:r>
              <a:rPr lang="en-US" b="1" dirty="0"/>
              <a:t>Additional Information: </a:t>
            </a:r>
            <a:r>
              <a:rPr lang="en-US" b="0" dirty="0"/>
              <a:t>None</a:t>
            </a:r>
          </a:p>
          <a:p>
            <a:pPr eaLnBrk="1" hangingPunct="1"/>
            <a:r>
              <a:rPr lang="en-US" b="1" dirty="0"/>
              <a:t>Possible Problems: </a:t>
            </a:r>
            <a:r>
              <a:rPr lang="en-US" dirty="0"/>
              <a:t>None</a:t>
            </a:r>
          </a:p>
          <a:p>
            <a:endParaRPr lang="en-US" dirty="0"/>
          </a:p>
        </p:txBody>
      </p:sp>
    </p:spTree>
    <p:extLst>
      <p:ext uri="{BB962C8B-B14F-4D97-AF65-F5344CB8AC3E}">
        <p14:creationId xmlns:p14="http://schemas.microsoft.com/office/powerpoint/2010/main" val="2032687454"/>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US" b="1" dirty="0"/>
              <a:t>Key Message</a:t>
            </a:r>
            <a:r>
              <a:rPr lang="en-US" b="0" dirty="0"/>
              <a:t>: ArmorGuard</a:t>
            </a:r>
          </a:p>
          <a:p>
            <a:pPr eaLnBrk="1" hangingPunct="1"/>
            <a:r>
              <a:rPr lang="en-US" b="1" dirty="0"/>
              <a:t>Est. Presentation Time: </a:t>
            </a:r>
            <a:r>
              <a:rPr lang="en-US" b="0" dirty="0"/>
              <a:t>Less than</a:t>
            </a:r>
            <a:r>
              <a:rPr lang="en-US" b="0" baseline="0" dirty="0"/>
              <a:t> </a:t>
            </a:r>
            <a:r>
              <a:rPr lang="en-US" b="0" dirty="0"/>
              <a:t>1 minute(s)</a:t>
            </a:r>
          </a:p>
          <a:p>
            <a:pPr eaLnBrk="1" hangingPunct="1"/>
            <a:r>
              <a:rPr lang="en-US" b="1" dirty="0"/>
              <a:t>Explanation of Cues/Builds: </a:t>
            </a:r>
            <a:r>
              <a:rPr lang="en-US" dirty="0"/>
              <a:t>None</a:t>
            </a:r>
          </a:p>
          <a:p>
            <a:pPr marL="0" lvl="1" eaLnBrk="1" hangingPunct="1"/>
            <a:r>
              <a:rPr lang="en-US" b="1" dirty="0"/>
              <a:t>Suggested Comments</a:t>
            </a:r>
            <a:r>
              <a:rPr lang="en-US" dirty="0"/>
              <a:t>:</a:t>
            </a:r>
            <a:r>
              <a:rPr lang="en-US" baseline="0" dirty="0"/>
              <a:t> </a:t>
            </a:r>
            <a:r>
              <a:rPr lang="en-US" dirty="0"/>
              <a:t>{Show photo}</a:t>
            </a:r>
            <a:endParaRPr lang="en-US" sz="1400" dirty="0"/>
          </a:p>
          <a:p>
            <a:pPr eaLnBrk="1" hangingPunct="1"/>
            <a:r>
              <a:rPr lang="en-US" b="1" dirty="0"/>
              <a:t>Suggested Questions: </a:t>
            </a:r>
            <a:r>
              <a:rPr lang="en-US" dirty="0"/>
              <a:t>None</a:t>
            </a:r>
          </a:p>
          <a:p>
            <a:pPr eaLnBrk="1" hangingPunct="1"/>
            <a:r>
              <a:rPr lang="en-US" b="1" dirty="0"/>
              <a:t>Additional Information: </a:t>
            </a:r>
            <a:r>
              <a:rPr lang="en-US" b="0" dirty="0"/>
              <a:t>None</a:t>
            </a:r>
          </a:p>
          <a:p>
            <a:pPr eaLnBrk="1" hangingPunct="1"/>
            <a:r>
              <a:rPr lang="en-US" b="1" dirty="0"/>
              <a:t>Possible Problems: </a:t>
            </a:r>
            <a:r>
              <a:rPr lang="en-US" dirty="0"/>
              <a:t>None</a:t>
            </a:r>
          </a:p>
          <a:p>
            <a:endParaRPr lang="en-US" dirty="0"/>
          </a:p>
        </p:txBody>
      </p:sp>
    </p:spTree>
    <p:extLst>
      <p:ext uri="{BB962C8B-B14F-4D97-AF65-F5344CB8AC3E}">
        <p14:creationId xmlns:p14="http://schemas.microsoft.com/office/powerpoint/2010/main" val="2345185769"/>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US" b="1" dirty="0"/>
              <a:t>Key Message</a:t>
            </a:r>
            <a:r>
              <a:rPr lang="en-US" b="0" dirty="0"/>
              <a:t>: ArmorGuard</a:t>
            </a:r>
          </a:p>
          <a:p>
            <a:pPr eaLnBrk="1" hangingPunct="1"/>
            <a:r>
              <a:rPr lang="en-US" b="1" dirty="0"/>
              <a:t>Est. Presentation Time: </a:t>
            </a:r>
            <a:r>
              <a:rPr lang="en-US" b="0" dirty="0"/>
              <a:t>Less than</a:t>
            </a:r>
            <a:r>
              <a:rPr lang="en-US" b="0" baseline="0" dirty="0"/>
              <a:t> </a:t>
            </a:r>
            <a:r>
              <a:rPr lang="en-US" b="0" dirty="0"/>
              <a:t>1 minute(s)</a:t>
            </a:r>
          </a:p>
          <a:p>
            <a:pPr eaLnBrk="1" hangingPunct="1"/>
            <a:r>
              <a:rPr lang="en-US" b="1" dirty="0"/>
              <a:t>Explanation of Cues/Builds: </a:t>
            </a:r>
            <a:r>
              <a:rPr lang="en-US" dirty="0"/>
              <a:t>None</a:t>
            </a:r>
          </a:p>
          <a:p>
            <a:pPr marL="0" marR="0" lvl="1" indent="0" algn="l" defTabSz="914400" rtl="0" eaLnBrk="1" fontAlgn="base" latinLnBrk="0" hangingPunct="1">
              <a:lnSpc>
                <a:spcPct val="100000"/>
              </a:lnSpc>
              <a:spcBef>
                <a:spcPct val="30000"/>
              </a:spcBef>
              <a:spcAft>
                <a:spcPct val="0"/>
              </a:spcAft>
              <a:buClrTx/>
              <a:buSzTx/>
              <a:buFontTx/>
              <a:buNone/>
              <a:tabLst/>
              <a:defRPr/>
            </a:pPr>
            <a:r>
              <a:rPr lang="en-US" b="1" dirty="0"/>
              <a:t>Suggested Comments</a:t>
            </a:r>
            <a:r>
              <a:rPr lang="en-US" dirty="0"/>
              <a:t>:</a:t>
            </a:r>
            <a:r>
              <a:rPr lang="en-US" baseline="0" dirty="0"/>
              <a:t> </a:t>
            </a:r>
            <a:r>
              <a:rPr lang="en-US" dirty="0"/>
              <a:t>Ability to steer and brake using guide wheels. Long arm. Short arm lowers and raises units onto wheels</a:t>
            </a:r>
            <a:endParaRPr lang="en-US" sz="1400" dirty="0"/>
          </a:p>
          <a:p>
            <a:pPr eaLnBrk="1" hangingPunct="1"/>
            <a:r>
              <a:rPr lang="en-US" b="1" dirty="0"/>
              <a:t>Suggested Questions: </a:t>
            </a:r>
            <a:r>
              <a:rPr lang="en-US" dirty="0"/>
              <a:t>None</a:t>
            </a:r>
          </a:p>
          <a:p>
            <a:pPr eaLnBrk="1" hangingPunct="1"/>
            <a:r>
              <a:rPr lang="en-US" b="1" dirty="0"/>
              <a:t>Additional Information: </a:t>
            </a:r>
            <a:r>
              <a:rPr lang="en-US" b="0" dirty="0"/>
              <a:t>None</a:t>
            </a:r>
          </a:p>
          <a:p>
            <a:pPr eaLnBrk="1" hangingPunct="1"/>
            <a:r>
              <a:rPr lang="en-US" b="1" dirty="0"/>
              <a:t>Possible Problems: </a:t>
            </a:r>
            <a:r>
              <a:rPr lang="en-US" dirty="0"/>
              <a:t>None</a:t>
            </a:r>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pPr>
              <a:defRPr/>
            </a:pPr>
            <a:fld id="{2DB3021B-E09F-4CBE-A87D-C8481490014A}" type="slidenum">
              <a:rPr lang="en-US" smtClean="0"/>
              <a:pPr>
                <a:defRPr/>
              </a:pPr>
              <a:t>118</a:t>
            </a:fld>
            <a:endParaRPr lang="en-US" dirty="0"/>
          </a:p>
        </p:txBody>
      </p:sp>
    </p:spTree>
    <p:extLst>
      <p:ext uri="{BB962C8B-B14F-4D97-AF65-F5344CB8AC3E}">
        <p14:creationId xmlns:p14="http://schemas.microsoft.com/office/powerpoint/2010/main" val="2596318157"/>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US" b="1" dirty="0"/>
              <a:t>Key Message</a:t>
            </a:r>
            <a:r>
              <a:rPr lang="en-US" b="0" dirty="0"/>
              <a:t>: ArmorGuard</a:t>
            </a:r>
          </a:p>
          <a:p>
            <a:pPr eaLnBrk="1" hangingPunct="1"/>
            <a:r>
              <a:rPr lang="en-US" b="1" dirty="0"/>
              <a:t>Est. Presentation Time: </a:t>
            </a:r>
            <a:r>
              <a:rPr lang="en-US" b="0" dirty="0"/>
              <a:t>Less than</a:t>
            </a:r>
            <a:r>
              <a:rPr lang="en-US" b="0" baseline="0" dirty="0"/>
              <a:t> </a:t>
            </a:r>
            <a:r>
              <a:rPr lang="en-US" b="0" dirty="0"/>
              <a:t>1 minute(s)</a:t>
            </a:r>
          </a:p>
          <a:p>
            <a:pPr eaLnBrk="1" hangingPunct="1"/>
            <a:r>
              <a:rPr lang="en-US" b="1" dirty="0"/>
              <a:t>Explanation of Cues/Builds: </a:t>
            </a:r>
            <a:r>
              <a:rPr lang="en-US" dirty="0"/>
              <a:t>None</a:t>
            </a:r>
          </a:p>
          <a:p>
            <a:pPr marL="0" marR="0" lvl="1" indent="0" algn="l" defTabSz="914400" rtl="0" eaLnBrk="1" fontAlgn="base" latinLnBrk="0" hangingPunct="1">
              <a:lnSpc>
                <a:spcPct val="100000"/>
              </a:lnSpc>
              <a:spcBef>
                <a:spcPct val="30000"/>
              </a:spcBef>
              <a:spcAft>
                <a:spcPct val="0"/>
              </a:spcAft>
              <a:buClrTx/>
              <a:buSzTx/>
              <a:buFontTx/>
              <a:buNone/>
              <a:tabLst/>
              <a:defRPr/>
            </a:pPr>
            <a:r>
              <a:rPr lang="en-US" b="1" dirty="0"/>
              <a:t>Suggested Comments</a:t>
            </a:r>
            <a:r>
              <a:rPr lang="en-US" dirty="0"/>
              <a:t>:</a:t>
            </a:r>
            <a:r>
              <a:rPr lang="en-US" baseline="0" dirty="0"/>
              <a:t> </a:t>
            </a:r>
            <a:r>
              <a:rPr lang="en-US" dirty="0"/>
              <a:t>Workers </a:t>
            </a:r>
            <a:r>
              <a:rPr lang="en-US" sz="1400" dirty="0"/>
              <a:t>pushed barrier into place in minutes</a:t>
            </a:r>
          </a:p>
          <a:p>
            <a:pPr eaLnBrk="1" hangingPunct="1"/>
            <a:r>
              <a:rPr lang="en-US" b="1" dirty="0"/>
              <a:t>Suggested Questions: </a:t>
            </a:r>
            <a:r>
              <a:rPr lang="en-US" dirty="0"/>
              <a:t>None</a:t>
            </a:r>
          </a:p>
          <a:p>
            <a:pPr eaLnBrk="1" hangingPunct="1"/>
            <a:r>
              <a:rPr lang="en-US" b="1" dirty="0"/>
              <a:t>Additional Information: </a:t>
            </a:r>
            <a:r>
              <a:rPr lang="en-US" b="0" dirty="0"/>
              <a:t>None</a:t>
            </a:r>
          </a:p>
          <a:p>
            <a:pPr eaLnBrk="1" hangingPunct="1"/>
            <a:r>
              <a:rPr lang="en-US" b="1" dirty="0"/>
              <a:t>Possible Problems: </a:t>
            </a:r>
            <a:r>
              <a:rPr lang="en-US" dirty="0"/>
              <a:t>None</a:t>
            </a:r>
          </a:p>
          <a:p>
            <a:endParaRPr lang="en-US" dirty="0"/>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pPr>
              <a:defRPr/>
            </a:pPr>
            <a:fld id="{2DB3021B-E09F-4CBE-A87D-C8481490014A}" type="slidenum">
              <a:rPr lang="en-US" smtClean="0"/>
              <a:pPr>
                <a:defRPr/>
              </a:pPr>
              <a:t>119</a:t>
            </a:fld>
            <a:endParaRPr lang="en-US" dirty="0"/>
          </a:p>
        </p:txBody>
      </p:sp>
    </p:spTree>
    <p:extLst>
      <p:ext uri="{BB962C8B-B14F-4D97-AF65-F5344CB8AC3E}">
        <p14:creationId xmlns:p14="http://schemas.microsoft.com/office/powerpoint/2010/main" val="2832199415"/>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US" b="1" dirty="0"/>
              <a:t>Key Message</a:t>
            </a:r>
            <a:r>
              <a:rPr lang="en-US" b="0" dirty="0"/>
              <a:t>: ArmorGuard</a:t>
            </a:r>
          </a:p>
          <a:p>
            <a:pPr eaLnBrk="1" hangingPunct="1"/>
            <a:r>
              <a:rPr lang="en-US" b="1" dirty="0"/>
              <a:t>Est. Presentation Time: </a:t>
            </a:r>
            <a:r>
              <a:rPr lang="en-US" b="0" dirty="0"/>
              <a:t>Less than</a:t>
            </a:r>
            <a:r>
              <a:rPr lang="en-US" b="0" baseline="0" dirty="0"/>
              <a:t> </a:t>
            </a:r>
            <a:r>
              <a:rPr lang="en-US" b="0" dirty="0"/>
              <a:t>1 minute(s)</a:t>
            </a:r>
          </a:p>
          <a:p>
            <a:pPr eaLnBrk="1" hangingPunct="1"/>
            <a:r>
              <a:rPr lang="en-US" b="1" dirty="0"/>
              <a:t>Explanation of Cues/Builds: </a:t>
            </a:r>
            <a:r>
              <a:rPr lang="en-US" dirty="0"/>
              <a:t>None</a:t>
            </a:r>
          </a:p>
          <a:p>
            <a:pPr marL="0" marR="0" lvl="1" indent="0" algn="l" defTabSz="914400" rtl="0" eaLnBrk="1" fontAlgn="base" latinLnBrk="0" hangingPunct="1">
              <a:lnSpc>
                <a:spcPct val="100000"/>
              </a:lnSpc>
              <a:spcBef>
                <a:spcPct val="30000"/>
              </a:spcBef>
              <a:spcAft>
                <a:spcPct val="0"/>
              </a:spcAft>
              <a:buClrTx/>
              <a:buSzTx/>
              <a:buFontTx/>
              <a:buNone/>
              <a:tabLst/>
              <a:defRPr/>
            </a:pPr>
            <a:r>
              <a:rPr lang="en-US" b="1" dirty="0"/>
              <a:t>Suggested Comments</a:t>
            </a:r>
            <a:r>
              <a:rPr lang="en-US" dirty="0"/>
              <a:t>:</a:t>
            </a:r>
            <a:r>
              <a:rPr lang="en-US" baseline="0" dirty="0"/>
              <a:t> </a:t>
            </a:r>
            <a:r>
              <a:rPr lang="en-US" dirty="0"/>
              <a:t>Painting blast truck</a:t>
            </a:r>
            <a:r>
              <a:rPr lang="en-US" baseline="0" dirty="0"/>
              <a:t> moves into position</a:t>
            </a:r>
            <a:endParaRPr lang="en-US" sz="1400" dirty="0"/>
          </a:p>
          <a:p>
            <a:pPr eaLnBrk="1" hangingPunct="1"/>
            <a:r>
              <a:rPr lang="en-US" b="1" dirty="0"/>
              <a:t>Suggested Questions: </a:t>
            </a:r>
            <a:r>
              <a:rPr lang="en-US" dirty="0"/>
              <a:t>None</a:t>
            </a:r>
          </a:p>
          <a:p>
            <a:pPr eaLnBrk="1" hangingPunct="1"/>
            <a:r>
              <a:rPr lang="en-US" b="1" dirty="0"/>
              <a:t>Additional Information: </a:t>
            </a:r>
            <a:r>
              <a:rPr lang="en-US" b="0" dirty="0"/>
              <a:t>None</a:t>
            </a:r>
          </a:p>
          <a:p>
            <a:pPr eaLnBrk="1" hangingPunct="1"/>
            <a:r>
              <a:rPr lang="en-US" b="1" dirty="0"/>
              <a:t>Possible Problems: </a:t>
            </a:r>
            <a:r>
              <a:rPr lang="en-US" dirty="0"/>
              <a:t>None</a:t>
            </a:r>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pPr>
              <a:defRPr/>
            </a:pPr>
            <a:fld id="{2DB3021B-E09F-4CBE-A87D-C8481490014A}" type="slidenum">
              <a:rPr lang="en-US" smtClean="0"/>
              <a:pPr>
                <a:defRPr/>
              </a:pPr>
              <a:t>120</a:t>
            </a:fld>
            <a:endParaRPr lang="en-US" dirty="0"/>
          </a:p>
        </p:txBody>
      </p:sp>
    </p:spTree>
    <p:extLst>
      <p:ext uri="{BB962C8B-B14F-4D97-AF65-F5344CB8AC3E}">
        <p14:creationId xmlns:p14="http://schemas.microsoft.com/office/powerpoint/2010/main" val="1451108062"/>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US" b="1" dirty="0"/>
              <a:t>Key Message</a:t>
            </a:r>
            <a:r>
              <a:rPr lang="en-US" b="0" dirty="0"/>
              <a:t>: ArmorGuard</a:t>
            </a:r>
          </a:p>
          <a:p>
            <a:pPr eaLnBrk="1" hangingPunct="1"/>
            <a:r>
              <a:rPr lang="en-US" b="1" dirty="0"/>
              <a:t>Est. Presentation Time: </a:t>
            </a:r>
            <a:r>
              <a:rPr lang="en-US" b="0" dirty="0"/>
              <a:t>Less than</a:t>
            </a:r>
            <a:r>
              <a:rPr lang="en-US" b="0" baseline="0" dirty="0"/>
              <a:t> </a:t>
            </a:r>
            <a:r>
              <a:rPr lang="en-US" b="0" dirty="0"/>
              <a:t>1 minute(s)</a:t>
            </a:r>
          </a:p>
          <a:p>
            <a:pPr eaLnBrk="1" hangingPunct="1"/>
            <a:r>
              <a:rPr lang="en-US" b="1" dirty="0"/>
              <a:t>Explanation of Cues/Builds: </a:t>
            </a:r>
            <a:r>
              <a:rPr lang="en-US" dirty="0"/>
              <a:t>None</a:t>
            </a:r>
          </a:p>
          <a:p>
            <a:pPr marL="0" marR="0" lvl="1" indent="0" algn="l" defTabSz="914400" rtl="0" eaLnBrk="1" fontAlgn="base" latinLnBrk="0" hangingPunct="1">
              <a:lnSpc>
                <a:spcPct val="100000"/>
              </a:lnSpc>
              <a:spcBef>
                <a:spcPct val="30000"/>
              </a:spcBef>
              <a:spcAft>
                <a:spcPct val="0"/>
              </a:spcAft>
              <a:buClrTx/>
              <a:buSzTx/>
              <a:buFontTx/>
              <a:buNone/>
              <a:tabLst/>
              <a:defRPr/>
            </a:pPr>
            <a:r>
              <a:rPr lang="en-US" b="1" dirty="0"/>
              <a:t>Suggested Comments</a:t>
            </a:r>
            <a:r>
              <a:rPr lang="en-US" dirty="0"/>
              <a:t>:</a:t>
            </a:r>
            <a:r>
              <a:rPr lang="en-US" baseline="0" dirty="0"/>
              <a:t> </a:t>
            </a:r>
            <a:r>
              <a:rPr lang="en-US" dirty="0"/>
              <a:t>{Show photo}</a:t>
            </a:r>
            <a:endParaRPr lang="en-US" sz="1400" dirty="0"/>
          </a:p>
          <a:p>
            <a:pPr eaLnBrk="1" hangingPunct="1"/>
            <a:r>
              <a:rPr lang="en-US" b="1" dirty="0"/>
              <a:t>Suggested Questions: </a:t>
            </a:r>
            <a:r>
              <a:rPr lang="en-US" dirty="0"/>
              <a:t>None</a:t>
            </a:r>
          </a:p>
          <a:p>
            <a:pPr eaLnBrk="1" hangingPunct="1"/>
            <a:r>
              <a:rPr lang="en-US" b="1" dirty="0"/>
              <a:t>Additional Information: </a:t>
            </a:r>
            <a:r>
              <a:rPr lang="en-US" b="0" dirty="0"/>
              <a:t>None</a:t>
            </a:r>
          </a:p>
          <a:p>
            <a:pPr eaLnBrk="1" hangingPunct="1"/>
            <a:r>
              <a:rPr lang="en-US" b="1" dirty="0"/>
              <a:t>Possible Problems: </a:t>
            </a:r>
            <a:r>
              <a:rPr lang="en-US" dirty="0"/>
              <a:t>None</a:t>
            </a:r>
          </a:p>
          <a:p>
            <a:endParaRPr lang="en-US" dirty="0"/>
          </a:p>
        </p:txBody>
      </p:sp>
    </p:spTree>
    <p:extLst>
      <p:ext uri="{BB962C8B-B14F-4D97-AF65-F5344CB8AC3E}">
        <p14:creationId xmlns:p14="http://schemas.microsoft.com/office/powerpoint/2010/main" val="4203880991"/>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US" b="1" dirty="0"/>
              <a:t>Key Message</a:t>
            </a:r>
            <a:r>
              <a:rPr lang="en-US" b="0" dirty="0"/>
              <a:t>: Other</a:t>
            </a:r>
            <a:r>
              <a:rPr lang="en-US" b="0" baseline="0" dirty="0"/>
              <a:t> types of barriers</a:t>
            </a:r>
            <a:endParaRPr lang="en-US" b="0" dirty="0"/>
          </a:p>
          <a:p>
            <a:pPr eaLnBrk="1" hangingPunct="1"/>
            <a:r>
              <a:rPr lang="en-US" b="1" dirty="0"/>
              <a:t>Est. Presentation Time: </a:t>
            </a:r>
            <a:r>
              <a:rPr lang="en-US" b="0" dirty="0"/>
              <a:t>Less than</a:t>
            </a:r>
            <a:r>
              <a:rPr lang="en-US" b="0" baseline="0" dirty="0"/>
              <a:t> </a:t>
            </a:r>
            <a:r>
              <a:rPr lang="en-US" b="0" dirty="0"/>
              <a:t>1 minute(s)</a:t>
            </a:r>
          </a:p>
          <a:p>
            <a:pPr eaLnBrk="1" hangingPunct="1"/>
            <a:r>
              <a:rPr lang="en-US" b="1" dirty="0"/>
              <a:t>Explanation of Cues/Builds: </a:t>
            </a:r>
            <a:r>
              <a:rPr lang="en-US" dirty="0"/>
              <a:t>None</a:t>
            </a:r>
          </a:p>
          <a:p>
            <a:pPr marL="0" lvl="1" eaLnBrk="1" hangingPunct="1"/>
            <a:r>
              <a:rPr lang="en-US" b="1" dirty="0"/>
              <a:t>Suggested Comments</a:t>
            </a:r>
            <a:r>
              <a:rPr lang="en-US" dirty="0"/>
              <a:t>:</a:t>
            </a:r>
            <a:r>
              <a:rPr lang="en-US" baseline="0" dirty="0"/>
              <a:t> </a:t>
            </a:r>
            <a:r>
              <a:rPr lang="en-US" dirty="0"/>
              <a:t>{Self explanatory}</a:t>
            </a:r>
            <a:endParaRPr lang="en-US" sz="1400" dirty="0"/>
          </a:p>
          <a:p>
            <a:pPr eaLnBrk="1" hangingPunct="1"/>
            <a:r>
              <a:rPr lang="en-US" b="1" dirty="0"/>
              <a:t>Suggested Questions: </a:t>
            </a:r>
            <a:r>
              <a:rPr lang="en-US" dirty="0"/>
              <a:t>None</a:t>
            </a:r>
          </a:p>
          <a:p>
            <a:pPr eaLnBrk="1" hangingPunct="1"/>
            <a:r>
              <a:rPr lang="en-US" b="1" dirty="0"/>
              <a:t>Additional Information: </a:t>
            </a:r>
            <a:r>
              <a:rPr lang="en-US" b="0" dirty="0"/>
              <a:t>None</a:t>
            </a:r>
          </a:p>
          <a:p>
            <a:pPr eaLnBrk="1" hangingPunct="1"/>
            <a:r>
              <a:rPr lang="en-US" b="1" dirty="0"/>
              <a:t>Possible Problems: </a:t>
            </a:r>
            <a:r>
              <a:rPr lang="en-US" dirty="0"/>
              <a:t>None</a:t>
            </a:r>
          </a:p>
          <a:p>
            <a:endParaRPr lang="en-US" dirty="0"/>
          </a:p>
        </p:txBody>
      </p:sp>
    </p:spTree>
    <p:extLst>
      <p:ext uri="{BB962C8B-B14F-4D97-AF65-F5344CB8AC3E}">
        <p14:creationId xmlns:p14="http://schemas.microsoft.com/office/powerpoint/2010/main" val="4209718736"/>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US" b="1" dirty="0"/>
              <a:t>Key Message</a:t>
            </a:r>
            <a:r>
              <a:rPr lang="en-US" b="0" dirty="0"/>
              <a:t>: ArmorGuard</a:t>
            </a:r>
          </a:p>
          <a:p>
            <a:pPr eaLnBrk="1" hangingPunct="1"/>
            <a:r>
              <a:rPr lang="en-US" b="1" dirty="0"/>
              <a:t>Est. Presentation Time: </a:t>
            </a:r>
            <a:r>
              <a:rPr lang="en-US" b="0" dirty="0"/>
              <a:t>Less than</a:t>
            </a:r>
            <a:r>
              <a:rPr lang="en-US" b="0" baseline="0" dirty="0"/>
              <a:t> </a:t>
            </a:r>
            <a:r>
              <a:rPr lang="en-US" b="0" dirty="0"/>
              <a:t>1 minute(s)</a:t>
            </a:r>
          </a:p>
          <a:p>
            <a:pPr eaLnBrk="1" hangingPunct="1"/>
            <a:r>
              <a:rPr lang="en-US" b="1" dirty="0"/>
              <a:t>Explanation of Cues/Builds: </a:t>
            </a:r>
            <a:r>
              <a:rPr lang="en-US" dirty="0"/>
              <a:t>None</a:t>
            </a:r>
          </a:p>
          <a:p>
            <a:pPr marL="0" marR="0" lvl="1" indent="0" algn="l" defTabSz="914400" rtl="0" eaLnBrk="1" fontAlgn="base" latinLnBrk="0" hangingPunct="1">
              <a:lnSpc>
                <a:spcPct val="100000"/>
              </a:lnSpc>
              <a:spcBef>
                <a:spcPct val="30000"/>
              </a:spcBef>
              <a:spcAft>
                <a:spcPct val="0"/>
              </a:spcAft>
              <a:buClrTx/>
              <a:buSzTx/>
              <a:buFontTx/>
              <a:buNone/>
              <a:tabLst/>
              <a:defRPr/>
            </a:pPr>
            <a:r>
              <a:rPr lang="en-US" b="1" dirty="0"/>
              <a:t>Suggested Comments</a:t>
            </a:r>
            <a:r>
              <a:rPr lang="en-US" dirty="0"/>
              <a:t>:</a:t>
            </a:r>
            <a:r>
              <a:rPr lang="en-US" baseline="0" dirty="0"/>
              <a:t> </a:t>
            </a:r>
            <a:r>
              <a:rPr lang="en-US" dirty="0"/>
              <a:t>{Self explanatory}. When</a:t>
            </a:r>
            <a:r>
              <a:rPr lang="en-US" baseline="0" dirty="0"/>
              <a:t> anchored, the deflection is minimal. The picture shows an opening in an intermediate section for vehicle access.</a:t>
            </a:r>
            <a:endParaRPr lang="en-US" sz="1400" dirty="0"/>
          </a:p>
          <a:p>
            <a:pPr eaLnBrk="1" hangingPunct="1"/>
            <a:r>
              <a:rPr lang="en-US" b="1" dirty="0"/>
              <a:t>Suggested Questions: </a:t>
            </a:r>
            <a:r>
              <a:rPr lang="en-US" dirty="0"/>
              <a:t>None</a:t>
            </a:r>
          </a:p>
          <a:p>
            <a:pPr eaLnBrk="1" hangingPunct="1"/>
            <a:r>
              <a:rPr lang="en-US" b="1" dirty="0"/>
              <a:t>Additional Information: </a:t>
            </a:r>
            <a:r>
              <a:rPr lang="en-US" b="0" dirty="0"/>
              <a:t>None</a:t>
            </a:r>
          </a:p>
          <a:p>
            <a:pPr eaLnBrk="1" hangingPunct="1"/>
            <a:r>
              <a:rPr lang="en-US" b="1" dirty="0"/>
              <a:t>Possible Problems: </a:t>
            </a:r>
            <a:r>
              <a:rPr lang="en-US" b="0" dirty="0"/>
              <a:t>Deflection</a:t>
            </a:r>
            <a:r>
              <a:rPr lang="en-US" b="0" baseline="0" dirty="0"/>
              <a:t> may vary based on anchoring.</a:t>
            </a:r>
            <a:endParaRPr lang="en-US" dirty="0"/>
          </a:p>
          <a:p>
            <a:endParaRPr lang="en-US" dirty="0"/>
          </a:p>
        </p:txBody>
      </p:sp>
    </p:spTree>
    <p:extLst>
      <p:ext uri="{BB962C8B-B14F-4D97-AF65-F5344CB8AC3E}">
        <p14:creationId xmlns:p14="http://schemas.microsoft.com/office/powerpoint/2010/main" val="213499269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US" sz="1000" b="1" dirty="0"/>
              <a:t>Key Message:</a:t>
            </a:r>
            <a:r>
              <a:rPr lang="en-US" sz="1000" b="1" baseline="0" dirty="0"/>
              <a:t> </a:t>
            </a:r>
            <a:r>
              <a:rPr lang="en-US" sz="1000" b="0" baseline="0" dirty="0"/>
              <a:t>Discuss the clear zone concept</a:t>
            </a:r>
            <a:endParaRPr lang="en-US" sz="1000" b="0" dirty="0"/>
          </a:p>
          <a:p>
            <a:pPr eaLnBrk="1" hangingPunct="1"/>
            <a:r>
              <a:rPr lang="en-US" sz="1000" b="1" dirty="0"/>
              <a:t>Est. Presentation Time: </a:t>
            </a:r>
            <a:r>
              <a:rPr lang="en-US" sz="1000" dirty="0"/>
              <a:t>Less than 1 minute</a:t>
            </a:r>
          </a:p>
          <a:p>
            <a:pPr eaLnBrk="1" hangingPunct="1"/>
            <a:r>
              <a:rPr lang="en-US" sz="1000" b="1" dirty="0"/>
              <a:t>Explanation of Cues/Builds: </a:t>
            </a:r>
            <a:r>
              <a:rPr lang="en-US" sz="1000" dirty="0"/>
              <a:t>None</a:t>
            </a:r>
          </a:p>
          <a:p>
            <a:r>
              <a:rPr lang="en-US" sz="1000" b="1" dirty="0"/>
              <a:t>Suggested Comments</a:t>
            </a:r>
            <a:r>
              <a:rPr lang="en-US" sz="1000" dirty="0"/>
              <a:t>:</a:t>
            </a:r>
            <a:r>
              <a:rPr lang="en-US" sz="1000" baseline="0" dirty="0"/>
              <a:t> </a:t>
            </a:r>
            <a:r>
              <a:rPr lang="en-US" sz="1000" kern="1200" baseline="0" dirty="0">
                <a:solidFill>
                  <a:schemeClr val="tx1"/>
                </a:solidFill>
                <a:ea typeface="+mn-ea"/>
                <a:cs typeface="+mn-cs"/>
              </a:rPr>
              <a:t>A clear zone is the total roadside border area, starting at the edge of the travel lane, available for safe use by errant vehicles. This area may consist of a shoulder, a recoverable slope, and/or a traversable but non-recoverable slope and a clear runout area. (A “recoverable” fill slope is defined as no steeper than 4:1; a “traversable but nonrecoverable” slope is steeper than 4:1 but no steeper than 3:1 (a “critical” slope is steeper than 3:1 and considered an obstacle); cut slopes as steep as 3:1 are considered</a:t>
            </a:r>
          </a:p>
          <a:p>
            <a:r>
              <a:rPr lang="en-US" sz="1000" kern="1200" baseline="0" dirty="0">
                <a:solidFill>
                  <a:schemeClr val="tx1"/>
                </a:solidFill>
                <a:ea typeface="+mn-ea"/>
                <a:cs typeface="+mn-cs"/>
              </a:rPr>
              <a:t>recoverable). The desirable clear zone width, from a roadside safety standpoint, is as wide as cost-effectively possible. However, some practical value needs to be established</a:t>
            </a:r>
          </a:p>
          <a:p>
            <a:r>
              <a:rPr lang="en-US" sz="1000" kern="1200" baseline="0" dirty="0">
                <a:solidFill>
                  <a:schemeClr val="tx1"/>
                </a:solidFill>
                <a:ea typeface="+mn-ea"/>
                <a:cs typeface="+mn-cs"/>
              </a:rPr>
              <a:t>for design purposes.</a:t>
            </a:r>
            <a:endParaRPr lang="en-US" sz="1000" dirty="0"/>
          </a:p>
          <a:p>
            <a:pPr eaLnBrk="1" hangingPunct="1"/>
            <a:r>
              <a:rPr lang="en-US" sz="1000" b="1" dirty="0"/>
              <a:t>Suggested Questions: </a:t>
            </a:r>
            <a:r>
              <a:rPr lang="en-US" sz="1000" dirty="0"/>
              <a:t>None</a:t>
            </a:r>
          </a:p>
          <a:p>
            <a:pPr eaLnBrk="1" hangingPunct="1"/>
            <a:r>
              <a:rPr lang="en-US" sz="1000" b="1" dirty="0"/>
              <a:t>Additional Information: </a:t>
            </a:r>
            <a:r>
              <a:rPr lang="en-US" sz="1000" b="0" dirty="0"/>
              <a:t>Above-ground</a:t>
            </a:r>
            <a:r>
              <a:rPr lang="en-US" sz="1000" b="0" baseline="0" dirty="0"/>
              <a:t> hazard: Fixed object that is firm and unyielding located within the CZ over 4 inches in height.</a:t>
            </a:r>
            <a:endParaRPr lang="en-US" sz="1000" dirty="0"/>
          </a:p>
          <a:p>
            <a:pPr eaLnBrk="1" hangingPunct="1"/>
            <a:r>
              <a:rPr lang="en-US" sz="1000" b="1" dirty="0"/>
              <a:t>Possible Problems: </a:t>
            </a:r>
            <a:r>
              <a:rPr lang="en-US" sz="1000" dirty="0"/>
              <a:t>None</a:t>
            </a:r>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pPr>
              <a:defRPr/>
            </a:pPr>
            <a:fld id="{2DB3021B-E09F-4CBE-A87D-C8481490014A}" type="slidenum">
              <a:rPr lang="en-US" smtClean="0"/>
              <a:pPr>
                <a:defRPr/>
              </a:pPr>
              <a:t>12</a:t>
            </a:fld>
            <a:endParaRPr lang="en-US" dirty="0"/>
          </a:p>
        </p:txBody>
      </p:sp>
    </p:spTree>
    <p:extLst>
      <p:ext uri="{BB962C8B-B14F-4D97-AF65-F5344CB8AC3E}">
        <p14:creationId xmlns:p14="http://schemas.microsoft.com/office/powerpoint/2010/main" val="2538058730"/>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US" b="1" dirty="0"/>
              <a:t>Key Message</a:t>
            </a:r>
            <a:r>
              <a:rPr lang="en-US" b="0" dirty="0"/>
              <a:t>: Barrier Summary</a:t>
            </a:r>
          </a:p>
          <a:p>
            <a:pPr eaLnBrk="1" hangingPunct="1"/>
            <a:r>
              <a:rPr lang="en-US" b="1" dirty="0"/>
              <a:t>Est. Presentation Time: </a:t>
            </a:r>
            <a:r>
              <a:rPr lang="en-US" b="0" dirty="0"/>
              <a:t>Less than</a:t>
            </a:r>
            <a:r>
              <a:rPr lang="en-US" b="0" baseline="0" dirty="0"/>
              <a:t> </a:t>
            </a:r>
            <a:r>
              <a:rPr lang="en-US" b="0" dirty="0"/>
              <a:t>1 minute(s)</a:t>
            </a:r>
          </a:p>
          <a:p>
            <a:pPr eaLnBrk="1" hangingPunct="1"/>
            <a:r>
              <a:rPr lang="en-US" b="1" dirty="0"/>
              <a:t>Explanation of Cues/Builds: </a:t>
            </a:r>
            <a:r>
              <a:rPr lang="en-US" dirty="0"/>
              <a:t>None</a:t>
            </a:r>
          </a:p>
          <a:p>
            <a:pPr marL="0" marR="0" lvl="1" indent="0" algn="l" defTabSz="914400" rtl="0" eaLnBrk="1" fontAlgn="base" latinLnBrk="0" hangingPunct="1">
              <a:lnSpc>
                <a:spcPct val="100000"/>
              </a:lnSpc>
              <a:spcBef>
                <a:spcPct val="30000"/>
              </a:spcBef>
              <a:spcAft>
                <a:spcPct val="0"/>
              </a:spcAft>
              <a:buClrTx/>
              <a:buSzTx/>
              <a:buFontTx/>
              <a:buNone/>
              <a:tabLst/>
              <a:defRPr/>
            </a:pPr>
            <a:r>
              <a:rPr lang="en-US" b="1" dirty="0"/>
              <a:t>Suggested Comments</a:t>
            </a:r>
            <a:r>
              <a:rPr lang="en-US" dirty="0"/>
              <a:t>:</a:t>
            </a:r>
            <a:r>
              <a:rPr lang="en-US" baseline="0" dirty="0"/>
              <a:t> </a:t>
            </a:r>
            <a:r>
              <a:rPr lang="en-US" dirty="0"/>
              <a:t>That concludes our</a:t>
            </a:r>
            <a:r>
              <a:rPr lang="en-US" baseline="0" dirty="0"/>
              <a:t> discussion of the various barrier types. To summarized, we have prepared this table, to give you an idea (non all inclusive) of the pros and cons of the various barrier types.</a:t>
            </a:r>
            <a:endParaRPr lang="en-US" sz="1400" dirty="0"/>
          </a:p>
          <a:p>
            <a:pPr eaLnBrk="1" hangingPunct="1"/>
            <a:r>
              <a:rPr lang="en-US" b="1" dirty="0"/>
              <a:t>Suggested Questions: </a:t>
            </a:r>
            <a:r>
              <a:rPr lang="en-US" dirty="0"/>
              <a:t>None</a:t>
            </a:r>
          </a:p>
          <a:p>
            <a:pPr eaLnBrk="1" hangingPunct="1"/>
            <a:r>
              <a:rPr lang="en-US" b="1" dirty="0"/>
              <a:t>Additional Information: </a:t>
            </a:r>
            <a:r>
              <a:rPr lang="en-US" b="0" dirty="0"/>
              <a:t>None</a:t>
            </a:r>
          </a:p>
          <a:p>
            <a:pPr eaLnBrk="1" hangingPunct="1"/>
            <a:r>
              <a:rPr lang="en-US" b="1" dirty="0"/>
              <a:t>Possible Problems: </a:t>
            </a:r>
            <a:r>
              <a:rPr lang="en-US" b="0" dirty="0"/>
              <a:t>No need to teach this again.</a:t>
            </a:r>
            <a:r>
              <a:rPr lang="en-US" b="0" baseline="0" dirty="0"/>
              <a:t> Presented as a summary.</a:t>
            </a:r>
            <a:endParaRPr lang="en-US" dirty="0"/>
          </a:p>
          <a:p>
            <a:endParaRPr lang="en-US" dirty="0"/>
          </a:p>
        </p:txBody>
      </p:sp>
    </p:spTree>
    <p:extLst>
      <p:ext uri="{BB962C8B-B14F-4D97-AF65-F5344CB8AC3E}">
        <p14:creationId xmlns:p14="http://schemas.microsoft.com/office/powerpoint/2010/main" val="3880721397"/>
      </p:ext>
    </p:extLst>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Rectangle 7"/>
          <p:cNvSpPr>
            <a:spLocks noGrp="1" noChangeArrowheads="1"/>
          </p:cNvSpPr>
          <p:nvPr>
            <p:ph type="sldNum" sz="quarter" idx="5"/>
          </p:nvPr>
        </p:nvSpPr>
        <p:spPr>
          <a:xfrm>
            <a:off x="3884613" y="8685213"/>
            <a:ext cx="2971800" cy="457200"/>
          </a:xfrm>
          <a:prstGeom prst="rect">
            <a:avLst/>
          </a:prstGeom>
          <a:noFill/>
        </p:spPr>
        <p:txBody>
          <a:bodyPr/>
          <a:lstStyle/>
          <a:p>
            <a:fld id="{0A09A5C4-D43D-43CD-8D30-CC35CAFD89B2}" type="slidenum">
              <a:rPr lang="en-US" smtClean="0"/>
              <a:pPr/>
              <a:t>125</a:t>
            </a:fld>
            <a:endParaRPr lang="en-US" dirty="0"/>
          </a:p>
        </p:txBody>
      </p:sp>
      <p:sp>
        <p:nvSpPr>
          <p:cNvPr id="214019" name="Rectangle 2"/>
          <p:cNvSpPr>
            <a:spLocks noGrp="1" noRot="1" noChangeAspect="1" noChangeArrowheads="1" noTextEdit="1"/>
          </p:cNvSpPr>
          <p:nvPr>
            <p:ph type="sldImg"/>
          </p:nvPr>
        </p:nvSpPr>
        <p:spPr>
          <a:solidFill>
            <a:srgbClr val="FFFFFF"/>
          </a:solidFill>
          <a:ln/>
        </p:spPr>
      </p:sp>
      <p:sp>
        <p:nvSpPr>
          <p:cNvPr id="214020" name="Rectangle 3"/>
          <p:cNvSpPr>
            <a:spLocks noGrp="1" noChangeArrowheads="1"/>
          </p:cNvSpPr>
          <p:nvPr>
            <p:ph type="body" idx="1"/>
          </p:nvPr>
        </p:nvSpPr>
        <p:spPr>
          <a:solidFill>
            <a:srgbClr val="FFFFFF"/>
          </a:solidFill>
          <a:ln>
            <a:noFill/>
          </a:ln>
        </p:spPr>
        <p:txBody>
          <a:bodyPr/>
          <a:lstStyle/>
          <a:p>
            <a:pPr eaLnBrk="1" hangingPunct="1"/>
            <a:r>
              <a:rPr lang="en-US" b="1" dirty="0"/>
              <a:t>Key Message: </a:t>
            </a:r>
            <a:r>
              <a:rPr lang="en-US" dirty="0"/>
              <a:t>Discuss TMAs</a:t>
            </a:r>
          </a:p>
          <a:p>
            <a:pPr eaLnBrk="1" hangingPunct="1"/>
            <a:r>
              <a:rPr lang="en-US" b="1" dirty="0"/>
              <a:t>Est. Presentation Time: </a:t>
            </a:r>
            <a:r>
              <a:rPr lang="en-US" dirty="0"/>
              <a:t>1 minute(s)</a:t>
            </a:r>
          </a:p>
          <a:p>
            <a:pPr eaLnBrk="1" hangingPunct="1"/>
            <a:r>
              <a:rPr lang="en-US" b="1" dirty="0"/>
              <a:t>Explanation of Cues/Builds: </a:t>
            </a:r>
            <a:r>
              <a:rPr lang="en-US" dirty="0"/>
              <a:t>None</a:t>
            </a:r>
          </a:p>
          <a:p>
            <a:r>
              <a:rPr lang="en-US" b="1" dirty="0"/>
              <a:t>Suggested Comments</a:t>
            </a:r>
            <a:r>
              <a:rPr lang="en-US" dirty="0"/>
              <a:t>: Truck-mounted attenuators shall be energy-absorbing devices attached to the rear of shadow trailers or trucks. If used, the shadow vehicle with the attenuator shall be located in advance of the work area, workers, or equipment to reduce the severity of rear-end crashes from errant vehicles. TMA are useful to protect workers during moving/mobile</a:t>
            </a:r>
            <a:r>
              <a:rPr lang="en-US" baseline="0" dirty="0"/>
              <a:t> and short term </a:t>
            </a:r>
            <a:r>
              <a:rPr lang="en-US" dirty="0"/>
              <a:t>operations.</a:t>
            </a:r>
          </a:p>
          <a:p>
            <a:pPr eaLnBrk="1" hangingPunct="1"/>
            <a:r>
              <a:rPr lang="en-US" b="1" dirty="0"/>
              <a:t>Suggested Questions: </a:t>
            </a:r>
            <a:r>
              <a:rPr lang="en-US" dirty="0"/>
              <a:t>None</a:t>
            </a:r>
          </a:p>
          <a:p>
            <a:pPr eaLnBrk="1" hangingPunct="1"/>
            <a:r>
              <a:rPr lang="en-US" b="1" dirty="0"/>
              <a:t>Additional Information: </a:t>
            </a:r>
            <a:r>
              <a:rPr lang="en-US" b="0" dirty="0"/>
              <a:t>MUTCD</a:t>
            </a:r>
            <a:r>
              <a:rPr lang="en-US" b="1" dirty="0"/>
              <a:t> </a:t>
            </a:r>
            <a:r>
              <a:rPr lang="en-US" dirty="0"/>
              <a:t>Support:</a:t>
            </a:r>
          </a:p>
          <a:p>
            <a:pPr eaLnBrk="1" hangingPunct="1"/>
            <a:r>
              <a:rPr lang="en-US" dirty="0"/>
              <a:t>06 Trucks or trailers are often used as shadow vehicles to protect workers or work equipment from errant</a:t>
            </a:r>
            <a:r>
              <a:rPr lang="en-US" baseline="0" dirty="0"/>
              <a:t> </a:t>
            </a:r>
            <a:r>
              <a:rPr lang="en-US" dirty="0"/>
              <a:t>vehicles. These shadow vehicles are normally equipped with flashing arrows, changeable message signs, and/</a:t>
            </a:r>
            <a:r>
              <a:rPr lang="en-US" baseline="0" dirty="0"/>
              <a:t> </a:t>
            </a:r>
            <a:r>
              <a:rPr lang="en-US" dirty="0"/>
              <a:t>or high-intensity rotating, flashing, oscillating, or strobe lights located properly in advance of the workers and/or</a:t>
            </a:r>
            <a:r>
              <a:rPr lang="en-US" baseline="0" dirty="0"/>
              <a:t> </a:t>
            </a:r>
            <a:r>
              <a:rPr lang="en-US" dirty="0"/>
              <a:t>equipment that they are protecting. However, these shadow vehicles might themselves cause injuries to occupants</a:t>
            </a:r>
            <a:r>
              <a:rPr lang="en-US" baseline="0" dirty="0"/>
              <a:t> </a:t>
            </a:r>
            <a:r>
              <a:rPr lang="en-US" dirty="0"/>
              <a:t>of the errant vehicles if they are not equipped with truck-mounted attenuators.</a:t>
            </a:r>
          </a:p>
          <a:p>
            <a:pPr eaLnBrk="1" hangingPunct="1"/>
            <a:r>
              <a:rPr lang="en-US" b="1" dirty="0"/>
              <a:t>Possible Problems: </a:t>
            </a:r>
            <a:r>
              <a:rPr lang="en-US" dirty="0"/>
              <a:t>Their use is state-specific. May also be trailer-mounted.</a:t>
            </a:r>
            <a:r>
              <a:rPr lang="en-US" baseline="0" dirty="0"/>
              <a:t> MUTCD term is “truck-mounted attenuator”. Explain the difference.</a:t>
            </a:r>
            <a:endParaRPr lang="en-US" dirty="0"/>
          </a:p>
        </p:txBody>
      </p:sp>
    </p:spTree>
    <p:extLst>
      <p:ext uri="{BB962C8B-B14F-4D97-AF65-F5344CB8AC3E}">
        <p14:creationId xmlns:p14="http://schemas.microsoft.com/office/powerpoint/2010/main" val="1725398785"/>
      </p:ext>
    </p:extLst>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42" name="Rectangle 7"/>
          <p:cNvSpPr>
            <a:spLocks noGrp="1" noChangeArrowheads="1"/>
          </p:cNvSpPr>
          <p:nvPr>
            <p:ph type="sldNum" sz="quarter" idx="5"/>
          </p:nvPr>
        </p:nvSpPr>
        <p:spPr>
          <a:xfrm>
            <a:off x="3884613" y="8685213"/>
            <a:ext cx="2971800" cy="457200"/>
          </a:xfrm>
          <a:prstGeom prst="rect">
            <a:avLst/>
          </a:prstGeom>
          <a:noFill/>
        </p:spPr>
        <p:txBody>
          <a:bodyPr/>
          <a:lstStyle/>
          <a:p>
            <a:fld id="{70866DCB-F929-4409-BC8C-59D20BD8C78A}" type="slidenum">
              <a:rPr lang="en-US" smtClean="0"/>
              <a:pPr/>
              <a:t>126</a:t>
            </a:fld>
            <a:endParaRPr lang="en-US" dirty="0"/>
          </a:p>
        </p:txBody>
      </p:sp>
      <p:sp>
        <p:nvSpPr>
          <p:cNvPr id="215043" name="Rectangle 2"/>
          <p:cNvSpPr>
            <a:spLocks noGrp="1" noRot="1" noChangeAspect="1" noChangeArrowheads="1" noTextEdit="1"/>
          </p:cNvSpPr>
          <p:nvPr>
            <p:ph type="sldImg"/>
          </p:nvPr>
        </p:nvSpPr>
        <p:spPr>
          <a:ln/>
        </p:spPr>
      </p:sp>
      <p:sp>
        <p:nvSpPr>
          <p:cNvPr id="215044" name="Rectangle 3"/>
          <p:cNvSpPr>
            <a:spLocks noGrp="1" noChangeArrowheads="1"/>
          </p:cNvSpPr>
          <p:nvPr>
            <p:ph type="body" idx="1"/>
          </p:nvPr>
        </p:nvSpPr>
        <p:spPr>
          <a:noFill/>
          <a:ln/>
        </p:spPr>
        <p:txBody>
          <a:bodyPr/>
          <a:lstStyle/>
          <a:p>
            <a:pPr eaLnBrk="1" hangingPunct="1"/>
            <a:r>
              <a:rPr lang="en-US" b="1" dirty="0"/>
              <a:t>Key Message: </a:t>
            </a:r>
            <a:r>
              <a:rPr lang="en-US" dirty="0"/>
              <a:t>Discuss TMAs</a:t>
            </a:r>
          </a:p>
          <a:p>
            <a:pPr eaLnBrk="1" hangingPunct="1"/>
            <a:r>
              <a:rPr lang="en-US" b="1" dirty="0"/>
              <a:t>Est. Presentation Time: </a:t>
            </a:r>
            <a:r>
              <a:rPr lang="en-US" dirty="0"/>
              <a:t>1 minute(s)</a:t>
            </a:r>
          </a:p>
          <a:p>
            <a:pPr eaLnBrk="1" hangingPunct="1"/>
            <a:r>
              <a:rPr lang="en-US" b="1" dirty="0"/>
              <a:t>Explanation of Cues/Builds: </a:t>
            </a:r>
            <a:r>
              <a:rPr lang="en-US" dirty="0"/>
              <a:t>None</a:t>
            </a:r>
          </a:p>
          <a:p>
            <a:pPr eaLnBrk="1" hangingPunct="1"/>
            <a:r>
              <a:rPr lang="en-US" b="1" dirty="0"/>
              <a:t>Suggested Comments</a:t>
            </a:r>
            <a:r>
              <a:rPr lang="en-US" dirty="0"/>
              <a:t>: Self explanatory. </a:t>
            </a:r>
          </a:p>
          <a:p>
            <a:pPr eaLnBrk="1" hangingPunct="1"/>
            <a:r>
              <a:rPr lang="en-US" b="1" dirty="0"/>
              <a:t>Suggested Questions: </a:t>
            </a:r>
            <a:r>
              <a:rPr lang="en-US" dirty="0"/>
              <a:t>Which arrow board mode is this? Caution mode.</a:t>
            </a:r>
          </a:p>
          <a:p>
            <a:pPr eaLnBrk="1" hangingPunct="1"/>
            <a:r>
              <a:rPr lang="en-US" b="1" dirty="0"/>
              <a:t>Additional Information: </a:t>
            </a:r>
            <a:r>
              <a:rPr lang="en-US" dirty="0"/>
              <a:t>Photo from Virginia DOT, which uses yellow and orange (not black) stripes.</a:t>
            </a:r>
          </a:p>
          <a:p>
            <a:pPr eaLnBrk="1" hangingPunct="1"/>
            <a:r>
              <a:rPr lang="en-US" b="1" dirty="0"/>
              <a:t>Possible Problems: </a:t>
            </a:r>
            <a:r>
              <a:rPr lang="en-US" dirty="0"/>
              <a:t>Their use is state-specific.</a:t>
            </a:r>
          </a:p>
          <a:p>
            <a:pPr eaLnBrk="1" hangingPunct="1"/>
            <a:endParaRPr lang="en-US" dirty="0"/>
          </a:p>
        </p:txBody>
      </p:sp>
    </p:spTree>
    <p:extLst>
      <p:ext uri="{BB962C8B-B14F-4D97-AF65-F5344CB8AC3E}">
        <p14:creationId xmlns:p14="http://schemas.microsoft.com/office/powerpoint/2010/main" val="4010419556"/>
      </p:ext>
    </p:extLst>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6066" name="Rectangle 7"/>
          <p:cNvSpPr>
            <a:spLocks noGrp="1" noChangeArrowheads="1"/>
          </p:cNvSpPr>
          <p:nvPr>
            <p:ph type="sldNum" sz="quarter" idx="5"/>
          </p:nvPr>
        </p:nvSpPr>
        <p:spPr>
          <a:xfrm>
            <a:off x="3884613" y="8685213"/>
            <a:ext cx="2971800" cy="457200"/>
          </a:xfrm>
          <a:prstGeom prst="rect">
            <a:avLst/>
          </a:prstGeom>
          <a:noFill/>
        </p:spPr>
        <p:txBody>
          <a:bodyPr/>
          <a:lstStyle/>
          <a:p>
            <a:fld id="{D8EFE4CC-E1D4-480C-8CDC-B467E1F507A4}" type="slidenum">
              <a:rPr lang="en-US" smtClean="0"/>
              <a:pPr/>
              <a:t>127</a:t>
            </a:fld>
            <a:endParaRPr lang="en-US" dirty="0"/>
          </a:p>
        </p:txBody>
      </p:sp>
      <p:sp>
        <p:nvSpPr>
          <p:cNvPr id="216067" name="Rectangle 2"/>
          <p:cNvSpPr>
            <a:spLocks noGrp="1" noRot="1" noChangeAspect="1" noChangeArrowheads="1" noTextEdit="1"/>
          </p:cNvSpPr>
          <p:nvPr>
            <p:ph type="sldImg"/>
          </p:nvPr>
        </p:nvSpPr>
        <p:spPr>
          <a:solidFill>
            <a:srgbClr val="FFFFFF"/>
          </a:solidFill>
          <a:ln/>
        </p:spPr>
      </p:sp>
      <p:sp>
        <p:nvSpPr>
          <p:cNvPr id="216068" name="Rectangle 3"/>
          <p:cNvSpPr>
            <a:spLocks noGrp="1" noChangeArrowheads="1"/>
          </p:cNvSpPr>
          <p:nvPr>
            <p:ph type="body" idx="1"/>
          </p:nvPr>
        </p:nvSpPr>
        <p:spPr>
          <a:solidFill>
            <a:srgbClr val="FFFFFF"/>
          </a:solidFill>
          <a:ln>
            <a:noFill/>
          </a:ln>
        </p:spPr>
        <p:txBody>
          <a:bodyPr/>
          <a:lstStyle/>
          <a:p>
            <a:pPr eaLnBrk="1" hangingPunct="1"/>
            <a:r>
              <a:rPr lang="en-US" b="1" dirty="0"/>
              <a:t>Key Message: </a:t>
            </a:r>
            <a:r>
              <a:rPr lang="en-US" dirty="0"/>
              <a:t>Discuss TMAs</a:t>
            </a:r>
          </a:p>
          <a:p>
            <a:pPr eaLnBrk="1" hangingPunct="1"/>
            <a:r>
              <a:rPr lang="en-US" b="1" dirty="0"/>
              <a:t>Est. Presentation Time: </a:t>
            </a:r>
            <a:r>
              <a:rPr lang="en-US" dirty="0"/>
              <a:t>1 minute(s)</a:t>
            </a:r>
          </a:p>
          <a:p>
            <a:pPr eaLnBrk="1" hangingPunct="1"/>
            <a:r>
              <a:rPr lang="en-US" b="1" dirty="0"/>
              <a:t>Explanation of Cues/Builds: </a:t>
            </a:r>
            <a:r>
              <a:rPr lang="en-US" dirty="0"/>
              <a:t>None</a:t>
            </a:r>
          </a:p>
          <a:p>
            <a:r>
              <a:rPr lang="en-US" b="1" dirty="0"/>
              <a:t>Suggested Comments</a:t>
            </a:r>
            <a:r>
              <a:rPr lang="en-US" dirty="0"/>
              <a:t>: TMAs have various uses. They are recommended to protect workers when setting devices on the roadway. vehicles. These shadow vehicles are normally equipped with flashing arrows, changeable message signs, and/ or high-intensity rotating, flashing, oscillating, or strobe lights located properly in advance of the workers and/or equipment that they are protecting. However, these shadow vehicles might themselves cause injuries to occupants of the errant vehicles if they are not equipped with truck-mounted attenuators.</a:t>
            </a:r>
          </a:p>
          <a:p>
            <a:pPr eaLnBrk="1" hangingPunct="1"/>
            <a:r>
              <a:rPr lang="en-US" b="1" dirty="0"/>
              <a:t>Suggested Questions: </a:t>
            </a:r>
            <a:r>
              <a:rPr lang="en-US" b="0" dirty="0"/>
              <a:t>None</a:t>
            </a:r>
            <a:endParaRPr lang="en-US" dirty="0"/>
          </a:p>
          <a:p>
            <a:pPr eaLnBrk="1" hangingPunct="1"/>
            <a:r>
              <a:rPr lang="en-US" b="1" dirty="0"/>
              <a:t>Additional Information:</a:t>
            </a:r>
          </a:p>
          <a:p>
            <a:pPr eaLnBrk="1" hangingPunct="1"/>
            <a:r>
              <a:rPr lang="en-US" dirty="0"/>
              <a:t>• Up to 45 M.P.H. or 62 M.P.H. protection </a:t>
            </a:r>
            <a:br>
              <a:rPr lang="en-US" dirty="0"/>
            </a:br>
            <a:r>
              <a:rPr lang="en-US" dirty="0"/>
              <a:t>• Absorbs collision energy during rear-end impacts </a:t>
            </a:r>
            <a:br>
              <a:rPr lang="en-US" dirty="0"/>
            </a:br>
            <a:r>
              <a:rPr lang="en-US" dirty="0"/>
              <a:t>• Prevents impacting vehicles from under riding the truck </a:t>
            </a:r>
            <a:br>
              <a:rPr lang="en-US" dirty="0"/>
            </a:br>
            <a:r>
              <a:rPr lang="en-US" dirty="0"/>
              <a:t>• Reduces expensive equipment damage </a:t>
            </a:r>
            <a:br>
              <a:rPr lang="en-US" dirty="0"/>
            </a:br>
            <a:r>
              <a:rPr lang="en-US" dirty="0"/>
              <a:t>• Provides a positive barrier between motorist and work crews </a:t>
            </a:r>
            <a:br>
              <a:rPr lang="en-US" dirty="0"/>
            </a:br>
            <a:r>
              <a:rPr lang="en-US" dirty="0"/>
              <a:t>• Attaches easily to most vehicles (total vehicle weight must be a minimum of 16,000lbs)</a:t>
            </a:r>
          </a:p>
          <a:p>
            <a:pPr eaLnBrk="1" hangingPunct="1"/>
            <a:r>
              <a:rPr lang="en-US" b="1" dirty="0"/>
              <a:t>Possible Problems: </a:t>
            </a:r>
            <a:r>
              <a:rPr lang="en-US" dirty="0"/>
              <a:t>May be required by the state.</a:t>
            </a:r>
          </a:p>
        </p:txBody>
      </p:sp>
    </p:spTree>
    <p:extLst>
      <p:ext uri="{BB962C8B-B14F-4D97-AF65-F5344CB8AC3E}">
        <p14:creationId xmlns:p14="http://schemas.microsoft.com/office/powerpoint/2010/main" val="2759700803"/>
      </p:ext>
    </p:extLst>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7090" name="Rectangle 7"/>
          <p:cNvSpPr>
            <a:spLocks noGrp="1" noChangeArrowheads="1"/>
          </p:cNvSpPr>
          <p:nvPr>
            <p:ph type="sldNum" sz="quarter" idx="5"/>
          </p:nvPr>
        </p:nvSpPr>
        <p:spPr>
          <a:xfrm>
            <a:off x="3884613" y="8685213"/>
            <a:ext cx="2971800" cy="457200"/>
          </a:xfrm>
          <a:prstGeom prst="rect">
            <a:avLst/>
          </a:prstGeom>
          <a:noFill/>
        </p:spPr>
        <p:txBody>
          <a:bodyPr/>
          <a:lstStyle/>
          <a:p>
            <a:fld id="{28145250-B59E-4727-ABF3-C37C44252A3D}" type="slidenum">
              <a:rPr lang="en-US" smtClean="0"/>
              <a:pPr/>
              <a:t>128</a:t>
            </a:fld>
            <a:endParaRPr lang="en-US" dirty="0"/>
          </a:p>
        </p:txBody>
      </p:sp>
      <p:sp>
        <p:nvSpPr>
          <p:cNvPr id="217091" name="Rectangle 2"/>
          <p:cNvSpPr>
            <a:spLocks noGrp="1" noRot="1" noChangeAspect="1" noChangeArrowheads="1" noTextEdit="1"/>
          </p:cNvSpPr>
          <p:nvPr>
            <p:ph type="sldImg"/>
          </p:nvPr>
        </p:nvSpPr>
        <p:spPr>
          <a:solidFill>
            <a:srgbClr val="FFFFFF"/>
          </a:solidFill>
          <a:ln/>
        </p:spPr>
      </p:sp>
      <p:sp>
        <p:nvSpPr>
          <p:cNvPr id="217092" name="Rectangle 3"/>
          <p:cNvSpPr>
            <a:spLocks noGrp="1" noChangeArrowheads="1"/>
          </p:cNvSpPr>
          <p:nvPr>
            <p:ph type="body" idx="1"/>
          </p:nvPr>
        </p:nvSpPr>
        <p:spPr>
          <a:solidFill>
            <a:srgbClr val="FFFFFF"/>
          </a:solidFill>
          <a:ln>
            <a:noFill/>
          </a:ln>
        </p:spPr>
        <p:txBody>
          <a:bodyPr/>
          <a:lstStyle/>
          <a:p>
            <a:pPr eaLnBrk="1" hangingPunct="1"/>
            <a:r>
              <a:rPr lang="en-US" b="1" dirty="0"/>
              <a:t>Key Message: </a:t>
            </a:r>
            <a:r>
              <a:rPr lang="en-US" dirty="0"/>
              <a:t>Discuss TMAs</a:t>
            </a:r>
          </a:p>
          <a:p>
            <a:pPr eaLnBrk="1" hangingPunct="1"/>
            <a:r>
              <a:rPr lang="en-US" b="1" dirty="0"/>
              <a:t>Est. Presentation Time: </a:t>
            </a:r>
            <a:r>
              <a:rPr lang="en-US" dirty="0"/>
              <a:t>1 minute(s)</a:t>
            </a:r>
          </a:p>
          <a:p>
            <a:pPr eaLnBrk="1" hangingPunct="1"/>
            <a:r>
              <a:rPr lang="en-US" b="1" dirty="0"/>
              <a:t>Explanation of Cues/Builds: </a:t>
            </a:r>
            <a:r>
              <a:rPr lang="en-US" dirty="0"/>
              <a:t>None</a:t>
            </a:r>
          </a:p>
          <a:p>
            <a:pPr eaLnBrk="1" hangingPunct="1"/>
            <a:r>
              <a:rPr lang="en-US" b="1" dirty="0"/>
              <a:t>Suggested Comments</a:t>
            </a:r>
            <a:r>
              <a:rPr lang="en-US" dirty="0"/>
              <a:t>: Follow the manufacturer’s instructions!</a:t>
            </a:r>
          </a:p>
          <a:p>
            <a:pPr eaLnBrk="1" hangingPunct="1"/>
            <a:r>
              <a:rPr lang="en-US" b="1" dirty="0"/>
              <a:t>Suggested Questions: </a:t>
            </a:r>
            <a:r>
              <a:rPr lang="en-US" dirty="0"/>
              <a:t>None</a:t>
            </a:r>
          </a:p>
          <a:p>
            <a:pPr eaLnBrk="1" hangingPunct="1"/>
            <a:r>
              <a:rPr lang="en-US" b="1" dirty="0"/>
              <a:t>Additional Information: </a:t>
            </a:r>
            <a:r>
              <a:rPr lang="en-US" dirty="0"/>
              <a:t>None</a:t>
            </a:r>
          </a:p>
          <a:p>
            <a:pPr eaLnBrk="1" hangingPunct="1"/>
            <a:r>
              <a:rPr lang="en-US" b="1" dirty="0"/>
              <a:t>Possible Problems: </a:t>
            </a:r>
            <a:r>
              <a:rPr lang="en-US" dirty="0"/>
              <a:t>May be required by the state.</a:t>
            </a:r>
          </a:p>
        </p:txBody>
      </p:sp>
    </p:spTree>
    <p:extLst>
      <p:ext uri="{BB962C8B-B14F-4D97-AF65-F5344CB8AC3E}">
        <p14:creationId xmlns:p14="http://schemas.microsoft.com/office/powerpoint/2010/main" val="1493989431"/>
      </p:ext>
    </p:extLst>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8114" name="Slide Image Placeholder 1"/>
          <p:cNvSpPr>
            <a:spLocks noGrp="1" noRot="1" noChangeAspect="1" noTextEdit="1"/>
          </p:cNvSpPr>
          <p:nvPr>
            <p:ph type="sldImg"/>
          </p:nvPr>
        </p:nvSpPr>
        <p:spPr>
          <a:ln/>
        </p:spPr>
      </p:sp>
      <p:sp>
        <p:nvSpPr>
          <p:cNvPr id="218115" name="Notes Placeholder 2"/>
          <p:cNvSpPr>
            <a:spLocks noGrp="1"/>
          </p:cNvSpPr>
          <p:nvPr>
            <p:ph type="body" idx="1"/>
          </p:nvPr>
        </p:nvSpPr>
        <p:spPr>
          <a:noFill/>
          <a:ln/>
        </p:spPr>
        <p:txBody>
          <a:bodyPr/>
          <a:lstStyle/>
          <a:p>
            <a:pPr eaLnBrk="1" hangingPunct="1"/>
            <a:r>
              <a:rPr lang="en-US" b="1" dirty="0"/>
              <a:t>Key Message: </a:t>
            </a:r>
            <a:r>
              <a:rPr lang="en-US" dirty="0"/>
              <a:t>Discuss TMAs</a:t>
            </a:r>
          </a:p>
          <a:p>
            <a:pPr eaLnBrk="1" hangingPunct="1"/>
            <a:r>
              <a:rPr lang="en-US" b="1" dirty="0"/>
              <a:t>Est. Presentation Time: </a:t>
            </a:r>
            <a:r>
              <a:rPr lang="en-US" dirty="0"/>
              <a:t>1 minute(s)</a:t>
            </a:r>
          </a:p>
          <a:p>
            <a:pPr eaLnBrk="1" hangingPunct="1"/>
            <a:r>
              <a:rPr lang="en-US" b="1" dirty="0"/>
              <a:t>Explanation of Cues/Builds: </a:t>
            </a:r>
            <a:r>
              <a:rPr lang="en-US" dirty="0"/>
              <a:t>None</a:t>
            </a:r>
          </a:p>
          <a:p>
            <a:pPr eaLnBrk="1" hangingPunct="1"/>
            <a:r>
              <a:rPr lang="en-US" b="1" dirty="0"/>
              <a:t>Suggested Comments</a:t>
            </a:r>
            <a:r>
              <a:rPr lang="en-US" dirty="0"/>
              <a:t>: TMAs save lives!</a:t>
            </a:r>
          </a:p>
          <a:p>
            <a:pPr eaLnBrk="1" hangingPunct="1"/>
            <a:r>
              <a:rPr lang="en-US" b="1" dirty="0"/>
              <a:t>Suggested Questions: </a:t>
            </a:r>
            <a:r>
              <a:rPr lang="en-US" dirty="0"/>
              <a:t>None</a:t>
            </a:r>
          </a:p>
          <a:p>
            <a:pPr eaLnBrk="1" hangingPunct="1"/>
            <a:r>
              <a:rPr lang="en-US" b="1" dirty="0"/>
              <a:t>Additional Information: </a:t>
            </a:r>
            <a:r>
              <a:rPr lang="en-US" dirty="0"/>
              <a:t>Photo is from Virginia, Dulles Toll Road.</a:t>
            </a:r>
          </a:p>
          <a:p>
            <a:pPr eaLnBrk="1" hangingPunct="1"/>
            <a:r>
              <a:rPr lang="en-US" b="1" dirty="0"/>
              <a:t>Possible Problems: </a:t>
            </a:r>
            <a:r>
              <a:rPr lang="en-US" dirty="0"/>
              <a:t>May be required by the state.</a:t>
            </a:r>
          </a:p>
        </p:txBody>
      </p:sp>
      <p:sp>
        <p:nvSpPr>
          <p:cNvPr id="218116" name="Slide Number Placeholder 3"/>
          <p:cNvSpPr>
            <a:spLocks noGrp="1"/>
          </p:cNvSpPr>
          <p:nvPr>
            <p:ph type="sldNum" sz="quarter" idx="5"/>
          </p:nvPr>
        </p:nvSpPr>
        <p:spPr>
          <a:xfrm>
            <a:off x="3884613" y="8685213"/>
            <a:ext cx="2971800" cy="457200"/>
          </a:xfrm>
          <a:prstGeom prst="rect">
            <a:avLst/>
          </a:prstGeom>
          <a:noFill/>
        </p:spPr>
        <p:txBody>
          <a:bodyPr/>
          <a:lstStyle/>
          <a:p>
            <a:fld id="{EC55A811-016C-474F-8477-4943B7D7B64B}" type="slidenum">
              <a:rPr lang="en-US" smtClean="0"/>
              <a:pPr/>
              <a:t>129</a:t>
            </a:fld>
            <a:endParaRPr lang="en-US" dirty="0"/>
          </a:p>
        </p:txBody>
      </p:sp>
    </p:spTree>
    <p:extLst>
      <p:ext uri="{BB962C8B-B14F-4D97-AF65-F5344CB8AC3E}">
        <p14:creationId xmlns:p14="http://schemas.microsoft.com/office/powerpoint/2010/main" val="965098687"/>
      </p:ext>
    </p:extLst>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US" b="1" dirty="0"/>
              <a:t>Key Message: </a:t>
            </a:r>
            <a:r>
              <a:rPr lang="en-US" b="0" dirty="0"/>
              <a:t>TMA Typical Uses</a:t>
            </a:r>
          </a:p>
          <a:p>
            <a:pPr eaLnBrk="1" hangingPunct="1"/>
            <a:r>
              <a:rPr lang="en-US" b="1" dirty="0"/>
              <a:t>Est. Presentation Time: </a:t>
            </a:r>
            <a:r>
              <a:rPr lang="en-US" b="0" dirty="0"/>
              <a:t>Less than</a:t>
            </a:r>
            <a:r>
              <a:rPr lang="en-US" b="0" baseline="0" dirty="0"/>
              <a:t> </a:t>
            </a:r>
            <a:r>
              <a:rPr lang="en-US" b="0" dirty="0"/>
              <a:t>1 minute(s)</a:t>
            </a:r>
          </a:p>
          <a:p>
            <a:pPr eaLnBrk="1" hangingPunct="1"/>
            <a:r>
              <a:rPr lang="en-US" b="1" dirty="0"/>
              <a:t>Explanation of Cues/Builds: </a:t>
            </a:r>
            <a:r>
              <a:rPr lang="en-US" dirty="0"/>
              <a:t>None</a:t>
            </a:r>
          </a:p>
          <a:p>
            <a:pPr marL="0" lvl="1" eaLnBrk="1" hangingPunct="1"/>
            <a:r>
              <a:rPr lang="en-US" b="1" dirty="0"/>
              <a:t>Suggested Comments</a:t>
            </a:r>
            <a:r>
              <a:rPr lang="en-US" dirty="0"/>
              <a:t>:</a:t>
            </a:r>
            <a:r>
              <a:rPr lang="en-US" baseline="0" dirty="0"/>
              <a:t> </a:t>
            </a:r>
            <a:endParaRPr lang="en-US" sz="1400" dirty="0"/>
          </a:p>
          <a:p>
            <a:pPr eaLnBrk="1" hangingPunct="1"/>
            <a:r>
              <a:rPr lang="en-US" b="1" dirty="0"/>
              <a:t>Suggested Questions: </a:t>
            </a:r>
            <a:r>
              <a:rPr lang="en-US" dirty="0"/>
              <a:t>None</a:t>
            </a:r>
          </a:p>
          <a:p>
            <a:pPr eaLnBrk="1" hangingPunct="1"/>
            <a:r>
              <a:rPr lang="en-US" b="1" dirty="0"/>
              <a:t>Additional Information: </a:t>
            </a:r>
            <a:r>
              <a:rPr lang="en-US" dirty="0"/>
              <a:t>None</a:t>
            </a:r>
          </a:p>
          <a:p>
            <a:pPr eaLnBrk="1" hangingPunct="1"/>
            <a:r>
              <a:rPr lang="en-US" b="1" dirty="0"/>
              <a:t>Possible Problems: </a:t>
            </a:r>
            <a:r>
              <a:rPr lang="en-US" dirty="0"/>
              <a:t>None</a:t>
            </a:r>
          </a:p>
          <a:p>
            <a:endParaRPr lang="en-US" dirty="0"/>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pPr>
              <a:defRPr/>
            </a:pPr>
            <a:fld id="{2DB3021B-E09F-4CBE-A87D-C8481490014A}" type="slidenum">
              <a:rPr lang="en-US" smtClean="0"/>
              <a:pPr>
                <a:defRPr/>
              </a:pPr>
              <a:t>130</a:t>
            </a:fld>
            <a:endParaRPr lang="en-US" dirty="0"/>
          </a:p>
        </p:txBody>
      </p:sp>
    </p:spTree>
    <p:extLst>
      <p:ext uri="{BB962C8B-B14F-4D97-AF65-F5344CB8AC3E}">
        <p14:creationId xmlns:p14="http://schemas.microsoft.com/office/powerpoint/2010/main" val="902098017"/>
      </p:ext>
    </p:extLst>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US" b="1" dirty="0"/>
              <a:t>Key Message: </a:t>
            </a:r>
            <a:r>
              <a:rPr lang="en-US" b="0" dirty="0"/>
              <a:t>Mobile Operations Where TMA Should be Considered</a:t>
            </a:r>
          </a:p>
          <a:p>
            <a:pPr eaLnBrk="1" hangingPunct="1"/>
            <a:r>
              <a:rPr lang="en-US" b="1" dirty="0"/>
              <a:t>Est. Presentation Time: </a:t>
            </a:r>
            <a:r>
              <a:rPr lang="en-US" b="0" dirty="0"/>
              <a:t>Less than</a:t>
            </a:r>
            <a:r>
              <a:rPr lang="en-US" b="0" baseline="0" dirty="0"/>
              <a:t> </a:t>
            </a:r>
            <a:r>
              <a:rPr lang="en-US" b="0" dirty="0"/>
              <a:t>1 minute(s)</a:t>
            </a:r>
          </a:p>
          <a:p>
            <a:pPr eaLnBrk="1" hangingPunct="1"/>
            <a:r>
              <a:rPr lang="en-US" b="1" dirty="0"/>
              <a:t>Explanation of Cues/Builds: </a:t>
            </a:r>
            <a:r>
              <a:rPr lang="en-US" dirty="0"/>
              <a:t>None</a:t>
            </a:r>
          </a:p>
          <a:p>
            <a:pPr marL="0" lvl="1" eaLnBrk="1" hangingPunct="1"/>
            <a:r>
              <a:rPr lang="en-US" b="1" dirty="0"/>
              <a:t>Suggested Comments</a:t>
            </a:r>
            <a:r>
              <a:rPr lang="en-US" dirty="0"/>
              <a:t>:</a:t>
            </a:r>
            <a:r>
              <a:rPr lang="en-US" baseline="0" dirty="0"/>
              <a:t> {Self explanatory}</a:t>
            </a:r>
            <a:endParaRPr lang="en-US" sz="1400" dirty="0"/>
          </a:p>
          <a:p>
            <a:pPr eaLnBrk="1" hangingPunct="1"/>
            <a:r>
              <a:rPr lang="en-US" b="1" dirty="0"/>
              <a:t>Suggested Questions: </a:t>
            </a:r>
            <a:r>
              <a:rPr lang="en-US" dirty="0"/>
              <a:t>None</a:t>
            </a:r>
          </a:p>
          <a:p>
            <a:pPr eaLnBrk="1" hangingPunct="1"/>
            <a:r>
              <a:rPr lang="en-US" b="1" dirty="0"/>
              <a:t>Additional Information: </a:t>
            </a:r>
            <a:r>
              <a:rPr lang="en-US" dirty="0"/>
              <a:t>None</a:t>
            </a:r>
          </a:p>
          <a:p>
            <a:pPr eaLnBrk="1" hangingPunct="1"/>
            <a:r>
              <a:rPr lang="en-US" b="1" dirty="0"/>
              <a:t>Possible Problems: </a:t>
            </a:r>
            <a:r>
              <a:rPr lang="en-US" dirty="0"/>
              <a:t>May be too basic for an advanced audience. Expand</a:t>
            </a:r>
            <a:r>
              <a:rPr lang="en-US" baseline="0" dirty="0"/>
              <a:t> accordingly.</a:t>
            </a:r>
            <a:endParaRPr lang="en-US" dirty="0"/>
          </a:p>
          <a:p>
            <a:endParaRPr lang="en-US" dirty="0"/>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pPr>
              <a:defRPr/>
            </a:pPr>
            <a:fld id="{2DB3021B-E09F-4CBE-A87D-C8481490014A}" type="slidenum">
              <a:rPr lang="en-US" smtClean="0"/>
              <a:pPr>
                <a:defRPr/>
              </a:pPr>
              <a:t>131</a:t>
            </a:fld>
            <a:endParaRPr lang="en-US" dirty="0"/>
          </a:p>
        </p:txBody>
      </p:sp>
    </p:spTree>
    <p:extLst>
      <p:ext uri="{BB962C8B-B14F-4D97-AF65-F5344CB8AC3E}">
        <p14:creationId xmlns:p14="http://schemas.microsoft.com/office/powerpoint/2010/main" val="237719337"/>
      </p:ext>
    </p:extLst>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000" kern="1200" baseline="0" dirty="0">
                <a:solidFill>
                  <a:schemeClr val="tx1"/>
                </a:solidFill>
                <a:ea typeface="+mn-ea"/>
                <a:cs typeface="+mn-cs"/>
              </a:rPr>
              <a:t>Common guidance on when to use a shadow vehicle and/or a truck mounted attenuator has been found for most state highway agencies. Most require a truck mounted attenuator on shadow vehicles for moving temporary work zones. However, guidance for most other applications is based on AASHTO Roadside Design Guide Table 9.3 which was originally based on research reported by Humphreys and Sullivan (1991). Humphreys and Sullivan (1991) developed preliminary guidance for shadow vehicles and truck mounted attenuators and the results of the study are summarized in this table.</a:t>
            </a:r>
          </a:p>
          <a:p>
            <a:endParaRPr lang="en-US" sz="1000" kern="1200" baseline="0" dirty="0">
              <a:solidFill>
                <a:schemeClr val="tx1"/>
              </a:solidFill>
              <a:ea typeface="+mn-ea"/>
              <a:cs typeface="+mn-cs"/>
            </a:endParaRPr>
          </a:p>
          <a:p>
            <a:r>
              <a:rPr lang="en-US" sz="1000" kern="1200" baseline="0" dirty="0">
                <a:solidFill>
                  <a:schemeClr val="tx1"/>
                </a:solidFill>
                <a:ea typeface="+mn-ea"/>
                <a:cs typeface="+mn-cs"/>
              </a:rPr>
              <a:t>Positive protection using a truck and an attenuator device is highly desirable for many for most work zone applications. However, under many conditions where construction crews are not exposed, it may be justified by an engineer or unique features of the work zone site.</a:t>
            </a:r>
          </a:p>
          <a:p>
            <a:endParaRPr lang="en-US" sz="1000" kern="1200" baseline="0" dirty="0">
              <a:solidFill>
                <a:schemeClr val="tx1"/>
              </a:solidFill>
              <a:ea typeface="+mn-ea"/>
              <a:cs typeface="+mn-cs"/>
            </a:endParaRPr>
          </a:p>
          <a:p>
            <a:r>
              <a:rPr lang="en-US" sz="1000" kern="1200" baseline="0" dirty="0">
                <a:solidFill>
                  <a:schemeClr val="tx1"/>
                </a:solidFill>
                <a:ea typeface="+mn-ea"/>
                <a:cs typeface="+mn-cs"/>
              </a:rPr>
              <a:t>Many state highway agencies have developed guidelines and protocols for the drivers of shadow vehicles in mobile work zones</a:t>
            </a:r>
            <a:endParaRPr lang="en-US" dirty="0"/>
          </a:p>
        </p:txBody>
      </p:sp>
    </p:spTree>
    <p:extLst>
      <p:ext uri="{BB962C8B-B14F-4D97-AF65-F5344CB8AC3E}">
        <p14:creationId xmlns:p14="http://schemas.microsoft.com/office/powerpoint/2010/main" val="2015188245"/>
      </p:ext>
    </p:extLst>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ln>
            <a:noFill/>
          </a:ln>
        </p:spPr>
        <p:txBody>
          <a:bodyPr>
            <a:normAutofit/>
          </a:bodyPr>
          <a:lstStyle/>
          <a:p>
            <a:pPr eaLnBrk="1" hangingPunct="1"/>
            <a:r>
              <a:rPr lang="en-US" b="1" dirty="0"/>
              <a:t>Key Message: </a:t>
            </a:r>
            <a:r>
              <a:rPr lang="en-US" b="0" dirty="0"/>
              <a:t>TMA Relative Costs and Benefits</a:t>
            </a:r>
          </a:p>
          <a:p>
            <a:pPr eaLnBrk="1" hangingPunct="1"/>
            <a:r>
              <a:rPr lang="en-US" b="1" dirty="0"/>
              <a:t>Est. Presentation Time: </a:t>
            </a:r>
            <a:r>
              <a:rPr lang="en-US" b="0" dirty="0"/>
              <a:t>Less than</a:t>
            </a:r>
            <a:r>
              <a:rPr lang="en-US" b="0" baseline="0" dirty="0"/>
              <a:t> </a:t>
            </a:r>
            <a:r>
              <a:rPr lang="en-US" b="0" dirty="0"/>
              <a:t>1 minute(s)</a:t>
            </a:r>
          </a:p>
          <a:p>
            <a:pPr eaLnBrk="1" hangingPunct="1"/>
            <a:r>
              <a:rPr lang="en-US" b="1" dirty="0"/>
              <a:t>Explanation of Cues/Builds: </a:t>
            </a:r>
            <a:r>
              <a:rPr lang="en-US" dirty="0"/>
              <a:t>None</a:t>
            </a:r>
          </a:p>
          <a:p>
            <a:r>
              <a:rPr lang="en-US" b="1" dirty="0"/>
              <a:t>Suggested Comments</a:t>
            </a:r>
            <a:r>
              <a:rPr lang="en-US" dirty="0"/>
              <a:t>:</a:t>
            </a:r>
            <a:r>
              <a:rPr lang="en-US" baseline="0" dirty="0"/>
              <a:t> </a:t>
            </a:r>
            <a:r>
              <a:rPr lang="en-US" kern="1200" baseline="0" dirty="0">
                <a:solidFill>
                  <a:schemeClr val="tx1"/>
                </a:solidFill>
                <a:ea typeface="+mn-ea"/>
                <a:cs typeface="+mn-cs"/>
              </a:rPr>
              <a:t>Having a driver may add substantially to project costs compared to benefits, so careful consideration should be given to whether a driver is necessary if the vehicle rarely moves. </a:t>
            </a:r>
            <a:r>
              <a:rPr lang="en-US" sz="1000" kern="1200" baseline="0" dirty="0">
                <a:solidFill>
                  <a:schemeClr val="tx1"/>
                </a:solidFill>
                <a:ea typeface="+mn-ea"/>
                <a:cs typeface="+mn-cs"/>
              </a:rPr>
              <a:t>Attenuators are constantly evolving with new technologies and plastics being produced and they can cost between $15,000 and $20,000 each.</a:t>
            </a:r>
            <a:endParaRPr lang="en-US" dirty="0"/>
          </a:p>
          <a:p>
            <a:pPr eaLnBrk="1" hangingPunct="1"/>
            <a:r>
              <a:rPr lang="en-US" b="1" dirty="0"/>
              <a:t>Suggested Questions: </a:t>
            </a:r>
            <a:r>
              <a:rPr lang="en-US" dirty="0"/>
              <a:t>None</a:t>
            </a:r>
          </a:p>
          <a:p>
            <a:pPr eaLnBrk="1" hangingPunct="1"/>
            <a:r>
              <a:rPr lang="en-US" b="1" dirty="0"/>
              <a:t>Additional Information: </a:t>
            </a:r>
            <a:r>
              <a:rPr lang="en-US" dirty="0"/>
              <a:t>None</a:t>
            </a:r>
          </a:p>
          <a:p>
            <a:pPr eaLnBrk="1" hangingPunct="1"/>
            <a:r>
              <a:rPr lang="en-US" b="1" dirty="0"/>
              <a:t>Possible Problems: </a:t>
            </a:r>
            <a:r>
              <a:rPr lang="en-US" dirty="0"/>
              <a:t>None</a:t>
            </a:r>
          </a:p>
          <a:p>
            <a:endParaRPr lang="en-US" kern="1200" baseline="0" dirty="0">
              <a:solidFill>
                <a:schemeClr val="tx1"/>
              </a:solidFill>
              <a:ea typeface="+mn-ea"/>
              <a:cs typeface="+mn-cs"/>
            </a:endParaRPr>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pPr>
              <a:defRPr/>
            </a:pPr>
            <a:fld id="{2DB3021B-E09F-4CBE-A87D-C8481490014A}" type="slidenum">
              <a:rPr lang="en-US" smtClean="0"/>
              <a:pPr>
                <a:defRPr/>
              </a:pPr>
              <a:t>133</a:t>
            </a:fld>
            <a:endParaRPr lang="en-US" dirty="0"/>
          </a:p>
        </p:txBody>
      </p:sp>
    </p:spTree>
    <p:extLst>
      <p:ext uri="{BB962C8B-B14F-4D97-AF65-F5344CB8AC3E}">
        <p14:creationId xmlns:p14="http://schemas.microsoft.com/office/powerpoint/2010/main" val="199933841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6066" name="Rectangle 7"/>
          <p:cNvSpPr>
            <a:spLocks noGrp="1" noChangeArrowheads="1"/>
          </p:cNvSpPr>
          <p:nvPr>
            <p:ph type="sldNum" sz="quarter" idx="5"/>
          </p:nvPr>
        </p:nvSpPr>
        <p:spPr>
          <a:noFill/>
        </p:spPr>
        <p:txBody>
          <a:bodyPr/>
          <a:lstStyle/>
          <a:p>
            <a:fld id="{66187007-D3AD-4D96-BC5E-8324D240F3EA}" type="slidenum">
              <a:rPr lang="en-US" smtClean="0"/>
              <a:pPr/>
              <a:t>13</a:t>
            </a:fld>
            <a:endParaRPr lang="en-US" dirty="0"/>
          </a:p>
        </p:txBody>
      </p:sp>
      <p:sp>
        <p:nvSpPr>
          <p:cNvPr id="216067" name="Rectangle 2"/>
          <p:cNvSpPr>
            <a:spLocks noGrp="1" noRot="1" noChangeAspect="1" noChangeArrowheads="1" noTextEdit="1"/>
          </p:cNvSpPr>
          <p:nvPr>
            <p:ph type="sldImg"/>
          </p:nvPr>
        </p:nvSpPr>
        <p:spPr>
          <a:solidFill>
            <a:srgbClr val="FFFFFF"/>
          </a:solidFill>
          <a:ln/>
        </p:spPr>
      </p:sp>
      <p:sp>
        <p:nvSpPr>
          <p:cNvPr id="216068" name="Rectangle 3"/>
          <p:cNvSpPr>
            <a:spLocks noGrp="1" noChangeArrowheads="1"/>
          </p:cNvSpPr>
          <p:nvPr>
            <p:ph type="body" idx="1"/>
          </p:nvPr>
        </p:nvSpPr>
        <p:spPr>
          <a:solidFill>
            <a:srgbClr val="FFFFFF"/>
          </a:solidFill>
          <a:ln>
            <a:noFill/>
          </a:ln>
        </p:spPr>
        <p:txBody>
          <a:bodyPr/>
          <a:lstStyle/>
          <a:p>
            <a:pPr eaLnBrk="1" hangingPunct="1"/>
            <a:r>
              <a:rPr lang="en-US" b="1" dirty="0"/>
              <a:t>Key Message: </a:t>
            </a:r>
            <a:r>
              <a:rPr lang="en-US" dirty="0"/>
              <a:t>Define the clear zone</a:t>
            </a:r>
          </a:p>
          <a:p>
            <a:pPr eaLnBrk="1" hangingPunct="1"/>
            <a:r>
              <a:rPr lang="en-US" b="1" dirty="0"/>
              <a:t>Est. Presentation Time: </a:t>
            </a:r>
            <a:r>
              <a:rPr lang="en-US" dirty="0"/>
              <a:t>1 minute(s) </a:t>
            </a:r>
          </a:p>
          <a:p>
            <a:pPr eaLnBrk="1" hangingPunct="1"/>
            <a:r>
              <a:rPr lang="en-US" b="1" dirty="0"/>
              <a:t>Explanation of Cues/Builds: </a:t>
            </a:r>
            <a:r>
              <a:rPr lang="en-US" dirty="0"/>
              <a:t>None</a:t>
            </a:r>
          </a:p>
          <a:p>
            <a:pPr marL="0" marR="0" lvl="1" indent="-285750" algn="l" defTabSz="914400" rtl="0" eaLnBrk="1" fontAlgn="base" latinLnBrk="0" hangingPunct="1">
              <a:lnSpc>
                <a:spcPct val="100000"/>
              </a:lnSpc>
              <a:spcBef>
                <a:spcPct val="30000"/>
              </a:spcBef>
              <a:spcAft>
                <a:spcPct val="0"/>
              </a:spcAft>
              <a:buClrTx/>
              <a:buSzTx/>
              <a:buFontTx/>
              <a:buNone/>
              <a:tabLst/>
              <a:defRPr/>
            </a:pPr>
            <a:r>
              <a:rPr lang="en-US" b="1" dirty="0"/>
              <a:t>Suggested Comments</a:t>
            </a:r>
            <a:r>
              <a:rPr lang="en-US" dirty="0"/>
              <a:t>: </a:t>
            </a:r>
            <a:r>
              <a:rPr lang="en-US" sz="1200" kern="1200" baseline="0" dirty="0">
                <a:solidFill>
                  <a:schemeClr val="tx1"/>
                </a:solidFill>
                <a:ea typeface="+mn-ea"/>
                <a:cs typeface="+mn-cs"/>
              </a:rPr>
              <a:t>A clear zone is the total roadside border area, starting at the edge of the travel lane, available for safe use by errant vehicles. This area may consist of a shoulder, a recoverable slope, and/or a traversable but non-recoverable slope and a clear runout area. (A “recoverable” fill slope is defined as no steeper than 4:1; a “traversable but non-recoverable” slope is steeper than 4:1 but no steeper than 3:1 (a “critical” slope is steeper than 3:1 and considered an obstacle); cut slopes as steep as 3:1 are considered recoverable). The desirable clear zone width, from a roadside safety standpoint, is as wide as cost effectively possible. However, some practical value needs to be established for design purposes. Design clear zone values have been determined and are dependent upon traffic speeds and the roadside geometry. </a:t>
            </a:r>
            <a:r>
              <a:rPr lang="en-US" dirty="0"/>
              <a:t>The CZ is measured from the edge of the traveled</a:t>
            </a:r>
            <a:r>
              <a:rPr lang="en-US" baseline="0" dirty="0"/>
              <a:t> way.</a:t>
            </a:r>
            <a:endParaRPr lang="en-US" sz="1400" dirty="0"/>
          </a:p>
          <a:p>
            <a:pPr eaLnBrk="1" hangingPunct="1"/>
            <a:r>
              <a:rPr lang="en-US" b="1" dirty="0"/>
              <a:t>Suggested Questions: </a:t>
            </a:r>
            <a:r>
              <a:rPr lang="en-US" dirty="0"/>
              <a:t>How wide is the clear zone?</a:t>
            </a:r>
          </a:p>
          <a:p>
            <a:r>
              <a:rPr lang="en-US" b="1" dirty="0"/>
              <a:t>Additional Information: Possible Problems: </a:t>
            </a:r>
            <a:r>
              <a:rPr lang="en-US" dirty="0"/>
              <a:t>None</a:t>
            </a:r>
          </a:p>
          <a:p>
            <a:pPr eaLnBrk="1" hangingPunct="1"/>
            <a:r>
              <a:rPr lang="en-US" dirty="0"/>
              <a:t>.</a:t>
            </a:r>
          </a:p>
        </p:txBody>
      </p:sp>
    </p:spTree>
    <p:extLst>
      <p:ext uri="{BB962C8B-B14F-4D97-AF65-F5344CB8AC3E}">
        <p14:creationId xmlns:p14="http://schemas.microsoft.com/office/powerpoint/2010/main" val="3896943210"/>
      </p:ext>
    </p:extLst>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1186" name="Rectangle 7"/>
          <p:cNvSpPr>
            <a:spLocks noGrp="1" noChangeArrowheads="1"/>
          </p:cNvSpPr>
          <p:nvPr>
            <p:ph type="sldNum" sz="quarter" idx="5"/>
          </p:nvPr>
        </p:nvSpPr>
        <p:spPr>
          <a:xfrm>
            <a:off x="3884613" y="8685213"/>
            <a:ext cx="2971800" cy="457200"/>
          </a:xfrm>
          <a:prstGeom prst="rect">
            <a:avLst/>
          </a:prstGeom>
          <a:noFill/>
        </p:spPr>
        <p:txBody>
          <a:bodyPr/>
          <a:lstStyle/>
          <a:p>
            <a:fld id="{233F9CC7-67F5-4B22-AC0C-2FBB867A9641}" type="slidenum">
              <a:rPr lang="en-US" smtClean="0"/>
              <a:pPr/>
              <a:t>134</a:t>
            </a:fld>
            <a:endParaRPr lang="en-US" dirty="0"/>
          </a:p>
        </p:txBody>
      </p:sp>
      <p:sp>
        <p:nvSpPr>
          <p:cNvPr id="221187" name="Rectangle 2"/>
          <p:cNvSpPr>
            <a:spLocks noGrp="1" noRot="1" noChangeAspect="1" noChangeArrowheads="1" noTextEdit="1"/>
          </p:cNvSpPr>
          <p:nvPr>
            <p:ph type="sldImg"/>
          </p:nvPr>
        </p:nvSpPr>
        <p:spPr>
          <a:solidFill>
            <a:srgbClr val="FFFFFF"/>
          </a:solidFill>
          <a:ln/>
        </p:spPr>
      </p:sp>
      <p:sp>
        <p:nvSpPr>
          <p:cNvPr id="221188" name="Rectangle 3"/>
          <p:cNvSpPr>
            <a:spLocks noGrp="1" noChangeArrowheads="1"/>
          </p:cNvSpPr>
          <p:nvPr>
            <p:ph type="body" idx="1"/>
          </p:nvPr>
        </p:nvSpPr>
        <p:spPr>
          <a:solidFill>
            <a:srgbClr val="FFFFFF"/>
          </a:solidFill>
          <a:ln>
            <a:noFill/>
          </a:ln>
        </p:spPr>
        <p:txBody>
          <a:bodyPr/>
          <a:lstStyle/>
          <a:p>
            <a:pPr eaLnBrk="1" hangingPunct="1"/>
            <a:r>
              <a:rPr lang="en-US" b="1" dirty="0"/>
              <a:t>Key Message: </a:t>
            </a:r>
            <a:r>
              <a:rPr lang="en-US" dirty="0"/>
              <a:t>Discuss TMAs</a:t>
            </a:r>
          </a:p>
          <a:p>
            <a:pPr eaLnBrk="1" hangingPunct="1"/>
            <a:r>
              <a:rPr lang="en-US" b="1" dirty="0"/>
              <a:t>Est. Presentation Time: </a:t>
            </a:r>
            <a:r>
              <a:rPr lang="en-US" dirty="0"/>
              <a:t>1 minute(s)</a:t>
            </a:r>
          </a:p>
          <a:p>
            <a:pPr eaLnBrk="1" hangingPunct="1"/>
            <a:r>
              <a:rPr lang="en-US" b="1" dirty="0"/>
              <a:t>Explanation of Cues/Builds: </a:t>
            </a:r>
            <a:r>
              <a:rPr lang="en-US" dirty="0"/>
              <a:t>None</a:t>
            </a:r>
          </a:p>
          <a:p>
            <a:pPr eaLnBrk="1" hangingPunct="1"/>
            <a:r>
              <a:rPr lang="en-US" b="1" dirty="0"/>
              <a:t>Suggested Comments</a:t>
            </a:r>
            <a:r>
              <a:rPr lang="en-US" dirty="0"/>
              <a:t>: Self explanatory. These recommendations vary by manufacturer.</a:t>
            </a:r>
          </a:p>
          <a:p>
            <a:pPr eaLnBrk="1" hangingPunct="1"/>
            <a:r>
              <a:rPr lang="en-US" b="1" dirty="0"/>
              <a:t>Suggested Questions: </a:t>
            </a:r>
            <a:r>
              <a:rPr lang="en-US" dirty="0"/>
              <a:t>What is the roll-ahead distance? See next slide.</a:t>
            </a:r>
          </a:p>
          <a:p>
            <a:pPr eaLnBrk="1" hangingPunct="1"/>
            <a:r>
              <a:rPr lang="en-US" b="1" dirty="0"/>
              <a:t>Additional Information: </a:t>
            </a:r>
            <a:r>
              <a:rPr lang="en-US" dirty="0">
                <a:solidFill>
                  <a:srgbClr val="000000"/>
                </a:solidFill>
              </a:rPr>
              <a:t>Refer to AASHTO’s </a:t>
            </a:r>
            <a:r>
              <a:rPr lang="en-US" i="1" dirty="0">
                <a:solidFill>
                  <a:srgbClr val="000000"/>
                </a:solidFill>
              </a:rPr>
              <a:t>Roadside Design Guide</a:t>
            </a:r>
            <a:r>
              <a:rPr lang="en-US" dirty="0">
                <a:solidFill>
                  <a:srgbClr val="000000"/>
                </a:solidFill>
              </a:rPr>
              <a:t> for additional information.</a:t>
            </a:r>
            <a:endParaRPr lang="en-US" dirty="0"/>
          </a:p>
          <a:p>
            <a:pPr eaLnBrk="1" hangingPunct="1"/>
            <a:r>
              <a:rPr lang="en-US" b="1" dirty="0"/>
              <a:t>Possible Problems: : </a:t>
            </a:r>
            <a:r>
              <a:rPr lang="en-US" dirty="0"/>
              <a:t>Each TMA is different. Discuss this in general terms. </a:t>
            </a:r>
            <a:endParaRPr lang="en-US" dirty="0">
              <a:solidFill>
                <a:srgbClr val="000000"/>
              </a:solidFill>
            </a:endParaRPr>
          </a:p>
        </p:txBody>
      </p:sp>
    </p:spTree>
    <p:extLst>
      <p:ext uri="{BB962C8B-B14F-4D97-AF65-F5344CB8AC3E}">
        <p14:creationId xmlns:p14="http://schemas.microsoft.com/office/powerpoint/2010/main" val="687846341"/>
      </p:ext>
    </p:extLst>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2210" name="Rectangle 7"/>
          <p:cNvSpPr>
            <a:spLocks noGrp="1" noChangeArrowheads="1"/>
          </p:cNvSpPr>
          <p:nvPr>
            <p:ph type="sldNum" sz="quarter" idx="5"/>
          </p:nvPr>
        </p:nvSpPr>
        <p:spPr>
          <a:xfrm>
            <a:off x="3884613" y="8685213"/>
            <a:ext cx="2971800" cy="457200"/>
          </a:xfrm>
          <a:prstGeom prst="rect">
            <a:avLst/>
          </a:prstGeom>
          <a:noFill/>
        </p:spPr>
        <p:txBody>
          <a:bodyPr/>
          <a:lstStyle/>
          <a:p>
            <a:fld id="{379294EB-8131-42DF-ADB9-CEF524C1C94D}" type="slidenum">
              <a:rPr lang="en-US" smtClean="0"/>
              <a:pPr/>
              <a:t>135</a:t>
            </a:fld>
            <a:endParaRPr lang="en-US" dirty="0"/>
          </a:p>
        </p:txBody>
      </p:sp>
      <p:sp>
        <p:nvSpPr>
          <p:cNvPr id="222211" name="Rectangle 2"/>
          <p:cNvSpPr>
            <a:spLocks noGrp="1" noRot="1" noChangeAspect="1" noChangeArrowheads="1" noTextEdit="1"/>
          </p:cNvSpPr>
          <p:nvPr>
            <p:ph type="sldImg"/>
          </p:nvPr>
        </p:nvSpPr>
        <p:spPr>
          <a:solidFill>
            <a:srgbClr val="FFFFFF"/>
          </a:solidFill>
          <a:ln/>
        </p:spPr>
      </p:sp>
      <p:sp>
        <p:nvSpPr>
          <p:cNvPr id="222212" name="Rectangle 3"/>
          <p:cNvSpPr>
            <a:spLocks noGrp="1" noChangeArrowheads="1"/>
          </p:cNvSpPr>
          <p:nvPr>
            <p:ph type="body" idx="1"/>
          </p:nvPr>
        </p:nvSpPr>
        <p:spPr>
          <a:solidFill>
            <a:srgbClr val="FFFFFF"/>
          </a:solidFill>
          <a:ln>
            <a:noFill/>
          </a:ln>
        </p:spPr>
        <p:txBody>
          <a:bodyPr/>
          <a:lstStyle/>
          <a:p>
            <a:pPr eaLnBrk="1" hangingPunct="1"/>
            <a:r>
              <a:rPr lang="en-US" b="1" dirty="0"/>
              <a:t>Key Message: </a:t>
            </a:r>
            <a:r>
              <a:rPr lang="en-US" dirty="0"/>
              <a:t>Discuss TMAs</a:t>
            </a:r>
          </a:p>
          <a:p>
            <a:pPr eaLnBrk="1" hangingPunct="1"/>
            <a:r>
              <a:rPr lang="en-US" b="1" dirty="0"/>
              <a:t>Est. Presentation Time: </a:t>
            </a:r>
            <a:r>
              <a:rPr lang="en-US" dirty="0"/>
              <a:t>1 minute(s)</a:t>
            </a:r>
          </a:p>
          <a:p>
            <a:pPr eaLnBrk="1" hangingPunct="1"/>
            <a:r>
              <a:rPr lang="en-US" b="1" dirty="0"/>
              <a:t>Explanation of Cues/Builds: </a:t>
            </a:r>
            <a:r>
              <a:rPr lang="en-US" dirty="0"/>
              <a:t>Text box appears upon click</a:t>
            </a:r>
          </a:p>
          <a:p>
            <a:r>
              <a:rPr lang="en-US" b="1" dirty="0"/>
              <a:t>Suggested</a:t>
            </a:r>
            <a:r>
              <a:rPr lang="en-US" i="1" dirty="0"/>
              <a:t>.</a:t>
            </a:r>
            <a:r>
              <a:rPr lang="en-US" b="1" dirty="0"/>
              <a:t> Comments: The</a:t>
            </a:r>
            <a:r>
              <a:rPr lang="en-US" dirty="0"/>
              <a:t> shadow truck should be positioned a sufficient distance in advance of the workers or equipment being protected so that there will be sufficient distance, but not so much so that errant vehicles will travel around the shadow truck and strike the protected workers and/or equipment The position of the TMA is critical to its effectiveness. It should allow for the “Roll-Ahead Distance”. This the distance a TMA would push forward when struck. If this distance is too short, the TMS would be pushed into the workers. If it is too large, a vehicle may go around the TMA. It is specific to the TMA being used.</a:t>
            </a:r>
          </a:p>
          <a:p>
            <a:pPr eaLnBrk="1" hangingPunct="1"/>
            <a:r>
              <a:rPr lang="en-US" b="1" dirty="0"/>
              <a:t>Suggested Questions: </a:t>
            </a:r>
            <a:r>
              <a:rPr lang="en-US" dirty="0"/>
              <a:t>What would happen if a TMA is struck? What do you thing the typical TMA is? 10 feet, 200 feet? See next slide.</a:t>
            </a:r>
          </a:p>
          <a:p>
            <a:pPr eaLnBrk="1" hangingPunct="1"/>
            <a:r>
              <a:rPr lang="en-US" b="1" dirty="0"/>
              <a:t>Additional Information: </a:t>
            </a:r>
            <a:r>
              <a:rPr lang="en-US" dirty="0">
                <a:solidFill>
                  <a:srgbClr val="000000"/>
                </a:solidFill>
              </a:rPr>
              <a:t>Refer to AASHTO’s </a:t>
            </a:r>
            <a:r>
              <a:rPr lang="en-US" i="1" dirty="0">
                <a:solidFill>
                  <a:srgbClr val="000000"/>
                </a:solidFill>
              </a:rPr>
              <a:t>Roadside Design Guide</a:t>
            </a:r>
            <a:r>
              <a:rPr lang="en-US" dirty="0">
                <a:solidFill>
                  <a:srgbClr val="000000"/>
                </a:solidFill>
              </a:rPr>
              <a:t> for additional information.</a:t>
            </a:r>
            <a:endParaRPr lang="en-US" dirty="0"/>
          </a:p>
          <a:p>
            <a:pPr eaLnBrk="1" hangingPunct="1"/>
            <a:r>
              <a:rPr lang="en-US" b="1" dirty="0"/>
              <a:t>Possible Problems: : </a:t>
            </a:r>
            <a:r>
              <a:rPr lang="en-US" dirty="0"/>
              <a:t>Each TMA is different. Discuss this in general terms. </a:t>
            </a:r>
            <a:endParaRPr lang="en-US" dirty="0">
              <a:solidFill>
                <a:srgbClr val="000000"/>
              </a:solidFill>
            </a:endParaRPr>
          </a:p>
        </p:txBody>
      </p:sp>
    </p:spTree>
    <p:extLst>
      <p:ext uri="{BB962C8B-B14F-4D97-AF65-F5344CB8AC3E}">
        <p14:creationId xmlns:p14="http://schemas.microsoft.com/office/powerpoint/2010/main" val="3212579988"/>
      </p:ext>
    </p:extLst>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3170" name="Rectangle 7"/>
          <p:cNvSpPr>
            <a:spLocks noGrp="1" noChangeArrowheads="1"/>
          </p:cNvSpPr>
          <p:nvPr>
            <p:ph type="sldNum" sz="quarter" idx="5"/>
          </p:nvPr>
        </p:nvSpPr>
        <p:spPr>
          <a:xfrm>
            <a:off x="3884613" y="8685213"/>
            <a:ext cx="2971800" cy="457200"/>
          </a:xfrm>
          <a:prstGeom prst="rect">
            <a:avLst/>
          </a:prstGeom>
          <a:noFill/>
        </p:spPr>
        <p:txBody>
          <a:bodyPr/>
          <a:lstStyle/>
          <a:p>
            <a:fld id="{98A156E6-DC08-41E7-864D-AD7AFE40F2F3}" type="slidenum">
              <a:rPr lang="en-US" smtClean="0"/>
              <a:pPr/>
              <a:t>137</a:t>
            </a:fld>
            <a:endParaRPr lang="en-US" dirty="0"/>
          </a:p>
        </p:txBody>
      </p:sp>
      <p:sp>
        <p:nvSpPr>
          <p:cNvPr id="263171" name="Rectangle 2"/>
          <p:cNvSpPr>
            <a:spLocks noGrp="1" noRot="1" noChangeAspect="1" noChangeArrowheads="1" noTextEdit="1"/>
          </p:cNvSpPr>
          <p:nvPr>
            <p:ph type="sldImg"/>
          </p:nvPr>
        </p:nvSpPr>
        <p:spPr>
          <a:solidFill>
            <a:srgbClr val="FFFFFF"/>
          </a:solidFill>
          <a:ln/>
        </p:spPr>
      </p:sp>
      <p:sp>
        <p:nvSpPr>
          <p:cNvPr id="263172" name="Rectangle 3"/>
          <p:cNvSpPr>
            <a:spLocks noGrp="1" noChangeArrowheads="1"/>
          </p:cNvSpPr>
          <p:nvPr>
            <p:ph type="body" idx="1"/>
          </p:nvPr>
        </p:nvSpPr>
        <p:spPr>
          <a:solidFill>
            <a:srgbClr val="FFFFFF"/>
          </a:solidFill>
          <a:ln>
            <a:noFill/>
          </a:ln>
        </p:spPr>
        <p:txBody>
          <a:bodyPr/>
          <a:lstStyle/>
          <a:p>
            <a:pPr eaLnBrk="1" hangingPunct="1"/>
            <a:r>
              <a:rPr lang="en-US" b="1" dirty="0"/>
              <a:t>Key Message: </a:t>
            </a:r>
            <a:r>
              <a:rPr lang="en-US" dirty="0"/>
              <a:t>Discuss RAD</a:t>
            </a:r>
          </a:p>
          <a:p>
            <a:pPr eaLnBrk="1" hangingPunct="1"/>
            <a:r>
              <a:rPr lang="en-US" b="1" dirty="0"/>
              <a:t>Est. Presentation Time: </a:t>
            </a:r>
            <a:r>
              <a:rPr lang="en-US" dirty="0"/>
              <a:t>1-2 minute(s)</a:t>
            </a:r>
          </a:p>
          <a:p>
            <a:pPr eaLnBrk="1" hangingPunct="1"/>
            <a:r>
              <a:rPr lang="en-US" b="1" dirty="0"/>
              <a:t>Explanation of Cues/Builds: </a:t>
            </a:r>
            <a:r>
              <a:rPr lang="en-US" dirty="0"/>
              <a:t>Text box appears upon click</a:t>
            </a:r>
          </a:p>
          <a:p>
            <a:pPr eaLnBrk="1" hangingPunct="1"/>
            <a:r>
              <a:rPr lang="en-US" b="1" dirty="0"/>
              <a:t>Suggested Comments</a:t>
            </a:r>
            <a:r>
              <a:rPr lang="en-US" dirty="0"/>
              <a:t>: The RAD varies between 25’ and 175’, according to this study.</a:t>
            </a:r>
          </a:p>
          <a:p>
            <a:pPr eaLnBrk="1" hangingPunct="1"/>
            <a:r>
              <a:rPr lang="en-US" b="1" dirty="0"/>
              <a:t>Suggested Questions: </a:t>
            </a:r>
            <a:r>
              <a:rPr lang="en-US" dirty="0"/>
              <a:t>Why would the RAD be more for a moving operation? It had a running start!</a:t>
            </a:r>
          </a:p>
          <a:p>
            <a:pPr eaLnBrk="1" hangingPunct="1"/>
            <a:r>
              <a:rPr lang="en-US" b="1" dirty="0"/>
              <a:t>Additional Information: </a:t>
            </a:r>
            <a:r>
              <a:rPr lang="en-US" dirty="0"/>
              <a:t>Refer to the source study for additional information.</a:t>
            </a:r>
            <a:endParaRPr lang="en-US" dirty="0">
              <a:solidFill>
                <a:srgbClr val="000000"/>
              </a:solidFill>
            </a:endParaRPr>
          </a:p>
          <a:p>
            <a:pPr eaLnBrk="1" hangingPunct="1"/>
            <a:r>
              <a:rPr lang="en-US" b="1" dirty="0"/>
              <a:t>Possible Problems: : </a:t>
            </a:r>
            <a:r>
              <a:rPr lang="en-US" dirty="0"/>
              <a:t>Each TMA is different. Discuss this in general terms. Don’t spend too much time here. Just say the RAD varies from 25’ top 175’ depending on the factors discussed. Some states say 100’ as a constant for the RAD.</a:t>
            </a:r>
            <a:endParaRPr lang="en-US" dirty="0">
              <a:solidFill>
                <a:srgbClr val="000000"/>
              </a:solidFill>
            </a:endParaRPr>
          </a:p>
        </p:txBody>
      </p:sp>
    </p:spTree>
    <p:extLst>
      <p:ext uri="{BB962C8B-B14F-4D97-AF65-F5344CB8AC3E}">
        <p14:creationId xmlns:p14="http://schemas.microsoft.com/office/powerpoint/2010/main" val="3407768506"/>
      </p:ext>
    </p:extLst>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3170" name="Rectangle 7"/>
          <p:cNvSpPr>
            <a:spLocks noGrp="1" noChangeArrowheads="1"/>
          </p:cNvSpPr>
          <p:nvPr>
            <p:ph type="sldNum" sz="quarter" idx="5"/>
          </p:nvPr>
        </p:nvSpPr>
        <p:spPr>
          <a:xfrm>
            <a:off x="3884613" y="8685213"/>
            <a:ext cx="2971800" cy="457200"/>
          </a:xfrm>
          <a:prstGeom prst="rect">
            <a:avLst/>
          </a:prstGeom>
          <a:noFill/>
        </p:spPr>
        <p:txBody>
          <a:bodyPr/>
          <a:lstStyle/>
          <a:p>
            <a:fld id="{98A156E6-DC08-41E7-864D-AD7AFE40F2F3}" type="slidenum">
              <a:rPr lang="en-US" smtClean="0"/>
              <a:pPr/>
              <a:t>138</a:t>
            </a:fld>
            <a:endParaRPr lang="en-US" dirty="0"/>
          </a:p>
        </p:txBody>
      </p:sp>
      <p:sp>
        <p:nvSpPr>
          <p:cNvPr id="263171" name="Rectangle 2"/>
          <p:cNvSpPr>
            <a:spLocks noGrp="1" noRot="1" noChangeAspect="1" noChangeArrowheads="1" noTextEdit="1"/>
          </p:cNvSpPr>
          <p:nvPr>
            <p:ph type="sldImg"/>
          </p:nvPr>
        </p:nvSpPr>
        <p:spPr>
          <a:solidFill>
            <a:srgbClr val="FFFFFF"/>
          </a:solidFill>
          <a:ln/>
        </p:spPr>
      </p:sp>
      <p:sp>
        <p:nvSpPr>
          <p:cNvPr id="263172" name="Rectangle 3"/>
          <p:cNvSpPr>
            <a:spLocks noGrp="1" noChangeArrowheads="1"/>
          </p:cNvSpPr>
          <p:nvPr>
            <p:ph type="body" idx="1"/>
          </p:nvPr>
        </p:nvSpPr>
        <p:spPr>
          <a:solidFill>
            <a:srgbClr val="FFFFFF"/>
          </a:solidFill>
          <a:ln>
            <a:noFill/>
          </a:ln>
        </p:spPr>
        <p:txBody>
          <a:bodyPr/>
          <a:lstStyle/>
          <a:p>
            <a:pPr eaLnBrk="1" hangingPunct="1"/>
            <a:r>
              <a:rPr lang="en-US" b="1" dirty="0"/>
              <a:t>Key Message: </a:t>
            </a:r>
            <a:r>
              <a:rPr lang="en-US" dirty="0"/>
              <a:t>Discuss RAD</a:t>
            </a:r>
          </a:p>
          <a:p>
            <a:pPr eaLnBrk="1" hangingPunct="1"/>
            <a:r>
              <a:rPr lang="en-US" b="1" dirty="0"/>
              <a:t>Est. Presentation Time: </a:t>
            </a:r>
            <a:r>
              <a:rPr lang="en-US" dirty="0"/>
              <a:t>1-2 minute(s)</a:t>
            </a:r>
          </a:p>
          <a:p>
            <a:pPr eaLnBrk="1" hangingPunct="1"/>
            <a:r>
              <a:rPr lang="en-US" b="1" dirty="0"/>
              <a:t>Explanation of Cues/Builds: </a:t>
            </a:r>
            <a:r>
              <a:rPr lang="en-US" dirty="0"/>
              <a:t>Text box appears upon click</a:t>
            </a:r>
          </a:p>
          <a:p>
            <a:pPr eaLnBrk="1" hangingPunct="1"/>
            <a:r>
              <a:rPr lang="en-US" b="1" dirty="0"/>
              <a:t>Suggested Comments</a:t>
            </a:r>
            <a:r>
              <a:rPr lang="en-US" dirty="0"/>
              <a:t>: The RAD varies between 25’ and 175’, according to this study.</a:t>
            </a:r>
          </a:p>
          <a:p>
            <a:pPr eaLnBrk="1" hangingPunct="1"/>
            <a:r>
              <a:rPr lang="en-US" b="1" dirty="0"/>
              <a:t>Suggested Questions: </a:t>
            </a:r>
            <a:r>
              <a:rPr lang="en-US" dirty="0"/>
              <a:t>Why would the RAD be more for a moving operation? It had a running start!</a:t>
            </a:r>
          </a:p>
          <a:p>
            <a:pPr eaLnBrk="1" hangingPunct="1"/>
            <a:r>
              <a:rPr lang="en-US" b="1" dirty="0"/>
              <a:t>Additional Information: </a:t>
            </a:r>
            <a:r>
              <a:rPr lang="en-US" dirty="0"/>
              <a:t>Refer to the source study for additional information.</a:t>
            </a:r>
            <a:endParaRPr lang="en-US" dirty="0">
              <a:solidFill>
                <a:srgbClr val="000000"/>
              </a:solidFill>
            </a:endParaRPr>
          </a:p>
          <a:p>
            <a:pPr eaLnBrk="1" hangingPunct="1"/>
            <a:r>
              <a:rPr lang="en-US" b="1" dirty="0"/>
              <a:t>Possible Problems: : </a:t>
            </a:r>
            <a:r>
              <a:rPr lang="en-US" dirty="0"/>
              <a:t>Each TMA is different. Discuss this in general terms. Don’t spend too much time here. Just say the RAD varies from 25’ top 175’ depending on the factors discussed. Some states say 100’ as a constant for the RAD.</a:t>
            </a:r>
            <a:endParaRPr lang="en-US" dirty="0">
              <a:solidFill>
                <a:srgbClr val="000000"/>
              </a:solidFill>
            </a:endParaRPr>
          </a:p>
        </p:txBody>
      </p:sp>
    </p:spTree>
    <p:extLst>
      <p:ext uri="{BB962C8B-B14F-4D97-AF65-F5344CB8AC3E}">
        <p14:creationId xmlns:p14="http://schemas.microsoft.com/office/powerpoint/2010/main" val="1386152482"/>
      </p:ext>
    </p:extLst>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6306" name="Slide Image Placeholder 1"/>
          <p:cNvSpPr>
            <a:spLocks noGrp="1" noRot="1" noChangeAspect="1" noTextEdit="1"/>
          </p:cNvSpPr>
          <p:nvPr>
            <p:ph type="sldImg"/>
          </p:nvPr>
        </p:nvSpPr>
        <p:spPr>
          <a:ln/>
        </p:spPr>
      </p:sp>
      <p:sp>
        <p:nvSpPr>
          <p:cNvPr id="226307" name="Notes Placeholder 2"/>
          <p:cNvSpPr>
            <a:spLocks noGrp="1"/>
          </p:cNvSpPr>
          <p:nvPr>
            <p:ph type="body" idx="1"/>
          </p:nvPr>
        </p:nvSpPr>
        <p:spPr>
          <a:noFill/>
          <a:ln/>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b="1" dirty="0"/>
              <a:t>Key Message: </a:t>
            </a:r>
            <a:r>
              <a:rPr lang="en-US" sz="1000" b="0" i="0" kern="0" dirty="0">
                <a:solidFill>
                  <a:srgbClr val="C00000"/>
                </a:solidFill>
              </a:rPr>
              <a:t>Vehicle-Arresting Systems (VAS)</a:t>
            </a:r>
            <a:endParaRPr lang="en-US" b="0" i="0" dirty="0"/>
          </a:p>
          <a:p>
            <a:pPr eaLnBrk="1" hangingPunct="1"/>
            <a:r>
              <a:rPr lang="en-US" b="1" dirty="0"/>
              <a:t>Est. Presentation Time: </a:t>
            </a:r>
            <a:r>
              <a:rPr lang="en-US" b="0" dirty="0"/>
              <a:t>Less than</a:t>
            </a:r>
            <a:r>
              <a:rPr lang="en-US" b="0" baseline="0" dirty="0"/>
              <a:t> </a:t>
            </a:r>
            <a:r>
              <a:rPr lang="en-US" b="0" dirty="0"/>
              <a:t>1 minute(s)</a:t>
            </a:r>
          </a:p>
          <a:p>
            <a:pPr eaLnBrk="1" hangingPunct="1"/>
            <a:r>
              <a:rPr lang="en-US" b="1" dirty="0"/>
              <a:t>Explanation of Cues/Builds: </a:t>
            </a:r>
            <a:r>
              <a:rPr lang="en-US" dirty="0"/>
              <a:t>None</a:t>
            </a:r>
          </a:p>
          <a:p>
            <a:r>
              <a:rPr lang="en-US" b="1" dirty="0"/>
              <a:t>Suggested Comments</a:t>
            </a:r>
            <a:r>
              <a:rPr lang="en-US" dirty="0"/>
              <a:t>:</a:t>
            </a:r>
            <a:r>
              <a:rPr lang="en-US" baseline="0" dirty="0"/>
              <a:t> The last category of Positive Protection devices are vehicle-arresting systems. </a:t>
            </a:r>
            <a:r>
              <a:rPr lang="en-US" sz="1000" kern="1200" baseline="0" dirty="0">
                <a:solidFill>
                  <a:schemeClr val="tx1"/>
                </a:solidFill>
                <a:ea typeface="+mn-ea"/>
                <a:cs typeface="+mn-cs"/>
              </a:rPr>
              <a:t>A relatively new type of positive protection device is vehicle arresting systems for work zones applications. This system is designed to complement such positive protection devices as portable concrete barriers to prevent vehicle penetration into activity areas such as a closed ramp, runaway truck lanes, or temporary roads where there is a chance of a head-on crash (AASHTO, 2011).</a:t>
            </a:r>
            <a:endParaRPr lang="en-US" dirty="0"/>
          </a:p>
          <a:p>
            <a:pPr eaLnBrk="1" hangingPunct="1"/>
            <a:r>
              <a:rPr lang="en-US" b="1" dirty="0"/>
              <a:t>Suggested Questions: </a:t>
            </a:r>
            <a:r>
              <a:rPr lang="en-US" dirty="0"/>
              <a:t>None</a:t>
            </a:r>
          </a:p>
          <a:p>
            <a:pPr marL="0" marR="0" indent="0" algn="l" defTabSz="914400" rtl="0" eaLnBrk="1" fontAlgn="base" latinLnBrk="0" hangingPunct="1">
              <a:lnSpc>
                <a:spcPct val="100000"/>
              </a:lnSpc>
              <a:spcBef>
                <a:spcPct val="30000"/>
              </a:spcBef>
              <a:spcAft>
                <a:spcPct val="0"/>
              </a:spcAft>
              <a:buClrTx/>
              <a:buSzTx/>
              <a:buFontTx/>
              <a:buNone/>
              <a:tabLst/>
              <a:defRPr/>
            </a:pPr>
            <a:r>
              <a:rPr lang="en-US" b="1" dirty="0"/>
              <a:t>Additional Information: </a:t>
            </a:r>
            <a:r>
              <a:rPr lang="en-US" dirty="0"/>
              <a:t>Removed because</a:t>
            </a:r>
            <a:r>
              <a:rPr lang="en-US" baseline="0" dirty="0"/>
              <a:t> “it is not a traffic control device”</a:t>
            </a:r>
            <a:endParaRPr lang="en-US" dirty="0"/>
          </a:p>
          <a:p>
            <a:pPr eaLnBrk="1" hangingPunct="1"/>
            <a:r>
              <a:rPr lang="en-US" b="1" dirty="0"/>
              <a:t>Possible Problems: </a:t>
            </a:r>
            <a:r>
              <a:rPr lang="en-US" dirty="0"/>
              <a:t>None</a:t>
            </a:r>
          </a:p>
        </p:txBody>
      </p:sp>
      <p:sp>
        <p:nvSpPr>
          <p:cNvPr id="226308" name="Slide Number Placeholder 3"/>
          <p:cNvSpPr>
            <a:spLocks noGrp="1"/>
          </p:cNvSpPr>
          <p:nvPr>
            <p:ph type="sldNum" sz="quarter" idx="5"/>
          </p:nvPr>
        </p:nvSpPr>
        <p:spPr>
          <a:xfrm>
            <a:off x="3884613" y="8685213"/>
            <a:ext cx="2971800" cy="457200"/>
          </a:xfrm>
          <a:prstGeom prst="rect">
            <a:avLst/>
          </a:prstGeom>
          <a:noFill/>
        </p:spPr>
        <p:txBody>
          <a:bodyPr/>
          <a:lstStyle/>
          <a:p>
            <a:fld id="{455B2F60-D0B9-4462-B5FA-897AD9607560}" type="slidenum">
              <a:rPr lang="en-US" smtClean="0"/>
              <a:pPr/>
              <a:t>139</a:t>
            </a:fld>
            <a:endParaRPr lang="en-US" dirty="0"/>
          </a:p>
        </p:txBody>
      </p:sp>
    </p:spTree>
    <p:extLst>
      <p:ext uri="{BB962C8B-B14F-4D97-AF65-F5344CB8AC3E}">
        <p14:creationId xmlns:p14="http://schemas.microsoft.com/office/powerpoint/2010/main" val="3438581514"/>
      </p:ext>
    </p:extLst>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b="1" dirty="0"/>
              <a:t>Key Message: </a:t>
            </a:r>
            <a:r>
              <a:rPr lang="en-US" sz="1000" b="0" i="0" kern="0" dirty="0">
                <a:solidFill>
                  <a:srgbClr val="C00000"/>
                </a:solidFill>
              </a:rPr>
              <a:t>Vehicle-Arresting Systems (VAS)</a:t>
            </a:r>
            <a:endParaRPr lang="en-US" b="0" i="0" dirty="0"/>
          </a:p>
          <a:p>
            <a:pPr eaLnBrk="1" hangingPunct="1"/>
            <a:r>
              <a:rPr lang="en-US" b="1" dirty="0"/>
              <a:t>Est. Presentation Time: </a:t>
            </a:r>
            <a:r>
              <a:rPr lang="en-US" b="0" dirty="0"/>
              <a:t>Less than</a:t>
            </a:r>
            <a:r>
              <a:rPr lang="en-US" b="0" baseline="0" dirty="0"/>
              <a:t> </a:t>
            </a:r>
            <a:r>
              <a:rPr lang="en-US" b="0" dirty="0"/>
              <a:t>1 minute(s)</a:t>
            </a:r>
          </a:p>
          <a:p>
            <a:pPr eaLnBrk="1" hangingPunct="1"/>
            <a:r>
              <a:rPr lang="en-US" b="1" dirty="0"/>
              <a:t>Explanation of Cues/Builds: </a:t>
            </a:r>
            <a:r>
              <a:rPr lang="en-US" dirty="0"/>
              <a:t>None</a:t>
            </a:r>
          </a:p>
          <a:p>
            <a:r>
              <a:rPr lang="en-US" b="1" dirty="0"/>
              <a:t>Suggested Comments</a:t>
            </a:r>
            <a:r>
              <a:rPr lang="en-US" dirty="0"/>
              <a:t>:</a:t>
            </a:r>
            <a:r>
              <a:rPr lang="en-US" baseline="0" dirty="0"/>
              <a:t> </a:t>
            </a:r>
            <a:r>
              <a:rPr lang="en-US" sz="1000" kern="1200" baseline="0" dirty="0">
                <a:solidFill>
                  <a:schemeClr val="tx1"/>
                </a:solidFill>
                <a:ea typeface="+mn-ea"/>
                <a:cs typeface="+mn-cs"/>
              </a:rPr>
              <a:t>The 2003 MUTCD had a</a:t>
            </a:r>
          </a:p>
          <a:p>
            <a:r>
              <a:rPr lang="en-US" sz="1000" kern="1200" baseline="0" dirty="0">
                <a:solidFill>
                  <a:schemeClr val="tx1"/>
                </a:solidFill>
                <a:ea typeface="+mn-ea"/>
                <a:cs typeface="+mn-cs"/>
              </a:rPr>
              <a:t>brief description of an arresting system in Section 6F.83. This system is designed to deflect and/or significantly slow a vehicle to a stop with limited damage or injury to the occupants. Dragnet is the only known product at the time of the report that met NCHRP 350 TL-3 guidelines for head-on impact crashes, and approved by the FHWA. </a:t>
            </a:r>
            <a:r>
              <a:rPr lang="en-US" b="0" i="0" dirty="0"/>
              <a:t>Vehicle-arresting systems are designed to prevent penetration into activity areas while providing for smooth, reasonably safe</a:t>
            </a:r>
            <a:r>
              <a:rPr lang="en-US" b="0" i="0" baseline="0" dirty="0"/>
              <a:t> </a:t>
            </a:r>
            <a:r>
              <a:rPr lang="en-US" b="0" i="0" dirty="0"/>
              <a:t>deceleration for the errant vehicles</a:t>
            </a:r>
            <a:r>
              <a:rPr lang="en-US" b="0" i="0" baseline="0" dirty="0"/>
              <a:t>. </a:t>
            </a:r>
            <a:r>
              <a:rPr lang="en-US" b="0" i="0" dirty="0"/>
              <a:t>They can consist of portable netting, cables, and energy absorbing anchors.</a:t>
            </a:r>
          </a:p>
          <a:p>
            <a:pPr eaLnBrk="1" hangingPunct="1"/>
            <a:r>
              <a:rPr lang="en-US" b="1" dirty="0"/>
              <a:t>Suggested Questions: </a:t>
            </a:r>
            <a:r>
              <a:rPr lang="en-US" dirty="0"/>
              <a:t>None</a:t>
            </a:r>
          </a:p>
          <a:p>
            <a:pPr marL="0" marR="0" indent="0" algn="l" defTabSz="914400" rtl="0" eaLnBrk="1" fontAlgn="base" latinLnBrk="0" hangingPunct="1">
              <a:lnSpc>
                <a:spcPct val="100000"/>
              </a:lnSpc>
              <a:spcBef>
                <a:spcPct val="30000"/>
              </a:spcBef>
              <a:spcAft>
                <a:spcPct val="0"/>
              </a:spcAft>
              <a:buClrTx/>
              <a:buSzTx/>
              <a:buFontTx/>
              <a:buNone/>
              <a:tabLst/>
              <a:defRPr/>
            </a:pPr>
            <a:r>
              <a:rPr lang="en-US" b="1" dirty="0"/>
              <a:t>Additional Information: </a:t>
            </a:r>
            <a:r>
              <a:rPr lang="en-US" dirty="0"/>
              <a:t>None</a:t>
            </a:r>
          </a:p>
          <a:p>
            <a:pPr eaLnBrk="1" hangingPunct="1"/>
            <a:r>
              <a:rPr lang="en-US" b="1" dirty="0"/>
              <a:t>Possible Problems: </a:t>
            </a:r>
            <a:r>
              <a:rPr lang="en-US" dirty="0"/>
              <a:t>None</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a:p>
          <a:p>
            <a:endParaRPr lang="en-US" dirty="0"/>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pPr>
              <a:defRPr/>
            </a:pPr>
            <a:fld id="{2DB3021B-E09F-4CBE-A87D-C8481490014A}" type="slidenum">
              <a:rPr lang="en-US" smtClean="0"/>
              <a:pPr>
                <a:defRPr/>
              </a:pPr>
              <a:t>140</a:t>
            </a:fld>
            <a:endParaRPr lang="en-US" dirty="0"/>
          </a:p>
        </p:txBody>
      </p:sp>
    </p:spTree>
    <p:extLst>
      <p:ext uri="{BB962C8B-B14F-4D97-AF65-F5344CB8AC3E}">
        <p14:creationId xmlns:p14="http://schemas.microsoft.com/office/powerpoint/2010/main" val="1140341229"/>
      </p:ext>
    </p:extLst>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b="1" dirty="0"/>
              <a:t>Key Message: </a:t>
            </a:r>
            <a:r>
              <a:rPr lang="en-US" sz="1000" b="0" i="0" kern="0" dirty="0">
                <a:solidFill>
                  <a:srgbClr val="C00000"/>
                </a:solidFill>
              </a:rPr>
              <a:t>Vehicle-Arresting Systems (VAS)</a:t>
            </a:r>
            <a:endParaRPr lang="en-US" b="0" i="0" dirty="0"/>
          </a:p>
          <a:p>
            <a:pPr eaLnBrk="1" hangingPunct="1"/>
            <a:r>
              <a:rPr lang="en-US" b="1" dirty="0"/>
              <a:t>Est. Presentation Time: </a:t>
            </a:r>
            <a:r>
              <a:rPr lang="en-US" b="0" dirty="0"/>
              <a:t>Less than</a:t>
            </a:r>
            <a:r>
              <a:rPr lang="en-US" b="0" baseline="0" dirty="0"/>
              <a:t> </a:t>
            </a:r>
            <a:r>
              <a:rPr lang="en-US" b="0" dirty="0"/>
              <a:t>1 minute(s)</a:t>
            </a:r>
          </a:p>
          <a:p>
            <a:pPr eaLnBrk="1" hangingPunct="1"/>
            <a:r>
              <a:rPr lang="en-US" b="1" dirty="0"/>
              <a:t>Explanation of Cues/Builds: </a:t>
            </a:r>
            <a:r>
              <a:rPr lang="en-US" dirty="0"/>
              <a:t>None</a:t>
            </a:r>
          </a:p>
          <a:p>
            <a:r>
              <a:rPr lang="en-US" b="1" dirty="0"/>
              <a:t>Suggested Comments</a:t>
            </a:r>
            <a:r>
              <a:rPr lang="en-US" dirty="0"/>
              <a:t>:</a:t>
            </a:r>
            <a:r>
              <a:rPr lang="en-US" baseline="0" dirty="0"/>
              <a:t> </a:t>
            </a:r>
            <a:r>
              <a:rPr lang="en-US" i="0" dirty="0"/>
              <a:t>When used, a vehicle-arresting system should be used in accordance with the manufacturer’s specifications and should be located so that vehicles are not likely to penetrate the location that the system is designed to protect.</a:t>
            </a:r>
          </a:p>
          <a:p>
            <a:pPr eaLnBrk="1" hangingPunct="1"/>
            <a:r>
              <a:rPr lang="en-US" b="1" dirty="0"/>
              <a:t>Suggested Questions: </a:t>
            </a:r>
            <a:r>
              <a:rPr lang="en-US" dirty="0"/>
              <a:t>None</a:t>
            </a:r>
          </a:p>
          <a:p>
            <a:pPr marL="0" marR="0" indent="0" algn="l" defTabSz="914400" rtl="0" eaLnBrk="1" fontAlgn="base" latinLnBrk="0" hangingPunct="1">
              <a:lnSpc>
                <a:spcPct val="100000"/>
              </a:lnSpc>
              <a:spcBef>
                <a:spcPct val="30000"/>
              </a:spcBef>
              <a:spcAft>
                <a:spcPct val="0"/>
              </a:spcAft>
              <a:buClrTx/>
              <a:buSzTx/>
              <a:buFontTx/>
              <a:buNone/>
              <a:tabLst/>
              <a:defRPr/>
            </a:pPr>
            <a:r>
              <a:rPr lang="en-US" b="1" dirty="0"/>
              <a:t>Additional Information: </a:t>
            </a:r>
            <a:r>
              <a:rPr lang="en-US" b="0" dirty="0"/>
              <a:t>MUTCD</a:t>
            </a:r>
            <a:r>
              <a:rPr lang="en-US" b="0" baseline="0" dirty="0"/>
              <a:t> shown is 2003 Edition.</a:t>
            </a:r>
            <a:endParaRPr lang="en-US" dirty="0"/>
          </a:p>
          <a:p>
            <a:pPr eaLnBrk="1" hangingPunct="1"/>
            <a:r>
              <a:rPr lang="en-US" b="1" dirty="0"/>
              <a:t>Possible Problems: </a:t>
            </a:r>
            <a:r>
              <a:rPr lang="en-US" dirty="0"/>
              <a:t>None</a:t>
            </a:r>
          </a:p>
          <a:p>
            <a:endParaRPr lang="en-US" dirty="0"/>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pPr>
              <a:defRPr/>
            </a:pPr>
            <a:fld id="{2DB3021B-E09F-4CBE-A87D-C8481490014A}" type="slidenum">
              <a:rPr lang="en-US" smtClean="0"/>
              <a:pPr>
                <a:defRPr/>
              </a:pPr>
              <a:t>141</a:t>
            </a:fld>
            <a:endParaRPr lang="en-US" dirty="0"/>
          </a:p>
        </p:txBody>
      </p:sp>
    </p:spTree>
    <p:extLst>
      <p:ext uri="{BB962C8B-B14F-4D97-AF65-F5344CB8AC3E}">
        <p14:creationId xmlns:p14="http://schemas.microsoft.com/office/powerpoint/2010/main" val="1827830401"/>
      </p:ext>
    </p:extLst>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b="1" dirty="0"/>
              <a:t>Key Message: </a:t>
            </a:r>
            <a:r>
              <a:rPr lang="en-US" sz="1000" b="0" i="0" kern="0" dirty="0">
                <a:solidFill>
                  <a:srgbClr val="C00000"/>
                </a:solidFill>
              </a:rPr>
              <a:t>Typical Uses of VAS</a:t>
            </a:r>
            <a:endParaRPr lang="en-US" b="0" i="0" dirty="0"/>
          </a:p>
          <a:p>
            <a:pPr eaLnBrk="1" hangingPunct="1"/>
            <a:r>
              <a:rPr lang="en-US" b="1" dirty="0"/>
              <a:t>Est. Presentation Time: </a:t>
            </a:r>
            <a:r>
              <a:rPr lang="en-US" b="0" dirty="0"/>
              <a:t>Less than</a:t>
            </a:r>
            <a:r>
              <a:rPr lang="en-US" b="0" baseline="0" dirty="0"/>
              <a:t> </a:t>
            </a:r>
            <a:r>
              <a:rPr lang="en-US" b="0" dirty="0"/>
              <a:t>1 minute(s)</a:t>
            </a:r>
          </a:p>
          <a:p>
            <a:pPr eaLnBrk="1" hangingPunct="1"/>
            <a:r>
              <a:rPr lang="en-US" b="1" dirty="0"/>
              <a:t>Explanation of Cues/Builds: </a:t>
            </a:r>
            <a:r>
              <a:rPr lang="en-US" dirty="0"/>
              <a:t>None</a:t>
            </a:r>
          </a:p>
          <a:p>
            <a:r>
              <a:rPr lang="en-US" b="1" dirty="0"/>
              <a:t>Suggested Comments</a:t>
            </a:r>
            <a:r>
              <a:rPr lang="en-US" dirty="0"/>
              <a:t>:</a:t>
            </a:r>
            <a:r>
              <a:rPr lang="en-US" baseline="0" dirty="0"/>
              <a:t> Typical uses: </a:t>
            </a:r>
            <a:r>
              <a:rPr lang="en-US" dirty="0"/>
              <a:t>To prevent access into a closed section of highway during periods when work is active.</a:t>
            </a:r>
            <a:r>
              <a:rPr lang="en-US" baseline="0" dirty="0"/>
              <a:t> </a:t>
            </a:r>
            <a:r>
              <a:rPr lang="en-US" dirty="0"/>
              <a:t>Where a section of highway is closed and reopened daily over an extended period of time.</a:t>
            </a:r>
          </a:p>
          <a:p>
            <a:pPr eaLnBrk="1" hangingPunct="1"/>
            <a:r>
              <a:rPr lang="en-US" b="1" dirty="0"/>
              <a:t>Suggested Questions: </a:t>
            </a:r>
            <a:r>
              <a:rPr lang="en-US" dirty="0"/>
              <a:t>None</a:t>
            </a:r>
          </a:p>
          <a:p>
            <a:pPr marL="0" marR="0" indent="0" algn="l" defTabSz="914400" rtl="0" eaLnBrk="1" fontAlgn="base" latinLnBrk="0" hangingPunct="1">
              <a:lnSpc>
                <a:spcPct val="100000"/>
              </a:lnSpc>
              <a:spcBef>
                <a:spcPct val="30000"/>
              </a:spcBef>
              <a:spcAft>
                <a:spcPct val="0"/>
              </a:spcAft>
              <a:buClrTx/>
              <a:buSzTx/>
              <a:buFontTx/>
              <a:buNone/>
              <a:tabLst/>
              <a:defRPr/>
            </a:pPr>
            <a:r>
              <a:rPr lang="en-US" b="1" dirty="0"/>
              <a:t>Additional Information: </a:t>
            </a:r>
            <a:r>
              <a:rPr lang="en-US" dirty="0"/>
              <a:t>None</a:t>
            </a:r>
          </a:p>
          <a:p>
            <a:pPr eaLnBrk="1" hangingPunct="1"/>
            <a:r>
              <a:rPr lang="en-US" b="1" dirty="0"/>
              <a:t>Possible Problems: </a:t>
            </a:r>
            <a:r>
              <a:rPr lang="en-US" dirty="0"/>
              <a:t>None</a:t>
            </a:r>
          </a:p>
          <a:p>
            <a:endParaRPr lang="en-US" dirty="0"/>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pPr>
              <a:defRPr/>
            </a:pPr>
            <a:fld id="{2DB3021B-E09F-4CBE-A87D-C8481490014A}" type="slidenum">
              <a:rPr lang="en-US" smtClean="0"/>
              <a:pPr>
                <a:defRPr/>
              </a:pPr>
              <a:t>142</a:t>
            </a:fld>
            <a:endParaRPr lang="en-US" dirty="0"/>
          </a:p>
        </p:txBody>
      </p:sp>
    </p:spTree>
    <p:extLst>
      <p:ext uri="{BB962C8B-B14F-4D97-AF65-F5344CB8AC3E}">
        <p14:creationId xmlns:p14="http://schemas.microsoft.com/office/powerpoint/2010/main" val="3563143473"/>
      </p:ext>
    </p:extLst>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b="1" dirty="0"/>
              <a:t>Key Message: </a:t>
            </a:r>
            <a:r>
              <a:rPr lang="en-US" sz="1000" b="0" i="0" kern="0" dirty="0">
                <a:solidFill>
                  <a:srgbClr val="C00000"/>
                </a:solidFill>
              </a:rPr>
              <a:t>Typical Uses of VAS</a:t>
            </a:r>
            <a:endParaRPr lang="en-US" b="0" i="0" dirty="0"/>
          </a:p>
          <a:p>
            <a:pPr eaLnBrk="1" hangingPunct="1"/>
            <a:r>
              <a:rPr lang="en-US" b="1" dirty="0"/>
              <a:t>Est. Presentation Time: </a:t>
            </a:r>
            <a:r>
              <a:rPr lang="en-US" b="0" dirty="0"/>
              <a:t>Less than</a:t>
            </a:r>
            <a:r>
              <a:rPr lang="en-US" b="0" baseline="0" dirty="0"/>
              <a:t> </a:t>
            </a:r>
            <a:r>
              <a:rPr lang="en-US" b="0" dirty="0"/>
              <a:t>1 minute(s)</a:t>
            </a:r>
          </a:p>
          <a:p>
            <a:pPr eaLnBrk="1" hangingPunct="1"/>
            <a:r>
              <a:rPr lang="en-US" b="1" dirty="0"/>
              <a:t>Explanation of Cues/Builds: </a:t>
            </a:r>
            <a:r>
              <a:rPr lang="en-US" dirty="0"/>
              <a:t>None</a:t>
            </a:r>
          </a:p>
          <a:p>
            <a:r>
              <a:rPr lang="en-US" b="1" dirty="0"/>
              <a:t>Suggested Comments</a:t>
            </a:r>
            <a:r>
              <a:rPr lang="en-US" dirty="0"/>
              <a:t>:</a:t>
            </a:r>
            <a:r>
              <a:rPr lang="en-US" baseline="0" dirty="0"/>
              <a:t> It works like a rubber band to slowly stop a vehicle. </a:t>
            </a:r>
            <a:r>
              <a:rPr lang="en-US" dirty="0"/>
              <a:t>The Dragnet system is a net-type attenuator. It provides a safe, controlled stop with minimum damage to the impacting vehicle, regardless of speed or vehicle size. The Dragnet system, with its ability to span any road width, is ideal for use in work zones, truck emergency run-off ramps, median openings, "T" intersections and other road closures.  It provides positive protection allowing the establishment of a secure and yet forgiving perimeter.</a:t>
            </a:r>
          </a:p>
          <a:p>
            <a:pPr eaLnBrk="1" hangingPunct="1"/>
            <a:r>
              <a:rPr lang="en-US" b="1" dirty="0"/>
              <a:t>Suggested Questions: </a:t>
            </a:r>
            <a:r>
              <a:rPr lang="en-US" dirty="0"/>
              <a:t>None</a:t>
            </a:r>
          </a:p>
          <a:p>
            <a:pPr marL="0" marR="0" indent="0" algn="l" defTabSz="914400" rtl="0" eaLnBrk="1" fontAlgn="base" latinLnBrk="0" hangingPunct="1">
              <a:lnSpc>
                <a:spcPct val="100000"/>
              </a:lnSpc>
              <a:spcBef>
                <a:spcPct val="30000"/>
              </a:spcBef>
              <a:spcAft>
                <a:spcPct val="0"/>
              </a:spcAft>
              <a:buClrTx/>
              <a:buSzTx/>
              <a:buFontTx/>
              <a:buNone/>
              <a:tabLst/>
              <a:defRPr/>
            </a:pPr>
            <a:r>
              <a:rPr lang="en-US" b="1" dirty="0"/>
              <a:t>Additional Information: </a:t>
            </a:r>
            <a:r>
              <a:rPr lang="en-US" dirty="0"/>
              <a:t>None</a:t>
            </a:r>
          </a:p>
          <a:p>
            <a:pPr eaLnBrk="1" hangingPunct="1"/>
            <a:r>
              <a:rPr lang="en-US" b="1" dirty="0"/>
              <a:t>Possible Problems: </a:t>
            </a:r>
            <a:r>
              <a:rPr lang="en-US" dirty="0"/>
              <a:t>None</a:t>
            </a:r>
            <a:r>
              <a:rPr lang="en-US" baseline="0" dirty="0"/>
              <a:t>.</a:t>
            </a:r>
            <a:endParaRPr lang="en-US" dirty="0"/>
          </a:p>
          <a:p>
            <a:endParaRPr lang="en-US" dirty="0"/>
          </a:p>
        </p:txBody>
      </p:sp>
    </p:spTree>
    <p:extLst>
      <p:ext uri="{BB962C8B-B14F-4D97-AF65-F5344CB8AC3E}">
        <p14:creationId xmlns:p14="http://schemas.microsoft.com/office/powerpoint/2010/main" val="2359438514"/>
      </p:ext>
    </p:extLst>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20000"/>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b="1" dirty="0"/>
              <a:t>Key Message: </a:t>
            </a:r>
            <a:r>
              <a:rPr lang="en-US" sz="1000" b="0" i="0" kern="0" dirty="0">
                <a:solidFill>
                  <a:srgbClr val="C00000"/>
                </a:solidFill>
              </a:rPr>
              <a:t>Typical Uses of VAS</a:t>
            </a:r>
            <a:endParaRPr lang="en-US" b="0" i="0" dirty="0"/>
          </a:p>
          <a:p>
            <a:pPr eaLnBrk="1" hangingPunct="1"/>
            <a:r>
              <a:rPr lang="en-US" b="1" dirty="0"/>
              <a:t>Est. Presentation Time: </a:t>
            </a:r>
            <a:r>
              <a:rPr lang="en-US" b="0" dirty="0"/>
              <a:t>Less than</a:t>
            </a:r>
            <a:r>
              <a:rPr lang="en-US" b="0" baseline="0" dirty="0"/>
              <a:t> </a:t>
            </a:r>
            <a:r>
              <a:rPr lang="en-US" b="0" dirty="0"/>
              <a:t>1 minute(s)</a:t>
            </a:r>
          </a:p>
          <a:p>
            <a:pPr eaLnBrk="1" hangingPunct="1"/>
            <a:r>
              <a:rPr lang="en-US" b="1" dirty="0"/>
              <a:t>Explanation of Cues/Builds: </a:t>
            </a:r>
            <a:r>
              <a:rPr lang="en-US" dirty="0"/>
              <a:t>None</a:t>
            </a:r>
          </a:p>
          <a:p>
            <a:r>
              <a:rPr lang="en-US" b="1" dirty="0"/>
              <a:t>Suggested Comments</a:t>
            </a:r>
            <a:r>
              <a:rPr lang="en-US" dirty="0"/>
              <a:t>:</a:t>
            </a:r>
            <a:r>
              <a:rPr lang="en-US" baseline="0" dirty="0"/>
              <a:t> </a:t>
            </a:r>
            <a:r>
              <a:rPr lang="en-US" sz="1000" kern="1200" baseline="0" dirty="0">
                <a:solidFill>
                  <a:schemeClr val="tx1"/>
                </a:solidFill>
                <a:ea typeface="+mn-ea"/>
                <a:cs typeface="+mn-cs"/>
              </a:rPr>
              <a:t>The AASHTO Roadside Design Guide describes one proprietary vehicle arresting system used for work zone applications called Dragnet</a:t>
            </a:r>
            <a:r>
              <a:rPr lang="en-US" dirty="0"/>
              <a:t>The Dragnet Vehicle Arresting Barrier is a simple, yet versatile, non-lethal product that was derived from The Entwistle Company's long history in the design and manufacture of aircraft arresting gear systems for shipboard installations. The system offers a practical solution for highway safety, security, and force protection applications.</a:t>
            </a:r>
            <a:r>
              <a:rPr lang="en-US" baseline="0" dirty="0"/>
              <a:t> </a:t>
            </a:r>
            <a:r>
              <a:rPr lang="en-US" dirty="0"/>
              <a:t>Dragnet has been extensively tested by independent transportation research organizations. The system has satisfied the Structural Adequacy, Occupant Risk and Vehicle Trajectory evaluation criteria per the National Cooperative Highway Research Program Report 350 (NCHRP 350), TL-3 Head-On Impact.</a:t>
            </a:r>
            <a:r>
              <a:rPr lang="en-US" baseline="0" dirty="0"/>
              <a:t> </a:t>
            </a:r>
            <a:r>
              <a:rPr lang="en-US" dirty="0"/>
              <a:t>Dragnet systems are currently designed and tested for highway safety applications such as:</a:t>
            </a:r>
          </a:p>
          <a:p>
            <a:r>
              <a:rPr lang="en-US" dirty="0"/>
              <a:t>Median barriers</a:t>
            </a:r>
          </a:p>
          <a:p>
            <a:r>
              <a:rPr lang="en-US" dirty="0"/>
              <a:t>Work zone protection</a:t>
            </a:r>
          </a:p>
          <a:p>
            <a:r>
              <a:rPr lang="en-US" dirty="0"/>
              <a:t>Truck escape ramps</a:t>
            </a:r>
          </a:p>
          <a:p>
            <a:r>
              <a:rPr lang="en-US" dirty="0"/>
              <a:t>High Occupancy Vehicle (HOV) lane closures</a:t>
            </a:r>
          </a:p>
          <a:p>
            <a:r>
              <a:rPr lang="en-US" dirty="0"/>
              <a:t>Railroad crossings</a:t>
            </a:r>
          </a:p>
          <a:p>
            <a:r>
              <a:rPr lang="en-US" dirty="0"/>
              <a:t>The Dragnet also offers a solution to the need for security and force protection by denying access to highly sensitive areas such as military bases, government buildings, or industrial facilities.</a:t>
            </a:r>
          </a:p>
          <a:p>
            <a:pPr eaLnBrk="1" hangingPunct="1"/>
            <a:r>
              <a:rPr lang="en-US" b="1" dirty="0"/>
              <a:t>Suggested Questions: </a:t>
            </a:r>
            <a:r>
              <a:rPr lang="en-US" dirty="0"/>
              <a:t>None</a:t>
            </a:r>
          </a:p>
          <a:p>
            <a:r>
              <a:rPr lang="en-US" b="1" dirty="0"/>
              <a:t>Additional Information: </a:t>
            </a:r>
            <a:r>
              <a:rPr lang="en-US" sz="1000" kern="1200" baseline="0" dirty="0">
                <a:solidFill>
                  <a:schemeClr val="tx1"/>
                </a:solidFill>
                <a:ea typeface="+mn-ea"/>
                <a:cs typeface="+mn-cs"/>
              </a:rPr>
              <a:t>The cost of a the Dragnet vehicle arresting system ranges from a rental price of $4,000 to $5,000 with a replacement net after being stuck costing between $3,000 to $4,000. Generally, very limited research and technical information is available for vehicle arresting systems in temporary work zone settings.</a:t>
            </a:r>
            <a:endParaRPr lang="en-US" dirty="0"/>
          </a:p>
          <a:p>
            <a:pPr eaLnBrk="1" hangingPunct="1"/>
            <a:r>
              <a:rPr lang="en-US" b="1" dirty="0"/>
              <a:t>Possible Problems: </a:t>
            </a:r>
            <a:r>
              <a:rPr lang="en-US" dirty="0"/>
              <a:t>None</a:t>
            </a:r>
            <a:r>
              <a:rPr lang="en-US" baseline="0" dirty="0"/>
              <a:t>.</a:t>
            </a:r>
            <a:endParaRPr lang="en-US" dirty="0"/>
          </a:p>
          <a:p>
            <a:endParaRPr lang="en-US" dirty="0"/>
          </a:p>
        </p:txBody>
      </p:sp>
    </p:spTree>
    <p:extLst>
      <p:ext uri="{BB962C8B-B14F-4D97-AF65-F5344CB8AC3E}">
        <p14:creationId xmlns:p14="http://schemas.microsoft.com/office/powerpoint/2010/main" val="48989810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b="1" dirty="0"/>
              <a:t>Key Message: </a:t>
            </a:r>
            <a:r>
              <a:rPr lang="en-US" dirty="0"/>
              <a:t>Explain the clear zone</a:t>
            </a:r>
          </a:p>
          <a:p>
            <a:pPr eaLnBrk="1" hangingPunct="1"/>
            <a:r>
              <a:rPr lang="en-US" b="1" dirty="0"/>
              <a:t>Est. Presentation Time: </a:t>
            </a:r>
            <a:r>
              <a:rPr lang="en-US" dirty="0"/>
              <a:t>1 minute(s)</a:t>
            </a:r>
          </a:p>
          <a:p>
            <a:pPr eaLnBrk="1" hangingPunct="1"/>
            <a:r>
              <a:rPr lang="en-US" b="1" dirty="0"/>
              <a:t>Explanation of Cues/Builds: </a:t>
            </a:r>
            <a:r>
              <a:rPr lang="en-US" dirty="0"/>
              <a:t>None</a:t>
            </a:r>
          </a:p>
          <a:p>
            <a:r>
              <a:rPr lang="en-US" b="1" dirty="0"/>
              <a:t>Suggested Comments</a:t>
            </a:r>
            <a:r>
              <a:rPr lang="en-US" dirty="0"/>
              <a:t>: </a:t>
            </a:r>
            <a:r>
              <a:rPr lang="en-US" dirty="0">
                <a:latin typeface="ArialMT"/>
              </a:rPr>
              <a:t>Figure 2 shows the probability of a vehicle accidentally leaving the traveled way of a multi-lane highway reaching a given distance laterally from the travel lanes before being able to stop or regain control.</a:t>
            </a:r>
            <a:r>
              <a:rPr lang="en-US" sz="1200" b="1" dirty="0">
                <a:latin typeface="Arial-BoldMT"/>
              </a:rPr>
              <a:t> </a:t>
            </a:r>
            <a:r>
              <a:rPr lang="en-US" dirty="0">
                <a:latin typeface="ArialMT"/>
              </a:rPr>
              <a:t>The greater the lateral distance from the traveled lane, the lower the likelihood that an errant vehicle will travel that distance before stopping or regaining control. For example, more than 90 percent of errant vehicles leaving the travel lanes of an Interstate travel out two feet</a:t>
            </a:r>
          </a:p>
          <a:p>
            <a:r>
              <a:rPr lang="en-US" dirty="0">
                <a:latin typeface="ArialMT"/>
              </a:rPr>
              <a:t>from the lane before regaining control or stopping. Only about 25 percent travel out more than 30 feet from the travel lanes.</a:t>
            </a:r>
            <a:endParaRPr lang="en-US" dirty="0"/>
          </a:p>
          <a:p>
            <a:pPr eaLnBrk="1" hangingPunct="1"/>
            <a:r>
              <a:rPr lang="en-US" b="1" dirty="0"/>
              <a:t>Suggested Questions: </a:t>
            </a:r>
            <a:r>
              <a:rPr lang="en-US" dirty="0"/>
              <a:t>Is 30 feet sufficient clear zone all the time?</a:t>
            </a:r>
          </a:p>
          <a:p>
            <a:r>
              <a:rPr lang="en-US" b="1" dirty="0"/>
              <a:t>Additional Information: </a:t>
            </a:r>
            <a:r>
              <a:rPr lang="en-US" sz="1200" b="0" kern="1200" baseline="0" dirty="0">
                <a:solidFill>
                  <a:schemeClr val="tx1"/>
                </a:solidFill>
                <a:ea typeface="+mn-ea"/>
                <a:cs typeface="+mn-cs"/>
              </a:rPr>
              <a:t>Source NCHRP 492</a:t>
            </a:r>
            <a:endParaRPr lang="en-US" b="0" dirty="0"/>
          </a:p>
          <a:p>
            <a:pPr eaLnBrk="1" hangingPunct="1"/>
            <a:r>
              <a:rPr lang="en-US" b="1" dirty="0"/>
              <a:t>Possible Problems: </a:t>
            </a:r>
            <a:r>
              <a:rPr lang="en-US" dirty="0"/>
              <a:t>None</a:t>
            </a:r>
          </a:p>
          <a:p>
            <a:endParaRPr lang="en-US" dirty="0"/>
          </a:p>
        </p:txBody>
      </p:sp>
      <p:sp>
        <p:nvSpPr>
          <p:cNvPr id="4" name="Slide Number Placeholder 3"/>
          <p:cNvSpPr>
            <a:spLocks noGrp="1"/>
          </p:cNvSpPr>
          <p:nvPr>
            <p:ph type="sldNum" sz="quarter" idx="10"/>
          </p:nvPr>
        </p:nvSpPr>
        <p:spPr/>
        <p:txBody>
          <a:bodyPr/>
          <a:lstStyle/>
          <a:p>
            <a:pPr>
              <a:defRPr/>
            </a:pPr>
            <a:fld id="{D3AA1005-96A5-4CE0-97A3-E1B7A70FFA11}" type="slidenum">
              <a:rPr lang="en-US" smtClean="0"/>
              <a:pPr>
                <a:defRPr/>
              </a:pPr>
              <a:t>14</a:t>
            </a:fld>
            <a:endParaRPr lang="en-US" dirty="0"/>
          </a:p>
        </p:txBody>
      </p:sp>
    </p:spTree>
    <p:extLst>
      <p:ext uri="{BB962C8B-B14F-4D97-AF65-F5344CB8AC3E}">
        <p14:creationId xmlns:p14="http://schemas.microsoft.com/office/powerpoint/2010/main" val="598591441"/>
      </p:ext>
    </p:extLst>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b="1" dirty="0"/>
              <a:t>Key Message: </a:t>
            </a:r>
            <a:r>
              <a:rPr lang="en-US" sz="1000" b="0" i="0" kern="0" dirty="0">
                <a:solidFill>
                  <a:srgbClr val="C00000"/>
                </a:solidFill>
              </a:rPr>
              <a:t>Typical Uses of VAS</a:t>
            </a:r>
            <a:endParaRPr lang="en-US" b="0" i="0" dirty="0"/>
          </a:p>
          <a:p>
            <a:pPr eaLnBrk="1" hangingPunct="1"/>
            <a:r>
              <a:rPr lang="en-US" b="1" dirty="0"/>
              <a:t>Est. Presentation Time: </a:t>
            </a:r>
            <a:r>
              <a:rPr lang="en-US" b="0" dirty="0"/>
              <a:t>Less than</a:t>
            </a:r>
            <a:r>
              <a:rPr lang="en-US" b="0" baseline="0" dirty="0"/>
              <a:t> </a:t>
            </a:r>
            <a:r>
              <a:rPr lang="en-US" b="0" dirty="0"/>
              <a:t>1 minute(s)</a:t>
            </a:r>
          </a:p>
          <a:p>
            <a:pPr eaLnBrk="1" hangingPunct="1"/>
            <a:r>
              <a:rPr lang="en-US" b="1" dirty="0"/>
              <a:t>Explanation of Cues/Builds: </a:t>
            </a:r>
            <a:r>
              <a:rPr lang="en-US" dirty="0"/>
              <a:t>None</a:t>
            </a:r>
          </a:p>
          <a:p>
            <a:r>
              <a:rPr lang="en-US" b="1" dirty="0"/>
              <a:t>Suggested Comments</a:t>
            </a:r>
            <a:r>
              <a:rPr lang="en-US" dirty="0"/>
              <a:t>:</a:t>
            </a:r>
            <a:r>
              <a:rPr lang="en-US" baseline="0" dirty="0"/>
              <a:t> </a:t>
            </a:r>
            <a:r>
              <a:rPr lang="en-US" dirty="0"/>
              <a:t>The Dragnet Median Barrier and Work Zone Net System is comprised of a chain link net assembly with single energy absorbers attached to each end. The energy absorbers are supported by anchors, which can be mounted into their own concrete foundation or directly to a concrete median divider.</a:t>
            </a:r>
            <a:r>
              <a:rPr lang="en-US" baseline="0" dirty="0"/>
              <a:t> </a:t>
            </a:r>
            <a:r>
              <a:rPr lang="en-US" dirty="0"/>
              <a:t>The variables involved with determining the stopping distance and "g" load response of a system are vehicle weight, vehicle speed, and net width. A 1,800 pound vehicle impacting a 30-foot wide net at a speed of 62 mph will stop in approximately 39 feet with an average deceleration of approximately 3.3 g's. A 4,500 pound vehicle impacting a 30-foot wide net at a speed of 62 mph will stop in approximately 83 feet with an average deceleration of approximately 1.6 g's.</a:t>
            </a:r>
          </a:p>
          <a:p>
            <a:pPr eaLnBrk="1" hangingPunct="1"/>
            <a:r>
              <a:rPr lang="en-US" b="1" dirty="0"/>
              <a:t>Suggested Questions: </a:t>
            </a:r>
            <a:r>
              <a:rPr lang="en-US" dirty="0"/>
              <a:t>None</a:t>
            </a:r>
          </a:p>
          <a:p>
            <a:pPr marL="0" marR="0" indent="0" algn="l" defTabSz="914400" rtl="0" eaLnBrk="1" fontAlgn="base" latinLnBrk="0" hangingPunct="1">
              <a:lnSpc>
                <a:spcPct val="100000"/>
              </a:lnSpc>
              <a:spcBef>
                <a:spcPct val="30000"/>
              </a:spcBef>
              <a:spcAft>
                <a:spcPct val="0"/>
              </a:spcAft>
              <a:buClrTx/>
              <a:buSzTx/>
              <a:buFontTx/>
              <a:buNone/>
              <a:tabLst/>
              <a:defRPr/>
            </a:pPr>
            <a:r>
              <a:rPr lang="en-US" b="1" dirty="0"/>
              <a:t>Additional Information: </a:t>
            </a:r>
            <a:r>
              <a:rPr lang="en-US" dirty="0"/>
              <a:t>http://www.entwistleco.com/defense/danville/medianBarrier.htm</a:t>
            </a:r>
          </a:p>
          <a:p>
            <a:pPr eaLnBrk="1" hangingPunct="1"/>
            <a:r>
              <a:rPr lang="en-US" b="1" dirty="0"/>
              <a:t>Possible Problems: </a:t>
            </a:r>
            <a:r>
              <a:rPr lang="en-US" b="0" dirty="0"/>
              <a:t>Picture</a:t>
            </a:r>
            <a:r>
              <a:rPr lang="en-US" b="0" baseline="0" dirty="0"/>
              <a:t> not clear (Can’t see the net)</a:t>
            </a:r>
            <a:endParaRPr lang="en-US" dirty="0"/>
          </a:p>
          <a:p>
            <a:endParaRPr lang="en-US" dirty="0"/>
          </a:p>
          <a:p>
            <a:endParaRPr lang="en-US" dirty="0"/>
          </a:p>
        </p:txBody>
      </p:sp>
    </p:spTree>
    <p:extLst>
      <p:ext uri="{BB962C8B-B14F-4D97-AF65-F5344CB8AC3E}">
        <p14:creationId xmlns:p14="http://schemas.microsoft.com/office/powerpoint/2010/main" val="701321821"/>
      </p:ext>
    </p:extLst>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b="1" dirty="0"/>
              <a:t>Key Message: </a:t>
            </a:r>
            <a:r>
              <a:rPr lang="en-US" sz="1000" b="0" i="0" kern="0" dirty="0">
                <a:solidFill>
                  <a:srgbClr val="C00000"/>
                </a:solidFill>
              </a:rPr>
              <a:t>Relative Costs and Benefits of VAS</a:t>
            </a:r>
            <a:endParaRPr lang="en-US" b="0" i="0" dirty="0"/>
          </a:p>
          <a:p>
            <a:pPr eaLnBrk="1" hangingPunct="1"/>
            <a:r>
              <a:rPr lang="en-US" b="1" dirty="0"/>
              <a:t>Est. Presentation Time: </a:t>
            </a:r>
            <a:r>
              <a:rPr lang="en-US" b="0" dirty="0"/>
              <a:t>Less than</a:t>
            </a:r>
            <a:r>
              <a:rPr lang="en-US" b="0" baseline="0" dirty="0"/>
              <a:t> </a:t>
            </a:r>
            <a:r>
              <a:rPr lang="en-US" b="0" dirty="0"/>
              <a:t>1 minute(s)</a:t>
            </a:r>
          </a:p>
          <a:p>
            <a:pPr eaLnBrk="1" hangingPunct="1"/>
            <a:r>
              <a:rPr lang="en-US" b="1" dirty="0"/>
              <a:t>Explanation of Cues/Builds: </a:t>
            </a:r>
            <a:r>
              <a:rPr lang="en-US" dirty="0"/>
              <a:t>None</a:t>
            </a:r>
          </a:p>
          <a:p>
            <a:r>
              <a:rPr lang="en-US" b="1" dirty="0"/>
              <a:t>Suggested Comments</a:t>
            </a:r>
            <a:r>
              <a:rPr lang="en-US" dirty="0"/>
              <a:t>:</a:t>
            </a:r>
            <a:r>
              <a:rPr lang="en-US" baseline="0" dirty="0"/>
              <a:t> </a:t>
            </a:r>
            <a:r>
              <a:rPr lang="en-US" dirty="0"/>
              <a:t>Fixed end anchors may require substantial effort to install, providing minimal return for very short-term use.</a:t>
            </a:r>
            <a:r>
              <a:rPr lang="en-US" baseline="0" dirty="0"/>
              <a:t> </a:t>
            </a:r>
            <a:r>
              <a:rPr lang="en-US" dirty="0"/>
              <a:t>Temporary anchors are available for short-term applications.</a:t>
            </a:r>
            <a:endParaRPr lang="en-US" sz="1400" dirty="0"/>
          </a:p>
          <a:p>
            <a:pPr eaLnBrk="1" hangingPunct="1"/>
            <a:r>
              <a:rPr lang="en-US" b="1" dirty="0"/>
              <a:t>Suggested Questions: </a:t>
            </a:r>
            <a:r>
              <a:rPr lang="en-US" dirty="0"/>
              <a:t>None</a:t>
            </a:r>
          </a:p>
          <a:p>
            <a:pPr marL="0" marR="0" indent="0" algn="l" defTabSz="914400" rtl="0" eaLnBrk="1" fontAlgn="base" latinLnBrk="0" hangingPunct="1">
              <a:lnSpc>
                <a:spcPct val="100000"/>
              </a:lnSpc>
              <a:spcBef>
                <a:spcPct val="30000"/>
              </a:spcBef>
              <a:spcAft>
                <a:spcPct val="0"/>
              </a:spcAft>
              <a:buClrTx/>
              <a:buSzTx/>
              <a:buFontTx/>
              <a:buNone/>
              <a:tabLst/>
              <a:defRPr/>
            </a:pPr>
            <a:r>
              <a:rPr lang="en-US" b="1" dirty="0"/>
              <a:t>Additional Information: </a:t>
            </a:r>
            <a:r>
              <a:rPr lang="en-US" dirty="0"/>
              <a:t>None</a:t>
            </a:r>
          </a:p>
          <a:p>
            <a:pPr eaLnBrk="1" hangingPunct="1"/>
            <a:r>
              <a:rPr lang="en-US" b="1" dirty="0"/>
              <a:t>Possible Problems: </a:t>
            </a:r>
            <a:r>
              <a:rPr lang="en-US" dirty="0"/>
              <a:t>None</a:t>
            </a:r>
          </a:p>
          <a:p>
            <a:endParaRPr lang="en-US" dirty="0"/>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pPr>
              <a:defRPr/>
            </a:pPr>
            <a:fld id="{2DB3021B-E09F-4CBE-A87D-C8481490014A}" type="slidenum">
              <a:rPr lang="en-US" smtClean="0"/>
              <a:pPr>
                <a:defRPr/>
              </a:pPr>
              <a:t>148</a:t>
            </a:fld>
            <a:endParaRPr lang="en-US" dirty="0"/>
          </a:p>
        </p:txBody>
      </p:sp>
    </p:spTree>
    <p:extLst>
      <p:ext uri="{BB962C8B-B14F-4D97-AF65-F5344CB8AC3E}">
        <p14:creationId xmlns:p14="http://schemas.microsoft.com/office/powerpoint/2010/main" val="3237723446"/>
      </p:ext>
    </p:extLst>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US" b="1" dirty="0"/>
              <a:t>Key Message: </a:t>
            </a:r>
            <a:r>
              <a:rPr lang="en-US" b="0" dirty="0"/>
              <a:t>Other Considerations for Using VAS</a:t>
            </a:r>
          </a:p>
          <a:p>
            <a:pPr eaLnBrk="1" hangingPunct="1"/>
            <a:r>
              <a:rPr lang="en-US" b="1" dirty="0"/>
              <a:t>Est. Presentation Time: </a:t>
            </a:r>
            <a:r>
              <a:rPr lang="en-US" b="0" dirty="0"/>
              <a:t>Less than</a:t>
            </a:r>
            <a:r>
              <a:rPr lang="en-US" b="0" baseline="0" dirty="0"/>
              <a:t> </a:t>
            </a:r>
            <a:r>
              <a:rPr lang="en-US" b="0" dirty="0"/>
              <a:t>1 minute(s)</a:t>
            </a:r>
          </a:p>
          <a:p>
            <a:pPr eaLnBrk="1" hangingPunct="1"/>
            <a:r>
              <a:rPr lang="en-US" b="1" dirty="0"/>
              <a:t>Explanation of Cues/Builds: </a:t>
            </a:r>
            <a:r>
              <a:rPr lang="en-US" dirty="0"/>
              <a:t>None</a:t>
            </a:r>
          </a:p>
          <a:p>
            <a:pPr marL="0" lvl="1" eaLnBrk="1" hangingPunct="1"/>
            <a:r>
              <a:rPr lang="en-US" b="1" dirty="0"/>
              <a:t>Suggested Comments</a:t>
            </a:r>
            <a:r>
              <a:rPr lang="en-US" dirty="0"/>
              <a:t>:</a:t>
            </a:r>
            <a:r>
              <a:rPr lang="en-US" baseline="0" dirty="0"/>
              <a:t> {Self explanatory}</a:t>
            </a:r>
            <a:endParaRPr lang="en-US" sz="1400" dirty="0"/>
          </a:p>
          <a:p>
            <a:pPr eaLnBrk="1" hangingPunct="1"/>
            <a:r>
              <a:rPr lang="en-US" b="1" dirty="0"/>
              <a:t>Suggested Questions: </a:t>
            </a:r>
            <a:r>
              <a:rPr lang="en-US" dirty="0"/>
              <a:t>None</a:t>
            </a:r>
          </a:p>
          <a:p>
            <a:pPr marL="0" marR="0" indent="0" algn="l" defTabSz="914400" rtl="0" eaLnBrk="1" fontAlgn="base" latinLnBrk="0" hangingPunct="1">
              <a:lnSpc>
                <a:spcPct val="100000"/>
              </a:lnSpc>
              <a:spcBef>
                <a:spcPct val="30000"/>
              </a:spcBef>
              <a:spcAft>
                <a:spcPct val="0"/>
              </a:spcAft>
              <a:buClrTx/>
              <a:buSzTx/>
              <a:buFontTx/>
              <a:buNone/>
              <a:tabLst/>
              <a:defRPr/>
            </a:pPr>
            <a:r>
              <a:rPr lang="en-US" b="1" dirty="0"/>
              <a:t>Additional Information: </a:t>
            </a:r>
            <a:r>
              <a:rPr lang="en-US" dirty="0"/>
              <a:t>None</a:t>
            </a:r>
          </a:p>
          <a:p>
            <a:pPr eaLnBrk="1" hangingPunct="1"/>
            <a:r>
              <a:rPr lang="en-US" b="1" dirty="0"/>
              <a:t>Possible Problems: </a:t>
            </a:r>
            <a:r>
              <a:rPr lang="en-US" dirty="0"/>
              <a:t>None</a:t>
            </a:r>
          </a:p>
          <a:p>
            <a:endParaRPr lang="en-US" dirty="0"/>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pPr>
              <a:defRPr/>
            </a:pPr>
            <a:fld id="{2DB3021B-E09F-4CBE-A87D-C8481490014A}" type="slidenum">
              <a:rPr lang="en-US" smtClean="0"/>
              <a:pPr>
                <a:defRPr/>
              </a:pPr>
              <a:t>149</a:t>
            </a:fld>
            <a:endParaRPr lang="en-US" dirty="0"/>
          </a:p>
        </p:txBody>
      </p:sp>
    </p:spTree>
    <p:extLst>
      <p:ext uri="{BB962C8B-B14F-4D97-AF65-F5344CB8AC3E}">
        <p14:creationId xmlns:p14="http://schemas.microsoft.com/office/powerpoint/2010/main" val="4290538754"/>
      </p:ext>
    </p:extLst>
  </p:cSld>
  <p:clrMapOvr>
    <a:masterClrMapping/>
  </p:clrMapOvr>
</p:notes>
</file>

<file path=ppt/notesSlides/notesSlide1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6786" name="Slide Image Placeholder 1"/>
          <p:cNvSpPr>
            <a:spLocks noGrp="1" noRot="1" noChangeAspect="1" noTextEdit="1"/>
          </p:cNvSpPr>
          <p:nvPr>
            <p:ph type="sldImg"/>
          </p:nvPr>
        </p:nvSpPr>
        <p:spPr>
          <a:ln/>
        </p:spPr>
      </p:sp>
      <p:sp>
        <p:nvSpPr>
          <p:cNvPr id="246787" name="Notes Placeholder 2"/>
          <p:cNvSpPr>
            <a:spLocks noGrp="1"/>
          </p:cNvSpPr>
          <p:nvPr>
            <p:ph type="body" idx="1"/>
          </p:nvPr>
        </p:nvSpPr>
        <p:spPr>
          <a:noFill/>
          <a:ln/>
        </p:spPr>
        <p:txBody>
          <a:bodyPr/>
          <a:lstStyle/>
          <a:p>
            <a:pPr eaLnBrk="1" hangingPunct="1"/>
            <a:r>
              <a:rPr lang="en-US" b="1" dirty="0"/>
              <a:t>Key Message: </a:t>
            </a:r>
            <a:r>
              <a:rPr lang="en-US" dirty="0"/>
              <a:t>Recap slide</a:t>
            </a:r>
          </a:p>
          <a:p>
            <a:pPr eaLnBrk="1" hangingPunct="1"/>
            <a:r>
              <a:rPr lang="en-US" b="1" dirty="0"/>
              <a:t>Est. Presentation Time: </a:t>
            </a:r>
            <a:r>
              <a:rPr lang="en-US" dirty="0"/>
              <a:t>2-3 minutes</a:t>
            </a:r>
          </a:p>
          <a:p>
            <a:pPr eaLnBrk="1" hangingPunct="1"/>
            <a:r>
              <a:rPr lang="en-US" b="1" dirty="0"/>
              <a:t>Explanation of Cues/Builds: </a:t>
            </a:r>
            <a:r>
              <a:rPr lang="en-US" dirty="0"/>
              <a:t>None</a:t>
            </a:r>
          </a:p>
          <a:p>
            <a:pPr eaLnBrk="1" hangingPunct="1"/>
            <a:r>
              <a:rPr lang="en-US" b="1" dirty="0"/>
              <a:t>Suggested Comments: </a:t>
            </a:r>
            <a:r>
              <a:rPr lang="en-US" dirty="0"/>
              <a:t>Self explanatory. Try to gauge understanding by asking these questions and others.</a:t>
            </a:r>
          </a:p>
          <a:p>
            <a:pPr eaLnBrk="1" hangingPunct="1"/>
            <a:r>
              <a:rPr lang="en-US" b="1" dirty="0"/>
              <a:t>Suggested Questions: </a:t>
            </a:r>
            <a:r>
              <a:rPr lang="en-US" dirty="0"/>
              <a:t>Shown.</a:t>
            </a:r>
          </a:p>
          <a:p>
            <a:pPr eaLnBrk="1" hangingPunct="1"/>
            <a:r>
              <a:rPr lang="en-US" b="1" dirty="0"/>
              <a:t>Additional Information: </a:t>
            </a:r>
            <a:r>
              <a:rPr lang="en-US" dirty="0"/>
              <a:t>None</a:t>
            </a:r>
          </a:p>
          <a:p>
            <a:pPr eaLnBrk="1" hangingPunct="1"/>
            <a:r>
              <a:rPr lang="en-US" b="1" dirty="0"/>
              <a:t>Possible Problems: </a:t>
            </a:r>
            <a:r>
              <a:rPr lang="en-US" dirty="0"/>
              <a:t>None</a:t>
            </a:r>
          </a:p>
          <a:p>
            <a:endParaRPr lang="en-US" dirty="0"/>
          </a:p>
        </p:txBody>
      </p:sp>
      <p:sp>
        <p:nvSpPr>
          <p:cNvPr id="246788" name="Slide Number Placeholder 3"/>
          <p:cNvSpPr>
            <a:spLocks noGrp="1"/>
          </p:cNvSpPr>
          <p:nvPr>
            <p:ph type="sldNum" sz="quarter" idx="5"/>
          </p:nvPr>
        </p:nvSpPr>
        <p:spPr>
          <a:xfrm>
            <a:off x="3884613" y="8685213"/>
            <a:ext cx="2971800" cy="457200"/>
          </a:xfrm>
          <a:prstGeom prst="rect">
            <a:avLst/>
          </a:prstGeom>
          <a:noFill/>
        </p:spPr>
        <p:txBody>
          <a:bodyPr/>
          <a:lstStyle/>
          <a:p>
            <a:fld id="{51EBC5D1-F04D-499A-A47A-E9D6E575C3B1}" type="slidenum">
              <a:rPr lang="en-US" smtClean="0"/>
              <a:pPr/>
              <a:t>150</a:t>
            </a:fld>
            <a:endParaRPr lang="en-US" dirty="0"/>
          </a:p>
        </p:txBody>
      </p:sp>
    </p:spTree>
    <p:extLst>
      <p:ext uri="{BB962C8B-B14F-4D97-AF65-F5344CB8AC3E}">
        <p14:creationId xmlns:p14="http://schemas.microsoft.com/office/powerpoint/2010/main" val="746576003"/>
      </p:ext>
    </p:extLst>
  </p:cSld>
  <p:clrMapOvr>
    <a:masterClrMapping/>
  </p:clrMapOvr>
</p:notes>
</file>

<file path=ppt/notesSlides/notesSlide1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2866" name="Slide Image Placeholder 1"/>
          <p:cNvSpPr>
            <a:spLocks noGrp="1" noRot="1" noChangeAspect="1" noTextEdit="1"/>
          </p:cNvSpPr>
          <p:nvPr>
            <p:ph type="sldImg"/>
          </p:nvPr>
        </p:nvSpPr>
        <p:spPr bwMode="auto">
          <a:noFill/>
          <a:ln>
            <a:solidFill>
              <a:srgbClr val="000000"/>
            </a:solidFill>
            <a:miter lim="800000"/>
            <a:headEnd/>
            <a:tailEnd/>
          </a:ln>
        </p:spPr>
      </p:sp>
      <p:sp>
        <p:nvSpPr>
          <p:cNvPr id="292867"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dirty="0"/>
          </a:p>
        </p:txBody>
      </p:sp>
      <p:sp>
        <p:nvSpPr>
          <p:cNvPr id="108548" name="Slide Number Placeholder 3"/>
          <p:cNvSpPr>
            <a:spLocks noGrp="1"/>
          </p:cNvSpPr>
          <p:nvPr>
            <p:ph type="sldNum" sz="quarter" idx="5"/>
          </p:nvPr>
        </p:nvSpPr>
        <p:spPr bwMode="auto">
          <a:ln>
            <a:miter lim="800000"/>
            <a:headEnd/>
            <a:tailEnd/>
          </a:ln>
        </p:spPr>
        <p:txBody>
          <a:bodyPr/>
          <a:lstStyle/>
          <a:p>
            <a:pPr>
              <a:defRPr/>
            </a:pPr>
            <a:fld id="{F73E7F64-9528-4068-BB5B-24DF576B05AE}" type="slidenum">
              <a:rPr lang="en-US"/>
              <a:pPr>
                <a:defRPr/>
              </a:pPr>
              <a:t>151</a:t>
            </a:fld>
            <a:endParaRPr lang="en-US" dirty="0"/>
          </a:p>
        </p:txBody>
      </p:sp>
    </p:spTree>
    <p:extLst>
      <p:ext uri="{BB962C8B-B14F-4D97-AF65-F5344CB8AC3E}">
        <p14:creationId xmlns:p14="http://schemas.microsoft.com/office/powerpoint/2010/main" val="263584783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US" sz="1000" b="1" dirty="0"/>
              <a:t>Key Message:</a:t>
            </a:r>
            <a:r>
              <a:rPr lang="en-US" sz="1000" b="1" baseline="0" dirty="0"/>
              <a:t> </a:t>
            </a:r>
            <a:r>
              <a:rPr lang="en-US" sz="1000" b="0" baseline="0" dirty="0"/>
              <a:t>Discuss CS width</a:t>
            </a:r>
            <a:endParaRPr lang="en-US" sz="1000" b="0" dirty="0"/>
          </a:p>
          <a:p>
            <a:pPr eaLnBrk="1" hangingPunct="1"/>
            <a:r>
              <a:rPr lang="en-US" sz="1000" b="1" dirty="0"/>
              <a:t>Est. Presentation Time: </a:t>
            </a:r>
            <a:r>
              <a:rPr lang="en-US" sz="1000" dirty="0"/>
              <a:t>Less than 1 minute</a:t>
            </a:r>
          </a:p>
          <a:p>
            <a:pPr eaLnBrk="1" hangingPunct="1"/>
            <a:r>
              <a:rPr lang="en-US" sz="1000" b="1" dirty="0"/>
              <a:t>Explanation of Cues/Builds: </a:t>
            </a:r>
            <a:r>
              <a:rPr lang="en-US" sz="1000" dirty="0"/>
              <a:t>None</a:t>
            </a:r>
          </a:p>
          <a:p>
            <a:r>
              <a:rPr lang="en-US" sz="1000" b="1" dirty="0"/>
              <a:t>Suggested Comments</a:t>
            </a:r>
            <a:r>
              <a:rPr lang="en-US" sz="1000" dirty="0"/>
              <a:t>:</a:t>
            </a:r>
            <a:r>
              <a:rPr lang="en-US" sz="1000" baseline="0" dirty="0"/>
              <a:t> </a:t>
            </a:r>
            <a:r>
              <a:rPr lang="en-US" sz="1000" kern="1200" baseline="0" dirty="0">
                <a:solidFill>
                  <a:schemeClr val="tx1"/>
                </a:solidFill>
                <a:ea typeface="+mn-ea"/>
                <a:cs typeface="+mn-cs"/>
              </a:rPr>
              <a:t>Design clear zone values have been determined and are dependent upon traffic speeds and the roadside geometry; they are given in this table. This is a component of the forgiving highway concept.</a:t>
            </a:r>
            <a:endParaRPr lang="en-US" sz="1000" dirty="0"/>
          </a:p>
          <a:p>
            <a:pPr eaLnBrk="1" hangingPunct="1"/>
            <a:r>
              <a:rPr lang="en-US" sz="1000" b="1" dirty="0"/>
              <a:t>Suggested Questions: </a:t>
            </a:r>
            <a:r>
              <a:rPr lang="en-US" sz="1000" dirty="0"/>
              <a:t>None</a:t>
            </a:r>
          </a:p>
          <a:p>
            <a:r>
              <a:rPr lang="en-US" sz="1000" b="1" dirty="0"/>
              <a:t>Additional Information: </a:t>
            </a:r>
            <a:r>
              <a:rPr lang="en-US" sz="1000" kern="1200" baseline="0" dirty="0">
                <a:solidFill>
                  <a:schemeClr val="tx1"/>
                </a:solidFill>
                <a:ea typeface="+mn-ea"/>
                <a:cs typeface="+mn-cs"/>
              </a:rPr>
              <a:t>Refer to 2011 RDG Page 9-2.</a:t>
            </a:r>
            <a:endParaRPr lang="en-US" sz="1000" dirty="0"/>
          </a:p>
          <a:p>
            <a:pPr eaLnBrk="1" hangingPunct="1"/>
            <a:r>
              <a:rPr lang="en-US" sz="1000" b="1" dirty="0"/>
              <a:t>Possible Problems: </a:t>
            </a:r>
            <a:r>
              <a:rPr lang="en-US" sz="1000" b="0" dirty="0"/>
              <a:t>Some</a:t>
            </a:r>
            <a:r>
              <a:rPr lang="en-US" sz="1000" b="0" baseline="0" dirty="0"/>
              <a:t> states may have state-specific CZ tables. This is a guideline.</a:t>
            </a:r>
            <a:endParaRPr lang="en-US" sz="1000" dirty="0"/>
          </a:p>
          <a:p>
            <a:endParaRPr lang="en-US" dirty="0"/>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pPr>
              <a:defRPr/>
            </a:pPr>
            <a:fld id="{2DB3021B-E09F-4CBE-A87D-C8481490014A}" type="slidenum">
              <a:rPr lang="en-US" smtClean="0"/>
              <a:pPr>
                <a:defRPr/>
              </a:pPr>
              <a:t>15</a:t>
            </a:fld>
            <a:endParaRPr lang="en-US" dirty="0"/>
          </a:p>
        </p:txBody>
      </p:sp>
    </p:spTree>
    <p:extLst>
      <p:ext uri="{BB962C8B-B14F-4D97-AF65-F5344CB8AC3E}">
        <p14:creationId xmlns:p14="http://schemas.microsoft.com/office/powerpoint/2010/main" val="243099687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4" name="Slide Image Placeholder 1"/>
          <p:cNvSpPr>
            <a:spLocks noGrp="1" noRot="1" noChangeAspect="1" noTextEdit="1"/>
          </p:cNvSpPr>
          <p:nvPr>
            <p:ph type="sldImg"/>
          </p:nvPr>
        </p:nvSpPr>
        <p:spPr>
          <a:ln/>
        </p:spPr>
      </p:sp>
      <p:sp>
        <p:nvSpPr>
          <p:cNvPr id="156675" name="Notes Placeholder 2"/>
          <p:cNvSpPr>
            <a:spLocks noGrp="1"/>
          </p:cNvSpPr>
          <p:nvPr>
            <p:ph type="body" idx="1"/>
          </p:nvPr>
        </p:nvSpPr>
        <p:spPr>
          <a:noFill/>
          <a:ln/>
        </p:spPr>
        <p:txBody>
          <a:bodyPr/>
          <a:lstStyle/>
          <a:p>
            <a:pPr eaLnBrk="1" hangingPunct="1"/>
            <a:r>
              <a:rPr lang="en-US" sz="1000" b="1" dirty="0"/>
              <a:t>Key Message: </a:t>
            </a:r>
            <a:r>
              <a:rPr lang="en-US" sz="1000" dirty="0"/>
              <a:t>Discuss barrier considerations</a:t>
            </a:r>
          </a:p>
          <a:p>
            <a:pPr eaLnBrk="1" hangingPunct="1"/>
            <a:r>
              <a:rPr lang="en-US" sz="1000" b="1" dirty="0"/>
              <a:t>Est. Presentation Time: </a:t>
            </a:r>
            <a:r>
              <a:rPr lang="en-US" sz="1000" dirty="0"/>
              <a:t>Less than 1 minute(s)</a:t>
            </a:r>
          </a:p>
          <a:p>
            <a:pPr eaLnBrk="1" hangingPunct="1"/>
            <a:r>
              <a:rPr lang="en-US" sz="1000" b="1" dirty="0"/>
              <a:t>Explanation of Cues/Builds: </a:t>
            </a:r>
            <a:r>
              <a:rPr lang="en-US" sz="1000" dirty="0"/>
              <a:t>None</a:t>
            </a:r>
          </a:p>
          <a:p>
            <a:r>
              <a:rPr lang="en-US" sz="1000" b="1" dirty="0"/>
              <a:t>Suggested Comments</a:t>
            </a:r>
            <a:r>
              <a:rPr lang="en-US" sz="1000" dirty="0"/>
              <a:t>: The second selection</a:t>
            </a:r>
            <a:r>
              <a:rPr lang="en-US" sz="1000" baseline="0" dirty="0"/>
              <a:t> is deflection</a:t>
            </a:r>
            <a:r>
              <a:rPr lang="en-US" sz="1000" dirty="0"/>
              <a:t>.  First they all require solid structural connections, because even 20 foot sections of concrete barrier does not have enough mass to resist overturning by itself.  Chapter 9 of the RDG details crash tested connections.  A barrier wall very c lose to the travel lane can be very intimating to drivers, so give them as much room as possible.  The RDG recommends at least 2 feet.  There is a length of need consideration with temporary barriers.  It may not be cost effective to provide the full Length of Need (LON), but remember that vehicles can get around the upstream end, so some is needed.  Flare rates should be kept as flat as conditions allow.  Just as with permanent barriers, slopes in front of temporary barriers should be 1V:10H or flatter.  Finally, remember that all temporary barrier systems deflect when struck. </a:t>
            </a:r>
            <a:r>
              <a:rPr lang="en-US" sz="1200" b="0" i="0" u="none" strike="noStrike" kern="1200" baseline="0" dirty="0">
                <a:solidFill>
                  <a:schemeClr val="tx1"/>
                </a:solidFill>
                <a:latin typeface="Arial" panose="020B0604020202020204" pitchFamily="34" charset="0"/>
                <a:ea typeface="+mn-ea"/>
                <a:cs typeface="+mn-cs"/>
              </a:rPr>
              <a:t>The amount of barrier deflection depends on several factors:</a:t>
            </a:r>
          </a:p>
          <a:p>
            <a:r>
              <a:rPr lang="en-US" sz="1200" b="0" i="0" u="none" strike="noStrike" kern="1200" baseline="0" dirty="0">
                <a:solidFill>
                  <a:schemeClr val="tx1"/>
                </a:solidFill>
                <a:latin typeface="Arial" panose="020B0604020202020204" pitchFamily="34" charset="0"/>
                <a:ea typeface="+mn-ea"/>
                <a:cs typeface="+mn-cs"/>
              </a:rPr>
              <a:t>• type of barrier,</a:t>
            </a:r>
          </a:p>
          <a:p>
            <a:r>
              <a:rPr lang="en-US" sz="1200" b="0" i="0" u="none" strike="noStrike" kern="1200" baseline="0" dirty="0">
                <a:solidFill>
                  <a:schemeClr val="tx1"/>
                </a:solidFill>
                <a:latin typeface="Arial" panose="020B0604020202020204" pitchFamily="34" charset="0"/>
                <a:ea typeface="+mn-ea"/>
                <a:cs typeface="+mn-cs"/>
              </a:rPr>
              <a:t>• barrier length,</a:t>
            </a:r>
          </a:p>
          <a:p>
            <a:r>
              <a:rPr lang="en-US" sz="1200" b="0" i="0" u="none" strike="noStrike" kern="1200" baseline="0" dirty="0">
                <a:solidFill>
                  <a:schemeClr val="tx1"/>
                </a:solidFill>
                <a:latin typeface="Arial" panose="020B0604020202020204" pitchFamily="34" charset="0"/>
                <a:ea typeface="+mn-ea"/>
                <a:cs typeface="+mn-cs"/>
              </a:rPr>
              <a:t>• how barrier components are connected,</a:t>
            </a:r>
          </a:p>
          <a:p>
            <a:r>
              <a:rPr lang="en-US" sz="1200" b="0" i="0" u="none" strike="noStrike" kern="1200" baseline="0" dirty="0">
                <a:solidFill>
                  <a:schemeClr val="tx1"/>
                </a:solidFill>
                <a:latin typeface="Arial" panose="020B0604020202020204" pitchFamily="34" charset="0"/>
                <a:ea typeface="+mn-ea"/>
                <a:cs typeface="+mn-cs"/>
              </a:rPr>
              <a:t>• if and how barrier is anchor,</a:t>
            </a:r>
          </a:p>
          <a:p>
            <a:r>
              <a:rPr lang="en-US" sz="1200" b="0" i="0" u="none" strike="noStrike" kern="1200" baseline="0" dirty="0">
                <a:solidFill>
                  <a:schemeClr val="tx1"/>
                </a:solidFill>
                <a:latin typeface="Arial" panose="020B0604020202020204" pitchFamily="34" charset="0"/>
                <a:ea typeface="+mn-ea"/>
                <a:cs typeface="+mn-cs"/>
              </a:rPr>
              <a:t>• speed of impacting vehicle,</a:t>
            </a:r>
          </a:p>
          <a:p>
            <a:r>
              <a:rPr lang="en-US" sz="1200" b="0" i="0" u="none" strike="noStrike" kern="1200" baseline="0" dirty="0">
                <a:solidFill>
                  <a:schemeClr val="tx1"/>
                </a:solidFill>
                <a:latin typeface="Arial" panose="020B0604020202020204" pitchFamily="34" charset="0"/>
                <a:ea typeface="+mn-ea"/>
                <a:cs typeface="+mn-cs"/>
              </a:rPr>
              <a:t>• angle of impact, and</a:t>
            </a:r>
          </a:p>
          <a:p>
            <a:r>
              <a:rPr lang="en-US" sz="1200" b="0" i="0" u="none" strike="noStrike" kern="1200" baseline="0" dirty="0">
                <a:solidFill>
                  <a:schemeClr val="tx1"/>
                </a:solidFill>
                <a:latin typeface="Arial" panose="020B0604020202020204" pitchFamily="34" charset="0"/>
                <a:ea typeface="+mn-ea"/>
                <a:cs typeface="+mn-cs"/>
              </a:rPr>
              <a:t>• mass of impacting vehicle.</a:t>
            </a:r>
            <a:endParaRPr lang="en-US" sz="1000" dirty="0"/>
          </a:p>
          <a:p>
            <a:pPr eaLnBrk="1" hangingPunct="1"/>
            <a:r>
              <a:rPr lang="en-US" sz="1000" b="1" dirty="0"/>
              <a:t>Suggested Questions: </a:t>
            </a:r>
            <a:r>
              <a:rPr lang="en-US" sz="1000" dirty="0"/>
              <a:t>What is barrier</a:t>
            </a:r>
            <a:r>
              <a:rPr lang="en-US" sz="1000" baseline="0" dirty="0"/>
              <a:t> deflection?</a:t>
            </a:r>
            <a:endParaRPr lang="en-US" sz="1000" dirty="0"/>
          </a:p>
          <a:p>
            <a:pPr eaLnBrk="1" hangingPunct="1"/>
            <a:r>
              <a:rPr lang="en-US" sz="1000" b="1" dirty="0"/>
              <a:t>Additional Information: </a:t>
            </a:r>
            <a:r>
              <a:rPr lang="en-US" sz="1000" dirty="0"/>
              <a:t>Refer to </a:t>
            </a:r>
            <a:r>
              <a:rPr lang="en-US" sz="1000" i="1" dirty="0"/>
              <a:t>AASHTO Roadside Design Guide, Chapter 9,  </a:t>
            </a:r>
            <a:r>
              <a:rPr lang="en-US" sz="1000" dirty="0"/>
              <a:t>for additional information. Photo source is unknown.</a:t>
            </a:r>
          </a:p>
          <a:p>
            <a:pPr eaLnBrk="1" hangingPunct="1"/>
            <a:r>
              <a:rPr lang="en-US" sz="1000" b="1" dirty="0"/>
              <a:t>Possible Problems: </a:t>
            </a:r>
            <a:r>
              <a:rPr lang="en-US" sz="1000" dirty="0"/>
              <a:t>None</a:t>
            </a:r>
          </a:p>
          <a:p>
            <a:pPr eaLnBrk="1" hangingPunct="1"/>
            <a:endParaRPr lang="en-US" dirty="0"/>
          </a:p>
        </p:txBody>
      </p:sp>
      <p:sp>
        <p:nvSpPr>
          <p:cNvPr id="156676" name="Slide Number Placeholder 3"/>
          <p:cNvSpPr>
            <a:spLocks noGrp="1"/>
          </p:cNvSpPr>
          <p:nvPr>
            <p:ph type="sldNum" sz="quarter" idx="5"/>
          </p:nvPr>
        </p:nvSpPr>
        <p:spPr>
          <a:xfrm>
            <a:off x="3884613" y="8685213"/>
            <a:ext cx="2971800" cy="457200"/>
          </a:xfrm>
          <a:prstGeom prst="rect">
            <a:avLst/>
          </a:prstGeom>
          <a:noFill/>
        </p:spPr>
        <p:txBody>
          <a:bodyPr/>
          <a:lstStyle/>
          <a:p>
            <a:fld id="{543C9DA2-726F-45FA-B8F4-CF8FD96505F6}" type="slidenum">
              <a:rPr lang="en-US" smtClean="0"/>
              <a:pPr/>
              <a:t>16</a:t>
            </a:fld>
            <a:endParaRPr lang="en-US" dirty="0"/>
          </a:p>
        </p:txBody>
      </p:sp>
    </p:spTree>
    <p:extLst>
      <p:ext uri="{BB962C8B-B14F-4D97-AF65-F5344CB8AC3E}">
        <p14:creationId xmlns:p14="http://schemas.microsoft.com/office/powerpoint/2010/main" val="181010116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US" sz="1000" b="1" i="0" dirty="0"/>
              <a:t>Key Message:</a:t>
            </a:r>
            <a:r>
              <a:rPr lang="en-US" sz="1000" b="1" i="0" baseline="0" dirty="0"/>
              <a:t> </a:t>
            </a:r>
            <a:r>
              <a:rPr lang="en-US" sz="1000" b="0" i="0" baseline="0" dirty="0"/>
              <a:t>Barrier variability</a:t>
            </a:r>
            <a:endParaRPr lang="en-US" sz="1000" b="0" i="0" dirty="0"/>
          </a:p>
          <a:p>
            <a:pPr eaLnBrk="1" hangingPunct="1"/>
            <a:r>
              <a:rPr lang="en-US" sz="1000" b="1" i="0" dirty="0"/>
              <a:t>Est. Presentation Time: </a:t>
            </a:r>
            <a:r>
              <a:rPr lang="en-US" sz="1000" i="0" dirty="0"/>
              <a:t>Less than 1 minute</a:t>
            </a:r>
          </a:p>
          <a:p>
            <a:pPr eaLnBrk="1" hangingPunct="1"/>
            <a:r>
              <a:rPr lang="en-US" sz="1000" b="1" i="0" dirty="0"/>
              <a:t>Explanation of Cues/Builds: </a:t>
            </a:r>
            <a:r>
              <a:rPr lang="en-US" sz="1000" i="0" dirty="0"/>
              <a:t>None</a:t>
            </a:r>
          </a:p>
          <a:p>
            <a:pPr marL="0" lvl="1" eaLnBrk="1" hangingPunct="1"/>
            <a:r>
              <a:rPr lang="en-US" sz="1000" b="1" i="0" dirty="0"/>
              <a:t>Suggested Comments</a:t>
            </a:r>
            <a:r>
              <a:rPr lang="en-US" sz="1000" i="0" dirty="0"/>
              <a:t>:</a:t>
            </a:r>
            <a:r>
              <a:rPr lang="en-US" sz="1000" i="0" baseline="0" dirty="0"/>
              <a:t> Different barriers behave differently when struck, depending on their weight, connections, wall angles and deflection. </a:t>
            </a:r>
            <a:r>
              <a:rPr lang="en-US" i="0" dirty="0"/>
              <a:t>This is a NCHRP TL-3 </a:t>
            </a:r>
            <a:r>
              <a:rPr lang="en-US" b="1" i="0" u="sng" dirty="0"/>
              <a:t>Conventional Barrier</a:t>
            </a:r>
            <a:r>
              <a:rPr lang="en-US" i="0" dirty="0"/>
              <a:t> Crash Test with ¾ ton pickup impacting temporary F shape concrete barrier at 62.5 mph at 25 degrees.  Although this is a pass, it is a very aggressive test, with high occupant risks and stability issues. There is also</a:t>
            </a:r>
            <a:r>
              <a:rPr lang="en-US" i="0" baseline="0" dirty="0"/>
              <a:t> the potential for secondary crashes. </a:t>
            </a:r>
            <a:r>
              <a:rPr lang="en-US" sz="1000" i="0" baseline="0" dirty="0"/>
              <a:t>Use the proper barrier for your specific application. These are barrier selection factors.</a:t>
            </a:r>
            <a:endParaRPr lang="en-US" sz="1000" i="0" dirty="0"/>
          </a:p>
          <a:p>
            <a:pPr eaLnBrk="1" hangingPunct="1"/>
            <a:r>
              <a:rPr lang="en-US" sz="1000" b="1" i="0" dirty="0"/>
              <a:t>Suggested Questions: </a:t>
            </a:r>
            <a:r>
              <a:rPr lang="en-US" sz="1000" i="0" dirty="0"/>
              <a:t>Are all barriers</a:t>
            </a:r>
            <a:r>
              <a:rPr lang="en-US" sz="1000" i="0" baseline="0" dirty="0"/>
              <a:t> the same</a:t>
            </a:r>
            <a:endParaRPr lang="en-US" sz="1000" i="0" dirty="0"/>
          </a:p>
          <a:p>
            <a:pPr>
              <a:lnSpc>
                <a:spcPct val="95000"/>
              </a:lnSpc>
              <a:buFontTx/>
              <a:buNone/>
            </a:pPr>
            <a:r>
              <a:rPr lang="en-US" sz="1000" b="1" i="0" dirty="0"/>
              <a:t>Additional Information: </a:t>
            </a:r>
            <a:r>
              <a:rPr lang="en-US" sz="1000" b="1" i="0" dirty="0">
                <a:solidFill>
                  <a:schemeClr val="tx1"/>
                </a:solidFill>
              </a:rPr>
              <a:t> </a:t>
            </a:r>
            <a:r>
              <a:rPr lang="en-US" sz="1000" b="0" i="0" dirty="0">
                <a:solidFill>
                  <a:schemeClr val="tx1"/>
                </a:solidFill>
              </a:rPr>
              <a:t>Deflection 4.0 to 6 ft.,</a:t>
            </a:r>
            <a:r>
              <a:rPr lang="en-US" sz="1000" b="0" i="0" baseline="0" dirty="0">
                <a:solidFill>
                  <a:schemeClr val="tx1"/>
                </a:solidFill>
              </a:rPr>
              <a:t> </a:t>
            </a:r>
            <a:r>
              <a:rPr lang="en-US" sz="1000" b="0" i="0" dirty="0">
                <a:solidFill>
                  <a:schemeClr val="tx1"/>
                </a:solidFill>
              </a:rPr>
              <a:t>Trajectory &amp; stability </a:t>
            </a:r>
            <a:r>
              <a:rPr lang="en-US" sz="1000" b="0" i="0" baseline="0" dirty="0">
                <a:solidFill>
                  <a:schemeClr val="tx1"/>
                </a:solidFill>
              </a:rPr>
              <a:t> </a:t>
            </a:r>
            <a:r>
              <a:rPr lang="en-US" sz="1000" b="0" i="0" dirty="0">
                <a:solidFill>
                  <a:schemeClr val="tx1"/>
                </a:solidFill>
              </a:rPr>
              <a:t>issues </a:t>
            </a:r>
            <a:endParaRPr lang="en-US" sz="1000" i="0" dirty="0"/>
          </a:p>
          <a:p>
            <a:pPr eaLnBrk="1" hangingPunct="1"/>
            <a:r>
              <a:rPr lang="en-US" sz="1000" b="1" i="0" dirty="0"/>
              <a:t>Possible Problems</a:t>
            </a:r>
            <a:r>
              <a:rPr lang="en-US" b="1" i="0" dirty="0"/>
              <a:t>: </a:t>
            </a:r>
            <a:r>
              <a:rPr lang="en-US" i="0" dirty="0"/>
              <a:t>Video must</a:t>
            </a:r>
            <a:r>
              <a:rPr lang="en-US" i="0" baseline="0" dirty="0"/>
              <a:t> be in the same folder as the PowerPoint in order to play.</a:t>
            </a:r>
            <a:endParaRPr lang="en-US" i="0" dirty="0"/>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pPr>
              <a:defRPr/>
            </a:pPr>
            <a:fld id="{2DB3021B-E09F-4CBE-A87D-C8481490014A}" type="slidenum">
              <a:rPr lang="en-US" smtClean="0"/>
              <a:pPr>
                <a:defRPr/>
              </a:pPr>
              <a:t>17</a:t>
            </a:fld>
            <a:endParaRPr lang="en-US" dirty="0"/>
          </a:p>
        </p:txBody>
      </p:sp>
    </p:spTree>
    <p:extLst>
      <p:ext uri="{BB962C8B-B14F-4D97-AF65-F5344CB8AC3E}">
        <p14:creationId xmlns:p14="http://schemas.microsoft.com/office/powerpoint/2010/main" val="273927087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sz="1000" b="1" dirty="0"/>
              <a:t>Key Message:</a:t>
            </a:r>
            <a:r>
              <a:rPr lang="en-US" sz="1000" b="1" baseline="0" dirty="0"/>
              <a:t> </a:t>
            </a:r>
            <a:r>
              <a:rPr lang="en-US" sz="1000" dirty="0"/>
              <a:t>Typical Lateral Deflection Distances of Work Zone Barriers</a:t>
            </a:r>
            <a:endParaRPr lang="en-US" sz="1000" b="0" dirty="0"/>
          </a:p>
          <a:p>
            <a:pPr eaLnBrk="1" hangingPunct="1"/>
            <a:r>
              <a:rPr lang="en-US" sz="1000" b="1" dirty="0"/>
              <a:t>Est. Presentation Time: </a:t>
            </a:r>
            <a:r>
              <a:rPr lang="en-US" sz="1000" dirty="0"/>
              <a:t>Less than 1 minute</a:t>
            </a:r>
          </a:p>
          <a:p>
            <a:pPr eaLnBrk="1" hangingPunct="1"/>
            <a:r>
              <a:rPr lang="en-US" sz="1000" b="1" dirty="0"/>
              <a:t>Explanation of Cues/Builds: </a:t>
            </a:r>
            <a:r>
              <a:rPr lang="en-US" sz="1000" dirty="0"/>
              <a:t>None</a:t>
            </a:r>
          </a:p>
          <a:p>
            <a:pPr marL="0" lvl="1" eaLnBrk="1" hangingPunct="1"/>
            <a:r>
              <a:rPr lang="en-US" sz="1000" b="1" dirty="0"/>
              <a:t>Suggested Comments</a:t>
            </a:r>
            <a:r>
              <a:rPr lang="en-US" sz="1000" dirty="0"/>
              <a:t>: Here are some typical deflection distances. As discussed, there are several factors that should be considered before settling on a given deflection distance.</a:t>
            </a:r>
            <a:endParaRPr lang="en-US" sz="1000" baseline="0" dirty="0"/>
          </a:p>
          <a:p>
            <a:pPr marL="0" lvl="1" eaLnBrk="1" hangingPunct="1"/>
            <a:r>
              <a:rPr lang="en-US" sz="1000" b="1" dirty="0"/>
              <a:t>Suggested Questions: </a:t>
            </a:r>
            <a:r>
              <a:rPr lang="en-US" sz="1000" dirty="0"/>
              <a:t>None</a:t>
            </a:r>
          </a:p>
          <a:p>
            <a:r>
              <a:rPr lang="en-US" sz="1000" b="1" dirty="0"/>
              <a:t>Additional Information: </a:t>
            </a:r>
            <a:r>
              <a:rPr lang="en-US" sz="1000" b="1" dirty="0">
                <a:solidFill>
                  <a:schemeClr val="tx1"/>
                </a:solidFill>
              </a:rPr>
              <a:t> </a:t>
            </a:r>
            <a:r>
              <a:rPr lang="en-US" sz="1000" b="0" i="1" dirty="0">
                <a:solidFill>
                  <a:schemeClr val="tx1"/>
                </a:solidFill>
              </a:rPr>
              <a:t>Source: </a:t>
            </a:r>
            <a:r>
              <a:rPr lang="en-US" sz="1000" b="0" i="1" u="none" strike="noStrike" kern="1200" baseline="0" dirty="0">
                <a:solidFill>
                  <a:schemeClr val="tx1"/>
                </a:solidFill>
                <a:latin typeface="Arial" panose="020B0604020202020204" pitchFamily="34" charset="0"/>
                <a:ea typeface="+mn-ea"/>
                <a:cs typeface="+mn-cs"/>
              </a:rPr>
              <a:t>Use of Work Zone Clear Zones, Buffer Spaces, and Positive Protection Deflection Distances</a:t>
            </a:r>
            <a:endParaRPr lang="en-US" sz="1000" b="0" i="1" dirty="0"/>
          </a:p>
          <a:p>
            <a:pPr eaLnBrk="1" hangingPunct="1"/>
            <a:r>
              <a:rPr lang="en-US" sz="1000" b="1" dirty="0"/>
              <a:t>Possible Problems</a:t>
            </a:r>
            <a:r>
              <a:rPr lang="en-US" b="1" dirty="0"/>
              <a:t>: </a:t>
            </a:r>
            <a:r>
              <a:rPr lang="en-US" dirty="0"/>
              <a:t>These are typical deflections. They also vary by state.</a:t>
            </a:r>
          </a:p>
        </p:txBody>
      </p:sp>
      <p:sp>
        <p:nvSpPr>
          <p:cNvPr id="4" name="Slide Number Placeholder 3"/>
          <p:cNvSpPr>
            <a:spLocks noGrp="1"/>
          </p:cNvSpPr>
          <p:nvPr>
            <p:ph type="sldNum" sz="quarter" idx="10"/>
          </p:nvPr>
        </p:nvSpPr>
        <p:spPr/>
        <p:txBody>
          <a:bodyPr/>
          <a:lstStyle/>
          <a:p>
            <a:pPr>
              <a:defRPr/>
            </a:pPr>
            <a:fld id="{D3AA1005-96A5-4CE0-97A3-E1B7A70FFA11}" type="slidenum">
              <a:rPr lang="en-US" smtClean="0"/>
              <a:pPr>
                <a:defRPr/>
              </a:pPr>
              <a:t>18</a:t>
            </a:fld>
            <a:endParaRPr lang="en-US" dirty="0"/>
          </a:p>
        </p:txBody>
      </p:sp>
    </p:spTree>
    <p:extLst>
      <p:ext uri="{BB962C8B-B14F-4D97-AF65-F5344CB8AC3E}">
        <p14:creationId xmlns:p14="http://schemas.microsoft.com/office/powerpoint/2010/main" val="352240623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4" name="Rectangle 7"/>
          <p:cNvSpPr>
            <a:spLocks noGrp="1" noChangeArrowheads="1"/>
          </p:cNvSpPr>
          <p:nvPr>
            <p:ph type="sldNum" sz="quarter" idx="5"/>
          </p:nvPr>
        </p:nvSpPr>
        <p:spPr>
          <a:xfrm>
            <a:off x="3884613" y="8685213"/>
            <a:ext cx="2971800" cy="457200"/>
          </a:xfrm>
          <a:prstGeom prst="rect">
            <a:avLst/>
          </a:prstGeom>
          <a:noFill/>
        </p:spPr>
        <p:txBody>
          <a:bodyPr/>
          <a:lstStyle/>
          <a:p>
            <a:fld id="{F62129A5-A65B-4C33-95FD-DB83AD64DCB5}" type="slidenum">
              <a:rPr lang="en-US" smtClean="0"/>
              <a:pPr/>
              <a:t>19</a:t>
            </a:fld>
            <a:endParaRPr lang="en-US" dirty="0"/>
          </a:p>
        </p:txBody>
      </p:sp>
      <p:sp>
        <p:nvSpPr>
          <p:cNvPr id="177155" name="Rectangle 2"/>
          <p:cNvSpPr>
            <a:spLocks noGrp="1" noRot="1" noChangeAspect="1" noChangeArrowheads="1" noTextEdit="1"/>
          </p:cNvSpPr>
          <p:nvPr>
            <p:ph type="sldImg"/>
          </p:nvPr>
        </p:nvSpPr>
        <p:spPr>
          <a:xfrm>
            <a:off x="1144588" y="684213"/>
            <a:ext cx="4573587" cy="3430587"/>
          </a:xfrm>
          <a:solidFill>
            <a:srgbClr val="FFFFFF"/>
          </a:solidFill>
          <a:ln/>
        </p:spPr>
      </p:sp>
      <p:sp>
        <p:nvSpPr>
          <p:cNvPr id="177156" name="Rectangle 3"/>
          <p:cNvSpPr>
            <a:spLocks noGrp="1" noChangeArrowheads="1"/>
          </p:cNvSpPr>
          <p:nvPr>
            <p:ph type="body" idx="1"/>
          </p:nvPr>
        </p:nvSpPr>
        <p:spPr>
          <a:xfrm>
            <a:off x="914400" y="4343400"/>
            <a:ext cx="5029200" cy="4116388"/>
          </a:xfrm>
          <a:solidFill>
            <a:srgbClr val="FFFFFF"/>
          </a:solidFill>
          <a:ln>
            <a:noFill/>
          </a:ln>
        </p:spPr>
        <p:txBody>
          <a:bodyPr lIns="92131" tIns="46066" rIns="92131" bIns="46066"/>
          <a:lstStyle/>
          <a:p>
            <a:pPr eaLnBrk="1" hangingPunct="1"/>
            <a:r>
              <a:rPr lang="en-US" sz="1000" b="1" dirty="0"/>
              <a:t>Key Message: </a:t>
            </a:r>
            <a:r>
              <a:rPr lang="en-US" sz="1000" dirty="0"/>
              <a:t>Discuss use of flare for protection of the blunt end</a:t>
            </a:r>
          </a:p>
          <a:p>
            <a:pPr eaLnBrk="1" hangingPunct="1"/>
            <a:r>
              <a:rPr lang="en-US" sz="1000" b="1" dirty="0"/>
              <a:t>Est. Presentation Time: </a:t>
            </a:r>
            <a:r>
              <a:rPr lang="en-US" sz="1000" dirty="0"/>
              <a:t>2-3 minute(s)</a:t>
            </a:r>
          </a:p>
          <a:p>
            <a:pPr eaLnBrk="1" hangingPunct="1"/>
            <a:r>
              <a:rPr lang="en-US" sz="1000" b="1" dirty="0"/>
              <a:t>Explanation of Cues/Builds: </a:t>
            </a:r>
            <a:r>
              <a:rPr lang="en-US" sz="1000" dirty="0"/>
              <a:t>Text box appears on click</a:t>
            </a:r>
          </a:p>
          <a:p>
            <a:pPr marL="0" lvl="1" eaLnBrk="1" hangingPunct="1"/>
            <a:r>
              <a:rPr lang="en-US" sz="1000" b="1" dirty="0"/>
              <a:t>Suggested Comments</a:t>
            </a:r>
            <a:r>
              <a:rPr lang="en-US" sz="1000" dirty="0"/>
              <a:t>: The third factor is the flare rate. The flare angle depends on speed.  Refer to the Roadside Design Guide or consult your local agency for specific information. Typically it is 17:1 to 20:1 (“20 to 1”) flare for freeways. For example, for every foot moved laterally, we move 20 feet longitudinally. This is a precise angle with redirective properties.</a:t>
            </a:r>
          </a:p>
          <a:p>
            <a:pPr eaLnBrk="1" hangingPunct="1"/>
            <a:r>
              <a:rPr lang="en-US" sz="1000" b="1" dirty="0"/>
              <a:t>Suggested Questions: </a:t>
            </a:r>
            <a:r>
              <a:rPr lang="en-US" sz="1000" dirty="0"/>
              <a:t>None</a:t>
            </a:r>
          </a:p>
          <a:p>
            <a:pPr eaLnBrk="1" hangingPunct="1"/>
            <a:r>
              <a:rPr lang="en-US" sz="1000" b="1" dirty="0"/>
              <a:t>Additional Information: </a:t>
            </a:r>
            <a:r>
              <a:rPr lang="en-US" sz="1000" dirty="0"/>
              <a:t>None</a:t>
            </a:r>
          </a:p>
          <a:p>
            <a:pPr eaLnBrk="1" hangingPunct="1"/>
            <a:r>
              <a:rPr lang="en-US" sz="1000" b="1" dirty="0"/>
              <a:t>Possible Problems: </a:t>
            </a:r>
            <a:r>
              <a:rPr lang="en-US" sz="1000" dirty="0"/>
              <a:t>The picture shown is a detail of TA 34, page 701. Indicate that the flare shown in this picture is more like 1:1 (45 degrees) and is very misleading. A 20:1 flare is much more gradual (see next slide). Note: The flare might have a different name depending on the State. For example, in Virginia, it is called the “slope ratio”.</a:t>
            </a:r>
          </a:p>
        </p:txBody>
      </p:sp>
    </p:spTree>
    <p:extLst>
      <p:ext uri="{BB962C8B-B14F-4D97-AF65-F5344CB8AC3E}">
        <p14:creationId xmlns:p14="http://schemas.microsoft.com/office/powerpoint/2010/main" val="80044109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Slide Image Placeholder 1"/>
          <p:cNvSpPr>
            <a:spLocks noGrp="1" noRot="1" noChangeAspect="1" noTextEdit="1"/>
          </p:cNvSpPr>
          <p:nvPr>
            <p:ph type="sldImg"/>
          </p:nvPr>
        </p:nvSpPr>
        <p:spPr>
          <a:ln/>
        </p:spPr>
      </p:sp>
      <p:sp>
        <p:nvSpPr>
          <p:cNvPr id="133123" name="Notes Placeholder 2"/>
          <p:cNvSpPr>
            <a:spLocks noGrp="1"/>
          </p:cNvSpPr>
          <p:nvPr>
            <p:ph type="body" idx="1"/>
          </p:nvPr>
        </p:nvSpPr>
        <p:spPr>
          <a:noFill/>
          <a:ln/>
        </p:spPr>
        <p:txBody>
          <a:bodyPr/>
          <a:lstStyle/>
          <a:p>
            <a:pPr eaLnBrk="1" hangingPunct="1"/>
            <a:r>
              <a:rPr lang="en-US" b="1" dirty="0"/>
              <a:t>Key Message: </a:t>
            </a:r>
            <a:r>
              <a:rPr lang="en-US" dirty="0"/>
              <a:t>State the module objectives</a:t>
            </a:r>
          </a:p>
          <a:p>
            <a:pPr eaLnBrk="1" hangingPunct="1"/>
            <a:r>
              <a:rPr lang="en-US" b="1" dirty="0"/>
              <a:t>Est. Presentation Time: </a:t>
            </a:r>
            <a:r>
              <a:rPr lang="en-US" dirty="0"/>
              <a:t>Less than 1 minute(s)</a:t>
            </a:r>
          </a:p>
          <a:p>
            <a:pPr eaLnBrk="1" hangingPunct="1"/>
            <a:r>
              <a:rPr lang="en-US" b="1" dirty="0"/>
              <a:t>Explanation of Cues/Builds: </a:t>
            </a:r>
            <a:r>
              <a:rPr lang="en-US" dirty="0"/>
              <a:t>None</a:t>
            </a:r>
          </a:p>
          <a:p>
            <a:r>
              <a:rPr lang="en-US" b="1" dirty="0"/>
              <a:t>Suggested Comments: </a:t>
            </a:r>
            <a:r>
              <a:rPr lang="en-US" dirty="0"/>
              <a:t>These are the objectives of this module. Discuss design considerations of positive protection devices</a:t>
            </a:r>
            <a:r>
              <a:rPr lang="en-US" baseline="0" dirty="0"/>
              <a:t> and b</a:t>
            </a:r>
            <a:r>
              <a:rPr lang="en-US" dirty="0"/>
              <a:t>riefly discuss the application of various positive protection devices:</a:t>
            </a:r>
          </a:p>
          <a:p>
            <a:pPr marL="971550" lvl="1" indent="-514350">
              <a:buSzPct val="100000"/>
              <a:buFont typeface="+mj-lt"/>
              <a:buAutoNum type="alphaUcPeriod"/>
            </a:pPr>
            <a:r>
              <a:rPr lang="en-US" dirty="0"/>
              <a:t>Temporary Traffic Barriers</a:t>
            </a:r>
          </a:p>
          <a:p>
            <a:pPr marL="971550" lvl="1" indent="-514350">
              <a:buSzPct val="100000"/>
              <a:buFont typeface="+mj-lt"/>
              <a:buAutoNum type="alphaUcPeriod"/>
            </a:pPr>
            <a:r>
              <a:rPr lang="en-US" dirty="0"/>
              <a:t>Truck-Mounted Attenuators</a:t>
            </a:r>
          </a:p>
          <a:p>
            <a:pPr marL="971550" lvl="1" indent="-514350">
              <a:buSzPct val="100000"/>
              <a:buFont typeface="+mj-lt"/>
              <a:buAutoNum type="alphaUcPeriod"/>
            </a:pPr>
            <a:r>
              <a:rPr lang="en-US" dirty="0"/>
              <a:t>Vehicle-Arresting Systems</a:t>
            </a:r>
            <a:endParaRPr lang="en-US" b="1" dirty="0"/>
          </a:p>
          <a:p>
            <a:pPr eaLnBrk="1" hangingPunct="1"/>
            <a:r>
              <a:rPr lang="en-US" b="1" dirty="0"/>
              <a:t>Suggested Questions: </a:t>
            </a:r>
            <a:r>
              <a:rPr lang="en-US" dirty="0"/>
              <a:t>None</a:t>
            </a:r>
          </a:p>
          <a:p>
            <a:pPr eaLnBrk="1" hangingPunct="1"/>
            <a:r>
              <a:rPr lang="en-US" b="1" dirty="0"/>
              <a:t>Additional Information: </a:t>
            </a:r>
            <a:r>
              <a:rPr lang="en-US" dirty="0"/>
              <a:t>None</a:t>
            </a:r>
            <a:endParaRPr lang="en-US" b="1" dirty="0"/>
          </a:p>
          <a:p>
            <a:pPr eaLnBrk="1" hangingPunct="1"/>
            <a:r>
              <a:rPr lang="en-US" b="1" dirty="0"/>
              <a:t>Possible Problems: </a:t>
            </a:r>
            <a:r>
              <a:rPr lang="en-US" dirty="0"/>
              <a:t>None</a:t>
            </a:r>
          </a:p>
          <a:p>
            <a:endParaRPr lang="en-US" dirty="0"/>
          </a:p>
        </p:txBody>
      </p:sp>
      <p:sp>
        <p:nvSpPr>
          <p:cNvPr id="133124" name="Slide Number Placeholder 3"/>
          <p:cNvSpPr>
            <a:spLocks noGrp="1"/>
          </p:cNvSpPr>
          <p:nvPr>
            <p:ph type="sldNum" sz="quarter" idx="5"/>
          </p:nvPr>
        </p:nvSpPr>
        <p:spPr>
          <a:xfrm>
            <a:off x="3884613" y="8685213"/>
            <a:ext cx="2971800" cy="457200"/>
          </a:xfrm>
          <a:prstGeom prst="rect">
            <a:avLst/>
          </a:prstGeom>
          <a:noFill/>
        </p:spPr>
        <p:txBody>
          <a:bodyPr/>
          <a:lstStyle/>
          <a:p>
            <a:fld id="{C65262D3-5E0F-495C-B67B-F90BF41D0969}" type="slidenum">
              <a:rPr lang="en-US" smtClean="0"/>
              <a:pPr/>
              <a:t>2</a:t>
            </a:fld>
            <a:endParaRPr lang="en-US" dirty="0"/>
          </a:p>
        </p:txBody>
      </p:sp>
    </p:spTree>
    <p:extLst>
      <p:ext uri="{BB962C8B-B14F-4D97-AF65-F5344CB8AC3E}">
        <p14:creationId xmlns:p14="http://schemas.microsoft.com/office/powerpoint/2010/main" val="202530840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sz="1000" b="1" dirty="0"/>
              <a:t>Key Message: </a:t>
            </a:r>
            <a:r>
              <a:rPr lang="en-US" sz="1000" dirty="0"/>
              <a:t>Discuss Shielding of Blunt ends</a:t>
            </a:r>
          </a:p>
          <a:p>
            <a:pPr eaLnBrk="1" hangingPunct="1"/>
            <a:r>
              <a:rPr lang="en-US" sz="1000" b="1" dirty="0"/>
              <a:t>Est. Presentation Time: 1</a:t>
            </a:r>
            <a:r>
              <a:rPr lang="en-US" sz="1000" dirty="0"/>
              <a:t> minute(s)</a:t>
            </a:r>
          </a:p>
          <a:p>
            <a:pPr eaLnBrk="1" hangingPunct="1"/>
            <a:r>
              <a:rPr lang="en-US" sz="1000" b="1" dirty="0"/>
              <a:t>Explanation of Cues/Builds: </a:t>
            </a:r>
            <a:r>
              <a:rPr lang="en-US" sz="1000" dirty="0"/>
              <a:t>None</a:t>
            </a:r>
          </a:p>
          <a:p>
            <a:r>
              <a:rPr lang="en-US" sz="1000" b="1" dirty="0"/>
              <a:t>Suggested Comments</a:t>
            </a:r>
            <a:r>
              <a:rPr lang="en-US" sz="1000" dirty="0"/>
              <a:t>: </a:t>
            </a:r>
            <a:r>
              <a:rPr lang="en-US" sz="1200" b="0" i="0" u="none" strike="noStrike" kern="1200" baseline="0" dirty="0">
                <a:solidFill>
                  <a:schemeClr val="tx1"/>
                </a:solidFill>
                <a:latin typeface="Arial" panose="020B0604020202020204" pitchFamily="34" charset="0"/>
                <a:ea typeface="+mn-ea"/>
                <a:cs typeface="+mn-cs"/>
              </a:rPr>
              <a:t>The treatment of the end of the barrier in the work zone is also an important consideration. Typically, the barrier may be flared away from traffic and a crash cushion used to protect the end. The effective length of the barrier will vary depending on whether the crash cushion is non-</a:t>
            </a:r>
            <a:r>
              <a:rPr lang="en-US" sz="1200" b="0" i="0" u="none" strike="noStrike" kern="1200" baseline="0" dirty="0" err="1">
                <a:solidFill>
                  <a:schemeClr val="tx1"/>
                </a:solidFill>
                <a:latin typeface="Arial" panose="020B0604020202020204" pitchFamily="34" charset="0"/>
                <a:ea typeface="+mn-ea"/>
                <a:cs typeface="+mn-cs"/>
              </a:rPr>
              <a:t>redirective</a:t>
            </a:r>
            <a:r>
              <a:rPr lang="en-US" sz="1200" b="0" i="0" u="none" strike="noStrike" kern="1200" baseline="0" dirty="0">
                <a:solidFill>
                  <a:schemeClr val="tx1"/>
                </a:solidFill>
                <a:latin typeface="Arial" panose="020B0604020202020204" pitchFamily="34" charset="0"/>
                <a:ea typeface="+mn-ea"/>
                <a:cs typeface="+mn-cs"/>
              </a:rPr>
              <a:t>, </a:t>
            </a:r>
            <a:r>
              <a:rPr lang="en-US" sz="1200" b="0" i="0" u="none" strike="noStrike" kern="1200" baseline="0" dirty="0" err="1">
                <a:solidFill>
                  <a:schemeClr val="tx1"/>
                </a:solidFill>
                <a:latin typeface="Arial" panose="020B0604020202020204" pitchFamily="34" charset="0"/>
                <a:ea typeface="+mn-ea"/>
                <a:cs typeface="+mn-cs"/>
              </a:rPr>
              <a:t>redirective</a:t>
            </a:r>
            <a:r>
              <a:rPr lang="en-US" sz="1200" b="0" i="0" u="none" strike="noStrike" kern="1200" baseline="0" dirty="0">
                <a:solidFill>
                  <a:schemeClr val="tx1"/>
                </a:solidFill>
                <a:latin typeface="Arial" panose="020B0604020202020204" pitchFamily="34" charset="0"/>
                <a:ea typeface="+mn-ea"/>
                <a:cs typeface="+mn-cs"/>
              </a:rPr>
              <a:t>-gating, or </a:t>
            </a:r>
            <a:r>
              <a:rPr lang="en-US" sz="1200" b="0" i="0" u="none" strike="noStrike" kern="1200" baseline="0" dirty="0" err="1">
                <a:solidFill>
                  <a:schemeClr val="tx1"/>
                </a:solidFill>
                <a:latin typeface="Arial" panose="020B0604020202020204" pitchFamily="34" charset="0"/>
                <a:ea typeface="+mn-ea"/>
                <a:cs typeface="+mn-cs"/>
              </a:rPr>
              <a:t>redirective</a:t>
            </a:r>
            <a:r>
              <a:rPr lang="en-US" sz="1200" b="0" i="0" u="none" strike="noStrike" kern="1200" baseline="0" dirty="0">
                <a:solidFill>
                  <a:schemeClr val="tx1"/>
                </a:solidFill>
                <a:latin typeface="Arial" panose="020B0604020202020204" pitchFamily="34" charset="0"/>
                <a:ea typeface="+mn-ea"/>
                <a:cs typeface="+mn-cs"/>
              </a:rPr>
              <a:t>-non-gating. Using a </a:t>
            </a:r>
            <a:r>
              <a:rPr lang="en-US" sz="1200" b="0" i="0" u="none" strike="noStrike" kern="1200" baseline="0" dirty="0" err="1">
                <a:solidFill>
                  <a:schemeClr val="tx1"/>
                </a:solidFill>
                <a:latin typeface="Arial" panose="020B0604020202020204" pitchFamily="34" charset="0"/>
                <a:ea typeface="+mn-ea"/>
                <a:cs typeface="+mn-cs"/>
              </a:rPr>
              <a:t>redirective</a:t>
            </a:r>
            <a:r>
              <a:rPr lang="en-US" sz="1200" b="0" i="0" u="none" strike="noStrike" kern="1200" baseline="0" dirty="0">
                <a:solidFill>
                  <a:schemeClr val="tx1"/>
                </a:solidFill>
                <a:latin typeface="Arial" panose="020B0604020202020204" pitchFamily="34" charset="0"/>
                <a:ea typeface="+mn-ea"/>
                <a:cs typeface="+mn-cs"/>
              </a:rPr>
              <a:t> non-gating crash cushion will reduce the amount of barrier needed to protect a hazard because a portion of the crash</a:t>
            </a:r>
          </a:p>
          <a:p>
            <a:r>
              <a:rPr lang="en-US" sz="1200" b="0" i="0" u="none" strike="noStrike" kern="1200" baseline="0" dirty="0">
                <a:solidFill>
                  <a:schemeClr val="tx1"/>
                </a:solidFill>
                <a:latin typeface="Arial" panose="020B0604020202020204" pitchFamily="34" charset="0"/>
                <a:ea typeface="+mn-ea"/>
                <a:cs typeface="+mn-cs"/>
              </a:rPr>
              <a:t>cushion can be used as part of the length of need. Engineering analyses should be performed to determine the appropriate crash cushion to use in a particular situation. </a:t>
            </a:r>
            <a:r>
              <a:rPr lang="en-US" sz="1200" dirty="0"/>
              <a:t>The blunt end of a barrier may be treated with a crash cushion or with a flare. A flare is a precise angle to redirect errant vehicles.</a:t>
            </a:r>
          </a:p>
          <a:p>
            <a:pPr marL="0" lvl="1" eaLnBrk="1" hangingPunct="1"/>
            <a:r>
              <a:rPr lang="en-US" sz="1000" b="1" dirty="0"/>
              <a:t>Suggested Questions: </a:t>
            </a:r>
            <a:r>
              <a:rPr lang="en-US" sz="1000" dirty="0"/>
              <a:t>None</a:t>
            </a:r>
          </a:p>
          <a:p>
            <a:r>
              <a:rPr lang="en-US" sz="1000" b="1" dirty="0"/>
              <a:t>Additional Information: </a:t>
            </a:r>
            <a:r>
              <a:rPr lang="en-US" sz="1000" b="0" dirty="0"/>
              <a:t>MUTCD: </a:t>
            </a:r>
            <a:r>
              <a:rPr lang="en-US" sz="1200" b="0" i="0" u="none" strike="noStrike" kern="1200" baseline="0" dirty="0">
                <a:solidFill>
                  <a:schemeClr val="tx1"/>
                </a:solidFill>
                <a:latin typeface="Arial" panose="020B0604020202020204" pitchFamily="34" charset="0"/>
                <a:ea typeface="+mn-ea"/>
                <a:cs typeface="+mn-cs"/>
              </a:rPr>
              <a:t>In order to mitigate the effect of striking the upstream end of a temporary traffic barrier, the end shall be installed in</a:t>
            </a:r>
          </a:p>
          <a:p>
            <a:r>
              <a:rPr lang="en-US" sz="1200" b="0" i="0" u="none" strike="noStrike" kern="1200" baseline="0" dirty="0">
                <a:solidFill>
                  <a:schemeClr val="tx1"/>
                </a:solidFill>
                <a:latin typeface="Arial" panose="020B0604020202020204" pitchFamily="34" charset="0"/>
                <a:ea typeface="+mn-ea"/>
                <a:cs typeface="+mn-cs"/>
              </a:rPr>
              <a:t>accordance with AASHTO’s “Roadside Design Guide” (see Section 1A.11)</a:t>
            </a:r>
            <a:endParaRPr lang="en-US" sz="1000" b="0" dirty="0"/>
          </a:p>
          <a:p>
            <a:pPr eaLnBrk="1" hangingPunct="1"/>
            <a:r>
              <a:rPr lang="en-US" sz="1000" b="1" dirty="0"/>
              <a:t>Possible Problems: </a:t>
            </a:r>
            <a:r>
              <a:rPr lang="en-US" sz="1000" dirty="0"/>
              <a:t>None</a:t>
            </a:r>
          </a:p>
          <a:p>
            <a:endParaRPr lang="en-US" dirty="0"/>
          </a:p>
        </p:txBody>
      </p:sp>
      <p:sp>
        <p:nvSpPr>
          <p:cNvPr id="4" name="Slide Number Placeholder 3"/>
          <p:cNvSpPr>
            <a:spLocks noGrp="1"/>
          </p:cNvSpPr>
          <p:nvPr>
            <p:ph type="sldNum" sz="quarter" idx="10"/>
          </p:nvPr>
        </p:nvSpPr>
        <p:spPr/>
        <p:txBody>
          <a:bodyPr/>
          <a:lstStyle/>
          <a:p>
            <a:pPr>
              <a:defRPr/>
            </a:pPr>
            <a:fld id="{D3AA1005-96A5-4CE0-97A3-E1B7A70FFA11}" type="slidenum">
              <a:rPr lang="en-US" smtClean="0"/>
              <a:pPr>
                <a:defRPr/>
              </a:pPr>
              <a:t>20</a:t>
            </a:fld>
            <a:endParaRPr lang="en-US" dirty="0"/>
          </a:p>
        </p:txBody>
      </p:sp>
    </p:spTree>
    <p:extLst>
      <p:ext uri="{BB962C8B-B14F-4D97-AF65-F5344CB8AC3E}">
        <p14:creationId xmlns:p14="http://schemas.microsoft.com/office/powerpoint/2010/main" val="172290786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US" b="1" dirty="0"/>
              <a:t>Key Message: </a:t>
            </a:r>
            <a:r>
              <a:rPr lang="en-US" dirty="0"/>
              <a:t>Discuss typical flare rates</a:t>
            </a:r>
          </a:p>
          <a:p>
            <a:pPr eaLnBrk="1" hangingPunct="1"/>
            <a:r>
              <a:rPr lang="en-US" b="1" dirty="0"/>
              <a:t>Est. Presentation Time: </a:t>
            </a:r>
            <a:r>
              <a:rPr lang="en-US" dirty="0"/>
              <a:t>2-3 minute(s)</a:t>
            </a:r>
          </a:p>
          <a:p>
            <a:pPr eaLnBrk="1" hangingPunct="1"/>
            <a:r>
              <a:rPr lang="en-US" b="1" dirty="0"/>
              <a:t>Explanation of Cues/Builds: </a:t>
            </a:r>
            <a:r>
              <a:rPr lang="en-US" dirty="0"/>
              <a:t>None</a:t>
            </a:r>
          </a:p>
          <a:p>
            <a:pPr marL="0" marR="0" lvl="1" indent="-285750" algn="l" defTabSz="914400" rtl="0" eaLnBrk="1" fontAlgn="base" latinLnBrk="0" hangingPunct="1">
              <a:lnSpc>
                <a:spcPct val="100000"/>
              </a:lnSpc>
              <a:spcBef>
                <a:spcPct val="30000"/>
              </a:spcBef>
              <a:spcAft>
                <a:spcPct val="0"/>
              </a:spcAft>
              <a:buClrTx/>
              <a:buSzTx/>
              <a:buFontTx/>
              <a:buNone/>
              <a:tabLst/>
              <a:defRPr/>
            </a:pPr>
            <a:r>
              <a:rPr lang="en-US" b="1" dirty="0"/>
              <a:t>Suggested Comments</a:t>
            </a:r>
            <a:r>
              <a:rPr lang="en-US" dirty="0"/>
              <a:t>: This</a:t>
            </a:r>
            <a:r>
              <a:rPr lang="en-US" baseline="0" dirty="0"/>
              <a:t> table shows some typical flare rates for rigid concrete barriers. Remember that these rates may vary by State. </a:t>
            </a:r>
            <a:r>
              <a:rPr lang="en-US" b="0" dirty="0"/>
              <a:t>These are MAXIMUM</a:t>
            </a:r>
            <a:r>
              <a:rPr lang="en-US" b="0" baseline="0" dirty="0"/>
              <a:t> flare rates are for RIGID barriers inside the shy line. RDG Page 5-48. </a:t>
            </a:r>
            <a:r>
              <a:rPr lang="en-US" b="0" kern="1200" baseline="0" dirty="0">
                <a:solidFill>
                  <a:schemeClr val="tx1"/>
                </a:solidFill>
                <a:ea typeface="+mn-ea"/>
                <a:cs typeface="+mn-cs"/>
              </a:rPr>
              <a:t>Flare rate is the rate at which a barrier moves from a larger offset to a closer offset from the edge of traveled way. Although it is desirable to flare the barrier system as quickly as possible, there are two criteria that must be satisfied for the barrier exposed to approaching traffic. </a:t>
            </a:r>
            <a:r>
              <a:rPr lang="en-US" b="0" i="1" kern="1200" baseline="0" dirty="0">
                <a:solidFill>
                  <a:schemeClr val="tx1"/>
                </a:solidFill>
                <a:ea typeface="+mn-ea"/>
                <a:cs typeface="+mn-cs"/>
              </a:rPr>
              <a:t>First, in order to keep the angle of impact with the barrier from </a:t>
            </a:r>
            <a:r>
              <a:rPr lang="en-US" b="0" kern="1200" baseline="0" dirty="0">
                <a:solidFill>
                  <a:schemeClr val="tx1"/>
                </a:solidFill>
                <a:ea typeface="+mn-ea"/>
                <a:cs typeface="+mn-cs"/>
              </a:rPr>
              <a:t>being too severe, the flare rate is limited to the values shown on the table, which are based on speed and type of the barrier system. </a:t>
            </a:r>
            <a:r>
              <a:rPr lang="en-US" b="0" i="1" kern="1200" baseline="0" dirty="0">
                <a:solidFill>
                  <a:schemeClr val="tx1"/>
                </a:solidFill>
                <a:ea typeface="+mn-ea"/>
                <a:cs typeface="+mn-cs"/>
              </a:rPr>
              <a:t>Second, a </a:t>
            </a:r>
            <a:r>
              <a:rPr lang="en-US" b="0" kern="1200" baseline="0" dirty="0">
                <a:solidFill>
                  <a:schemeClr val="tx1"/>
                </a:solidFill>
                <a:ea typeface="+mn-ea"/>
                <a:cs typeface="+mn-cs"/>
              </a:rPr>
              <a:t>concrete barrier should only be flared if it can be done on 10:1 or flatter For one directional roadways, the downstream flare rate, as the barrier moves away from the traveled way, should not be sharper than 2:1.</a:t>
            </a:r>
            <a:endParaRPr lang="en-US" dirty="0"/>
          </a:p>
          <a:p>
            <a:pPr eaLnBrk="1" hangingPunct="1"/>
            <a:r>
              <a:rPr lang="en-US" b="1" dirty="0"/>
              <a:t>Suggested Questions: </a:t>
            </a:r>
            <a:r>
              <a:rPr lang="en-US" dirty="0"/>
              <a:t>What does 20 to 1 mean?</a:t>
            </a:r>
          </a:p>
          <a:p>
            <a:r>
              <a:rPr lang="en-US" b="1" dirty="0"/>
              <a:t>Additional Information: </a:t>
            </a:r>
            <a:r>
              <a:rPr lang="en-US" b="0" dirty="0"/>
              <a:t>None</a:t>
            </a:r>
            <a:endParaRPr lang="en-US" dirty="0"/>
          </a:p>
          <a:p>
            <a:pPr eaLnBrk="1" hangingPunct="1"/>
            <a:r>
              <a:rPr lang="en-US" b="1" dirty="0"/>
              <a:t>Possible Problems: </a:t>
            </a:r>
            <a:r>
              <a:rPr lang="en-US" b="0" dirty="0"/>
              <a:t>May vary by State.</a:t>
            </a:r>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pPr>
              <a:defRPr/>
            </a:pPr>
            <a:fld id="{D639A4AE-E0CC-4F6C-9B02-29D463378057}" type="slidenum">
              <a:rPr lang="en-US" smtClean="0"/>
              <a:pPr>
                <a:defRPr/>
              </a:pPr>
              <a:t>21</a:t>
            </a:fld>
            <a:endParaRPr lang="en-US" dirty="0"/>
          </a:p>
        </p:txBody>
      </p:sp>
    </p:spTree>
    <p:extLst>
      <p:ext uri="{BB962C8B-B14F-4D97-AF65-F5344CB8AC3E}">
        <p14:creationId xmlns:p14="http://schemas.microsoft.com/office/powerpoint/2010/main" val="239466482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2" name="Rectangle 7"/>
          <p:cNvSpPr>
            <a:spLocks noGrp="1" noChangeArrowheads="1"/>
          </p:cNvSpPr>
          <p:nvPr>
            <p:ph type="sldNum" sz="quarter" idx="5"/>
          </p:nvPr>
        </p:nvSpPr>
        <p:spPr>
          <a:xfrm>
            <a:off x="3884613" y="8685213"/>
            <a:ext cx="2971800" cy="457200"/>
          </a:xfrm>
          <a:prstGeom prst="rect">
            <a:avLst/>
          </a:prstGeom>
          <a:noFill/>
        </p:spPr>
        <p:txBody>
          <a:bodyPr/>
          <a:lstStyle/>
          <a:p>
            <a:fld id="{4CF834DA-B55A-4713-882E-A35434D05BC6}" type="slidenum">
              <a:rPr lang="en-US" smtClean="0"/>
              <a:pPr/>
              <a:t>22</a:t>
            </a:fld>
            <a:endParaRPr lang="en-US" dirty="0"/>
          </a:p>
        </p:txBody>
      </p:sp>
      <p:sp>
        <p:nvSpPr>
          <p:cNvPr id="168963" name="Rectangle 2"/>
          <p:cNvSpPr>
            <a:spLocks noGrp="1" noRot="1" noChangeAspect="1" noChangeArrowheads="1" noTextEdit="1"/>
          </p:cNvSpPr>
          <p:nvPr>
            <p:ph type="sldImg"/>
          </p:nvPr>
        </p:nvSpPr>
        <p:spPr>
          <a:solidFill>
            <a:srgbClr val="FFFFFF"/>
          </a:solidFill>
          <a:ln/>
        </p:spPr>
      </p:sp>
      <p:sp>
        <p:nvSpPr>
          <p:cNvPr id="168964" name="Rectangle 3"/>
          <p:cNvSpPr>
            <a:spLocks noGrp="1" noChangeArrowheads="1"/>
          </p:cNvSpPr>
          <p:nvPr>
            <p:ph type="body" idx="1"/>
          </p:nvPr>
        </p:nvSpPr>
        <p:spPr>
          <a:solidFill>
            <a:srgbClr val="FFFFFF"/>
          </a:solidFill>
          <a:ln>
            <a:noFill/>
          </a:ln>
        </p:spPr>
        <p:txBody>
          <a:bodyPr/>
          <a:lstStyle/>
          <a:p>
            <a:pPr eaLnBrk="1" hangingPunct="1"/>
            <a:r>
              <a:rPr lang="en-US" sz="1000" b="1" dirty="0"/>
              <a:t>Key Message: </a:t>
            </a:r>
            <a:r>
              <a:rPr lang="en-US" sz="1000" dirty="0"/>
              <a:t>Discuss lane closure with barrier</a:t>
            </a:r>
          </a:p>
          <a:p>
            <a:pPr eaLnBrk="1" hangingPunct="1"/>
            <a:r>
              <a:rPr lang="en-US" sz="1000" b="1" dirty="0"/>
              <a:t>Est. Presentation Time: </a:t>
            </a:r>
            <a:r>
              <a:rPr lang="en-US" sz="1000" b="0" dirty="0"/>
              <a:t>5</a:t>
            </a:r>
            <a:r>
              <a:rPr lang="en-US" sz="1000" dirty="0"/>
              <a:t> minute(s)</a:t>
            </a:r>
          </a:p>
          <a:p>
            <a:pPr eaLnBrk="1" hangingPunct="1"/>
            <a:r>
              <a:rPr lang="en-US" sz="1000" b="1" dirty="0"/>
              <a:t>Explanation of Cues/Builds: </a:t>
            </a:r>
            <a:r>
              <a:rPr lang="en-US" sz="1000" dirty="0"/>
              <a:t>None</a:t>
            </a:r>
          </a:p>
          <a:p>
            <a:pPr marL="0" lvl="1" eaLnBrk="1" hangingPunct="1"/>
            <a:r>
              <a:rPr lang="en-US" sz="1000" b="1" dirty="0"/>
              <a:t>Suggested Comments</a:t>
            </a:r>
            <a:r>
              <a:rPr lang="en-US" sz="1000" dirty="0"/>
              <a:t>: Notice how the taper and buffer are formed with lightweight devices, like drums. The barrier is used for protection and secondarily for delineation of the work space. Notice the buffer space. Also notice that the blunt end of the barrier is protected by a “flare” which will discuss in a moment.</a:t>
            </a:r>
          </a:p>
          <a:p>
            <a:pPr eaLnBrk="1" hangingPunct="1"/>
            <a:r>
              <a:rPr lang="en-US" sz="1000" b="1" dirty="0"/>
              <a:t>Suggested Questions: </a:t>
            </a:r>
            <a:r>
              <a:rPr lang="en-US" sz="1000" dirty="0"/>
              <a:t>Is the taper formed with the barrier? No.</a:t>
            </a:r>
          </a:p>
          <a:p>
            <a:pPr eaLnBrk="1" hangingPunct="1"/>
            <a:r>
              <a:rPr lang="en-US" sz="1000" b="1" dirty="0"/>
              <a:t>Additional Information: </a:t>
            </a:r>
            <a:r>
              <a:rPr lang="en-US" sz="1000" dirty="0"/>
              <a:t>None</a:t>
            </a:r>
          </a:p>
          <a:p>
            <a:pPr eaLnBrk="1" hangingPunct="1"/>
            <a:r>
              <a:rPr lang="en-US" sz="1000" b="1" dirty="0"/>
              <a:t>Possible Problems: </a:t>
            </a:r>
            <a:r>
              <a:rPr lang="en-US" sz="1000" dirty="0"/>
              <a:t>The flare shown is misleading since it shows a 1:1 flare (45 degrees). The right flare in a freeway environment is more like 20:1. Discuss as needed based on</a:t>
            </a:r>
            <a:r>
              <a:rPr lang="en-US" sz="1000" baseline="0" dirty="0"/>
              <a:t> audience level.</a:t>
            </a:r>
            <a:endParaRPr lang="en-US" sz="1000" dirty="0"/>
          </a:p>
        </p:txBody>
      </p:sp>
    </p:spTree>
    <p:extLst>
      <p:ext uri="{BB962C8B-B14F-4D97-AF65-F5344CB8AC3E}">
        <p14:creationId xmlns:p14="http://schemas.microsoft.com/office/powerpoint/2010/main" val="395261707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ln>
            <a:noFill/>
          </a:ln>
        </p:spPr>
        <p:txBody>
          <a:bodyPr>
            <a:normAutofit/>
          </a:bodyPr>
          <a:lstStyle/>
          <a:p>
            <a:pPr eaLnBrk="1" hangingPunct="1"/>
            <a:r>
              <a:rPr lang="en-US" sz="1000" b="1" dirty="0"/>
              <a:t>Key Message: </a:t>
            </a:r>
            <a:r>
              <a:rPr lang="en-US" sz="1000" dirty="0"/>
              <a:t>Discuss LON</a:t>
            </a:r>
          </a:p>
          <a:p>
            <a:pPr eaLnBrk="1" hangingPunct="1"/>
            <a:r>
              <a:rPr lang="en-US" sz="1000" b="1" dirty="0"/>
              <a:t>Est. Presentation Time: </a:t>
            </a:r>
            <a:r>
              <a:rPr lang="en-US" sz="1000" dirty="0"/>
              <a:t>3 minute(s)</a:t>
            </a:r>
          </a:p>
          <a:p>
            <a:pPr eaLnBrk="1" hangingPunct="1"/>
            <a:r>
              <a:rPr lang="en-US" sz="1000" b="1" dirty="0"/>
              <a:t>Explanation of Cues/Builds: </a:t>
            </a:r>
            <a:r>
              <a:rPr lang="en-US" sz="1000" dirty="0"/>
              <a:t>None</a:t>
            </a:r>
          </a:p>
          <a:p>
            <a:r>
              <a:rPr lang="en-US" sz="1000" b="1" dirty="0"/>
              <a:t>Suggested Comments</a:t>
            </a:r>
            <a:r>
              <a:rPr lang="en-US" sz="1000" dirty="0"/>
              <a:t>: The fourth factor is the length of need. If the barrier</a:t>
            </a:r>
            <a:r>
              <a:rPr lang="en-US" sz="1000" baseline="0" dirty="0"/>
              <a:t> is a hazard, let’s use the least possible to provide protection! The LON is t</a:t>
            </a:r>
            <a:r>
              <a:rPr lang="en-US" sz="1000" dirty="0"/>
              <a:t>he length of effective barrier needed upstream, beginning at the hazard, to adequately shield it. </a:t>
            </a:r>
            <a:r>
              <a:rPr lang="en-US" sz="1000" kern="1200" baseline="0" dirty="0">
                <a:solidFill>
                  <a:schemeClr val="tx1"/>
                </a:solidFill>
                <a:ea typeface="+mn-ea"/>
                <a:cs typeface="+mn-cs"/>
              </a:rPr>
              <a:t>As the barrier placement gets closer to the edge of the travel lane, the LON gets progressively longer; this is another reason to locate the barrier as far away as possible.</a:t>
            </a:r>
            <a:endParaRPr lang="en-US" sz="1000" dirty="0"/>
          </a:p>
          <a:p>
            <a:pPr eaLnBrk="1" hangingPunct="1"/>
            <a:r>
              <a:rPr lang="en-US" sz="1000" b="1" dirty="0"/>
              <a:t>Suggested Questions: </a:t>
            </a:r>
            <a:r>
              <a:rPr lang="en-US" sz="1000" dirty="0"/>
              <a:t>What is the LON?</a:t>
            </a:r>
          </a:p>
          <a:p>
            <a:pPr eaLnBrk="1" hangingPunct="1"/>
            <a:r>
              <a:rPr lang="en-US" sz="1000" b="1" dirty="0"/>
              <a:t>Additional Information: </a:t>
            </a:r>
            <a:r>
              <a:rPr lang="en-US" sz="1000" dirty="0"/>
              <a:t>None</a:t>
            </a:r>
          </a:p>
          <a:p>
            <a:pPr eaLnBrk="1" hangingPunct="1"/>
            <a:r>
              <a:rPr lang="en-US" sz="1000" b="1" dirty="0"/>
              <a:t>Possible Problems: </a:t>
            </a:r>
            <a:r>
              <a:rPr lang="en-US" sz="1000" dirty="0"/>
              <a:t>None</a:t>
            </a:r>
          </a:p>
          <a:p>
            <a:endParaRPr lang="en-US" dirty="0"/>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pPr>
              <a:defRPr/>
            </a:pPr>
            <a:fld id="{2DB3021B-E09F-4CBE-A87D-C8481490014A}" type="slidenum">
              <a:rPr lang="en-US" smtClean="0"/>
              <a:pPr>
                <a:defRPr/>
              </a:pPr>
              <a:t>23</a:t>
            </a:fld>
            <a:endParaRPr lang="en-US" dirty="0"/>
          </a:p>
        </p:txBody>
      </p:sp>
    </p:spTree>
    <p:extLst>
      <p:ext uri="{BB962C8B-B14F-4D97-AF65-F5344CB8AC3E}">
        <p14:creationId xmlns:p14="http://schemas.microsoft.com/office/powerpoint/2010/main" val="419609018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US" sz="1000" b="1" dirty="0"/>
              <a:t>Key Message: </a:t>
            </a:r>
            <a:r>
              <a:rPr lang="en-US" sz="1000" dirty="0"/>
              <a:t>Discuss LON considerations</a:t>
            </a:r>
          </a:p>
          <a:p>
            <a:pPr eaLnBrk="1" hangingPunct="1"/>
            <a:r>
              <a:rPr lang="en-US" sz="1000" b="1" dirty="0"/>
              <a:t>Est. Presentation Time: </a:t>
            </a:r>
            <a:r>
              <a:rPr lang="en-US" sz="1000" dirty="0"/>
              <a:t>3 minute(s)</a:t>
            </a:r>
          </a:p>
          <a:p>
            <a:pPr eaLnBrk="1" hangingPunct="1"/>
            <a:r>
              <a:rPr lang="en-US" sz="1000" b="1" dirty="0"/>
              <a:t>Explanation of Cues/Builds: </a:t>
            </a:r>
            <a:r>
              <a:rPr lang="en-US" sz="1000" dirty="0"/>
              <a:t>None</a:t>
            </a:r>
          </a:p>
          <a:p>
            <a:r>
              <a:rPr lang="en-US" sz="1000" b="1" dirty="0"/>
              <a:t>Suggested Comments</a:t>
            </a:r>
            <a:r>
              <a:rPr lang="en-US" sz="1000" dirty="0"/>
              <a:t>: </a:t>
            </a:r>
            <a:r>
              <a:rPr lang="en-US" sz="1000" b="0" i="0" kern="1200" baseline="0" dirty="0">
                <a:solidFill>
                  <a:schemeClr val="tx1"/>
                </a:solidFill>
                <a:ea typeface="+mn-ea"/>
                <a:cs typeface="+mn-cs"/>
              </a:rPr>
              <a:t>When the LON is provided, vehicles leaving the travel way in advance of an obstacle should either be: 1. safely brought to a stop before impacting the obstacle if the departure is in advance of the barrier and it gets behind the barrier; or 2. redirected by the barrier along its face (or impact its crashworthy end treatment). The LON generally includes some portion of the end treatment. The minimum run of barrier upstream of an obstacle, including LON and the total end treatment, is 75ft. </a:t>
            </a:r>
            <a:r>
              <a:rPr lang="en-US" sz="1000" b="0" i="1" kern="1200" baseline="0" dirty="0">
                <a:solidFill>
                  <a:schemeClr val="tx1"/>
                </a:solidFill>
                <a:ea typeface="+mn-ea"/>
                <a:cs typeface="+mn-cs"/>
              </a:rPr>
              <a:t>unless otherwise documented.</a:t>
            </a:r>
            <a:endParaRPr lang="en-US" sz="1000" b="0" i="0" dirty="0"/>
          </a:p>
          <a:p>
            <a:pPr eaLnBrk="1" hangingPunct="1"/>
            <a:r>
              <a:rPr lang="en-US" sz="1000" b="0" dirty="0"/>
              <a:t>Also</a:t>
            </a:r>
            <a:r>
              <a:rPr lang="en-US" sz="1000" b="0" baseline="0" dirty="0"/>
              <a:t> consider the m</a:t>
            </a:r>
            <a:r>
              <a:rPr lang="en-US" sz="1000" b="0" dirty="0"/>
              <a:t>inimum length for a barrier needed to perform at an acceptable level,</a:t>
            </a:r>
            <a:r>
              <a:rPr lang="en-US" sz="1000" b="0" baseline="0" dirty="0"/>
              <a:t> e</a:t>
            </a:r>
            <a:r>
              <a:rPr lang="en-US" sz="1000" b="0" dirty="0"/>
              <a:t>.g. NCHRP test level 3.  Follow the manufacturer’s product specifications</a:t>
            </a:r>
          </a:p>
          <a:p>
            <a:pPr eaLnBrk="1" hangingPunct="1"/>
            <a:r>
              <a:rPr lang="en-US" sz="1000" b="1" dirty="0"/>
              <a:t>Suggested Questions: </a:t>
            </a:r>
            <a:r>
              <a:rPr lang="en-US" sz="1000" dirty="0"/>
              <a:t>What is the LON?</a:t>
            </a:r>
          </a:p>
          <a:p>
            <a:pPr eaLnBrk="1" hangingPunct="1"/>
            <a:r>
              <a:rPr lang="en-US" sz="1000" b="1" dirty="0"/>
              <a:t>Additional Information: Source: </a:t>
            </a:r>
            <a:r>
              <a:rPr lang="en-US" sz="1000" dirty="0"/>
              <a:t>MD SHA Guide for Traffic Barrier Placement and End Treatment Design</a:t>
            </a:r>
          </a:p>
          <a:p>
            <a:pPr eaLnBrk="1" hangingPunct="1"/>
            <a:r>
              <a:rPr lang="en-US" sz="1000" b="1" dirty="0"/>
              <a:t>Possible Problems: </a:t>
            </a:r>
            <a:r>
              <a:rPr lang="en-US" sz="1000" dirty="0"/>
              <a:t>Discuss based</a:t>
            </a:r>
            <a:r>
              <a:rPr lang="en-US" sz="1000" baseline="0" dirty="0"/>
              <a:t> on the audience. Don’t dwell of this.</a:t>
            </a:r>
            <a:endParaRPr lang="en-US" sz="1000" dirty="0"/>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pPr>
              <a:defRPr/>
            </a:pPr>
            <a:fld id="{2DB3021B-E09F-4CBE-A87D-C8481490014A}" type="slidenum">
              <a:rPr lang="en-US" smtClean="0"/>
              <a:pPr>
                <a:defRPr/>
              </a:pPr>
              <a:t>24</a:t>
            </a:fld>
            <a:endParaRPr lang="en-US" dirty="0"/>
          </a:p>
        </p:txBody>
      </p:sp>
    </p:spTree>
    <p:extLst>
      <p:ext uri="{BB962C8B-B14F-4D97-AF65-F5344CB8AC3E}">
        <p14:creationId xmlns:p14="http://schemas.microsoft.com/office/powerpoint/2010/main" val="7979204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US" sz="1000" b="1" dirty="0"/>
              <a:t>Key Message: </a:t>
            </a:r>
            <a:r>
              <a:rPr lang="en-US" sz="1000" dirty="0"/>
              <a:t>Discuss LON field approximation</a:t>
            </a:r>
          </a:p>
          <a:p>
            <a:pPr eaLnBrk="1" hangingPunct="1"/>
            <a:r>
              <a:rPr lang="en-US" sz="1000" b="1" dirty="0"/>
              <a:t>Est. Presentation Time: </a:t>
            </a:r>
            <a:r>
              <a:rPr lang="en-US" sz="1000" dirty="0"/>
              <a:t>3 minute(s)</a:t>
            </a:r>
          </a:p>
          <a:p>
            <a:pPr eaLnBrk="1" hangingPunct="1"/>
            <a:r>
              <a:rPr lang="en-US" sz="1000" b="1" dirty="0"/>
              <a:t>Explanation of Cues/Builds: </a:t>
            </a:r>
            <a:r>
              <a:rPr lang="en-US" sz="1000" dirty="0"/>
              <a:t>None</a:t>
            </a:r>
          </a:p>
          <a:p>
            <a:r>
              <a:rPr lang="en-US" sz="1000" b="1" dirty="0"/>
              <a:t>Suggested Comments</a:t>
            </a:r>
            <a:r>
              <a:rPr lang="en-US" sz="1000" dirty="0"/>
              <a:t>: </a:t>
            </a:r>
            <a:r>
              <a:rPr lang="en-US" sz="1000" kern="1200" baseline="0" dirty="0">
                <a:solidFill>
                  <a:schemeClr val="tx1"/>
                </a:solidFill>
                <a:ea typeface="+mn-ea"/>
                <a:cs typeface="+mn-cs"/>
              </a:rPr>
              <a:t>A “field expedient” procedure for approximately determining the LON on high speed roadways is provided for use on field reviews. This procedure will be fairly close to the formula application for obstacles that extend beyond the design clear zone, but will yield somewhat lesser values as the back of the obstacle is less distance from the edge of the pavement; but it is still good for rough application. 15 x D!</a:t>
            </a:r>
            <a:endParaRPr lang="en-US" sz="1000" b="0" i="0" kern="1200" baseline="0" dirty="0">
              <a:solidFill>
                <a:schemeClr val="tx1"/>
              </a:solidFill>
              <a:ea typeface="+mn-ea"/>
              <a:cs typeface="+mn-cs"/>
            </a:endParaRPr>
          </a:p>
          <a:p>
            <a:pPr eaLnBrk="1" hangingPunct="1"/>
            <a:r>
              <a:rPr lang="en-US" sz="1000" b="1" dirty="0"/>
              <a:t>Suggested Questions: </a:t>
            </a:r>
            <a:r>
              <a:rPr lang="en-US" sz="1000" dirty="0"/>
              <a:t>How can we approximate the LON?</a:t>
            </a:r>
          </a:p>
          <a:p>
            <a:pPr eaLnBrk="1" hangingPunct="1"/>
            <a:r>
              <a:rPr lang="en-US" sz="1000" b="1" dirty="0"/>
              <a:t>Additional Information: </a:t>
            </a:r>
            <a:r>
              <a:rPr lang="en-US" sz="1000" dirty="0"/>
              <a:t>MD SHA Guide for Traffic Barrier Placement and End Treatment Design</a:t>
            </a:r>
          </a:p>
          <a:p>
            <a:pPr eaLnBrk="1" hangingPunct="1"/>
            <a:r>
              <a:rPr lang="en-US" sz="1000" b="1" dirty="0"/>
              <a:t>Possible Problems: </a:t>
            </a:r>
            <a:r>
              <a:rPr lang="en-US" sz="1000" dirty="0"/>
              <a:t>Discuss based</a:t>
            </a:r>
            <a:r>
              <a:rPr lang="en-US" sz="1000" baseline="0" dirty="0"/>
              <a:t> on the audience. Don’t dwell on this.</a:t>
            </a:r>
            <a:endParaRPr lang="en-US" sz="1000" dirty="0"/>
          </a:p>
          <a:p>
            <a:endParaRPr lang="en-US" dirty="0"/>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pPr>
              <a:defRPr/>
            </a:pPr>
            <a:fld id="{2DB3021B-E09F-4CBE-A87D-C8481490014A}" type="slidenum">
              <a:rPr lang="en-US" smtClean="0"/>
              <a:pPr>
                <a:defRPr/>
              </a:pPr>
              <a:t>25</a:t>
            </a:fld>
            <a:endParaRPr lang="en-US" dirty="0"/>
          </a:p>
        </p:txBody>
      </p:sp>
    </p:spTree>
    <p:extLst>
      <p:ext uri="{BB962C8B-B14F-4D97-AF65-F5344CB8AC3E}">
        <p14:creationId xmlns:p14="http://schemas.microsoft.com/office/powerpoint/2010/main" val="108082314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US" sz="1000" b="1" dirty="0"/>
              <a:t>Key Message: </a:t>
            </a:r>
            <a:r>
              <a:rPr lang="en-US" sz="1000" dirty="0"/>
              <a:t>Discuss end</a:t>
            </a:r>
            <a:r>
              <a:rPr lang="en-US" sz="1000" baseline="0" dirty="0"/>
              <a:t> terminals</a:t>
            </a:r>
            <a:endParaRPr lang="en-US" sz="1000" dirty="0"/>
          </a:p>
          <a:p>
            <a:pPr eaLnBrk="1" hangingPunct="1"/>
            <a:r>
              <a:rPr lang="en-US" sz="1000" b="1" dirty="0"/>
              <a:t>Est. Presentation Time: </a:t>
            </a:r>
            <a:r>
              <a:rPr lang="en-US" sz="1000" b="0" dirty="0"/>
              <a:t>1-2</a:t>
            </a:r>
            <a:r>
              <a:rPr lang="en-US" sz="1000" dirty="0"/>
              <a:t> minute(s)</a:t>
            </a:r>
          </a:p>
          <a:p>
            <a:pPr eaLnBrk="1" hangingPunct="1"/>
            <a:r>
              <a:rPr lang="en-US" sz="1000" b="1" dirty="0"/>
              <a:t>Explanation of Cues/Builds: </a:t>
            </a:r>
            <a:r>
              <a:rPr lang="en-US" sz="1000" dirty="0"/>
              <a:t>None</a:t>
            </a:r>
          </a:p>
          <a:p>
            <a:pPr eaLnBrk="1" hangingPunct="1"/>
            <a:r>
              <a:rPr lang="en-US" sz="1000" b="1" dirty="0"/>
              <a:t>Suggested Comments</a:t>
            </a:r>
            <a:r>
              <a:rPr lang="en-US" sz="1000" dirty="0"/>
              <a:t>: </a:t>
            </a:r>
            <a:r>
              <a:rPr lang="en-US" sz="1000" b="0" i="0" kern="1200" baseline="0" dirty="0">
                <a:solidFill>
                  <a:schemeClr val="tx1"/>
                </a:solidFill>
                <a:ea typeface="+mn-ea"/>
                <a:cs typeface="+mn-cs"/>
              </a:rPr>
              <a:t>The blunt end of the barrier is a hazard itself. It must be protected, by either f</a:t>
            </a:r>
            <a:r>
              <a:rPr lang="en-US" sz="1000" dirty="0"/>
              <a:t>laring until the end is outside the acceptable clear zone or by</a:t>
            </a:r>
            <a:r>
              <a:rPr lang="en-US" sz="1000" baseline="0" dirty="0"/>
              <a:t> p</a:t>
            </a:r>
            <a:r>
              <a:rPr lang="en-US" sz="1000" dirty="0"/>
              <a:t>roviding crashworthy end treatments.</a:t>
            </a:r>
            <a:endParaRPr lang="en-US" sz="1000" b="0" i="0" dirty="0"/>
          </a:p>
          <a:p>
            <a:pPr eaLnBrk="1" hangingPunct="1"/>
            <a:r>
              <a:rPr lang="en-US" sz="1000" b="1" dirty="0"/>
              <a:t>Suggested Questions: </a:t>
            </a:r>
            <a:r>
              <a:rPr lang="en-US" sz="1000" b="0" dirty="0"/>
              <a:t>None</a:t>
            </a:r>
            <a:endParaRPr lang="en-US" sz="1000" dirty="0"/>
          </a:p>
          <a:p>
            <a:pPr eaLnBrk="1" hangingPunct="1"/>
            <a:r>
              <a:rPr lang="en-US" sz="1000" b="1" dirty="0"/>
              <a:t>Additional Information: </a:t>
            </a:r>
            <a:r>
              <a:rPr lang="en-US" sz="1000" dirty="0"/>
              <a:t>None</a:t>
            </a:r>
          </a:p>
          <a:p>
            <a:pPr eaLnBrk="1" hangingPunct="1"/>
            <a:r>
              <a:rPr lang="en-US" sz="1000" b="1" dirty="0"/>
              <a:t>Possible Problems: </a:t>
            </a:r>
            <a:r>
              <a:rPr lang="en-US" sz="1000" dirty="0"/>
              <a:t>None</a:t>
            </a:r>
          </a:p>
          <a:p>
            <a:endParaRPr lang="en-US" dirty="0"/>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pPr>
              <a:defRPr/>
            </a:pPr>
            <a:fld id="{2DB3021B-E09F-4CBE-A87D-C8481490014A}" type="slidenum">
              <a:rPr lang="en-US" smtClean="0"/>
              <a:pPr>
                <a:defRPr/>
              </a:pPr>
              <a:t>26</a:t>
            </a:fld>
            <a:endParaRPr lang="en-US" dirty="0"/>
          </a:p>
        </p:txBody>
      </p:sp>
    </p:spTree>
    <p:extLst>
      <p:ext uri="{BB962C8B-B14F-4D97-AF65-F5344CB8AC3E}">
        <p14:creationId xmlns:p14="http://schemas.microsoft.com/office/powerpoint/2010/main" val="312460150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106" name="Rectangle 7"/>
          <p:cNvSpPr>
            <a:spLocks noGrp="1" noChangeArrowheads="1"/>
          </p:cNvSpPr>
          <p:nvPr>
            <p:ph type="sldNum" sz="quarter" idx="5"/>
          </p:nvPr>
        </p:nvSpPr>
        <p:spPr>
          <a:xfrm>
            <a:off x="3884613" y="8685213"/>
            <a:ext cx="2971800" cy="457200"/>
          </a:xfrm>
          <a:prstGeom prst="rect">
            <a:avLst/>
          </a:prstGeom>
          <a:noFill/>
        </p:spPr>
        <p:txBody>
          <a:bodyPr/>
          <a:lstStyle/>
          <a:p>
            <a:fld id="{B285A899-BFA4-4E9E-B85E-6A176E89ACED}" type="slidenum">
              <a:rPr lang="en-US" smtClean="0"/>
              <a:pPr/>
              <a:t>27</a:t>
            </a:fld>
            <a:endParaRPr lang="en-US" dirty="0"/>
          </a:p>
        </p:txBody>
      </p:sp>
      <p:sp>
        <p:nvSpPr>
          <p:cNvPr id="175107" name="Rectangle 2"/>
          <p:cNvSpPr>
            <a:spLocks noGrp="1" noRot="1" noChangeAspect="1" noChangeArrowheads="1" noTextEdit="1"/>
          </p:cNvSpPr>
          <p:nvPr>
            <p:ph type="sldImg"/>
          </p:nvPr>
        </p:nvSpPr>
        <p:spPr>
          <a:xfrm>
            <a:off x="1106488" y="652463"/>
            <a:ext cx="4648200" cy="3486150"/>
          </a:xfrm>
          <a:solidFill>
            <a:srgbClr val="FFFFFF"/>
          </a:solidFill>
          <a:ln/>
        </p:spPr>
      </p:sp>
      <p:sp>
        <p:nvSpPr>
          <p:cNvPr id="175108" name="Rectangle 3"/>
          <p:cNvSpPr>
            <a:spLocks noGrp="1" noChangeArrowheads="1"/>
          </p:cNvSpPr>
          <p:nvPr>
            <p:ph type="body" idx="1"/>
          </p:nvPr>
        </p:nvSpPr>
        <p:spPr>
          <a:xfrm>
            <a:off x="914400" y="4356100"/>
            <a:ext cx="4954588" cy="4294188"/>
          </a:xfrm>
          <a:solidFill>
            <a:srgbClr val="FFFFFF"/>
          </a:solidFill>
          <a:ln>
            <a:noFill/>
          </a:ln>
        </p:spPr>
        <p:txBody>
          <a:bodyPr lIns="92131" tIns="46066" rIns="92131" bIns="46066"/>
          <a:lstStyle/>
          <a:p>
            <a:pPr eaLnBrk="1" hangingPunct="1"/>
            <a:r>
              <a:rPr lang="en-US" sz="1000" b="1" dirty="0"/>
              <a:t>Key Message: </a:t>
            </a:r>
            <a:r>
              <a:rPr lang="en-US" sz="1000" dirty="0"/>
              <a:t>Discuss protection of the blunt end</a:t>
            </a:r>
          </a:p>
          <a:p>
            <a:pPr eaLnBrk="1" hangingPunct="1"/>
            <a:r>
              <a:rPr lang="en-US" sz="1000" b="1" dirty="0"/>
              <a:t>Est. Presentation Time: </a:t>
            </a:r>
            <a:r>
              <a:rPr lang="en-US" sz="1000" dirty="0"/>
              <a:t>1 minute(s)</a:t>
            </a:r>
          </a:p>
          <a:p>
            <a:pPr eaLnBrk="1" hangingPunct="1"/>
            <a:r>
              <a:rPr lang="en-US" sz="1000" b="1" dirty="0"/>
              <a:t>Explanation of Cues/Builds: </a:t>
            </a:r>
            <a:r>
              <a:rPr lang="en-US" sz="1000" dirty="0"/>
              <a:t>None</a:t>
            </a:r>
          </a:p>
          <a:p>
            <a:pPr marL="0" lvl="1" eaLnBrk="1" hangingPunct="1"/>
            <a:r>
              <a:rPr lang="en-US" sz="1000" b="1" dirty="0"/>
              <a:t>Suggested Comments</a:t>
            </a:r>
            <a:r>
              <a:rPr lang="en-US" sz="1000" dirty="0"/>
              <a:t>: The blunt (exposed) end of the barrier is a hazard and must be protected. There are two ways to protect it: providing a flare and/or providing a crash cushion.</a:t>
            </a:r>
          </a:p>
          <a:p>
            <a:pPr eaLnBrk="1" hangingPunct="1"/>
            <a:r>
              <a:rPr lang="en-US" sz="1000" b="1" dirty="0"/>
              <a:t>Suggested Questions: </a:t>
            </a:r>
            <a:r>
              <a:rPr lang="en-US" sz="1000" dirty="0"/>
              <a:t>None</a:t>
            </a:r>
          </a:p>
          <a:p>
            <a:pPr eaLnBrk="1" hangingPunct="1"/>
            <a:r>
              <a:rPr lang="en-US" sz="1000" b="1" dirty="0"/>
              <a:t>Additional Information: </a:t>
            </a:r>
            <a:r>
              <a:rPr lang="en-US" sz="1000" dirty="0"/>
              <a:t>Photo taken during a crash test.</a:t>
            </a:r>
          </a:p>
          <a:p>
            <a:pPr eaLnBrk="1" hangingPunct="1"/>
            <a:r>
              <a:rPr lang="en-US" sz="1000" b="1" dirty="0"/>
              <a:t>Possible Problems: </a:t>
            </a:r>
            <a:r>
              <a:rPr lang="en-US" sz="1000" dirty="0"/>
              <a:t>None</a:t>
            </a:r>
          </a:p>
        </p:txBody>
      </p:sp>
    </p:spTree>
    <p:extLst>
      <p:ext uri="{BB962C8B-B14F-4D97-AF65-F5344CB8AC3E}">
        <p14:creationId xmlns:p14="http://schemas.microsoft.com/office/powerpoint/2010/main" val="235820876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4498" name="Rectangle 7"/>
          <p:cNvSpPr>
            <a:spLocks noGrp="1" noChangeArrowheads="1"/>
          </p:cNvSpPr>
          <p:nvPr>
            <p:ph type="sldNum" sz="quarter" idx="5"/>
          </p:nvPr>
        </p:nvSpPr>
        <p:spPr>
          <a:xfrm>
            <a:off x="3884613" y="8685213"/>
            <a:ext cx="2971800" cy="457200"/>
          </a:xfrm>
          <a:prstGeom prst="rect">
            <a:avLst/>
          </a:prstGeom>
          <a:noFill/>
        </p:spPr>
        <p:txBody>
          <a:bodyPr/>
          <a:lstStyle/>
          <a:p>
            <a:fld id="{5EC1D8F0-478C-4220-BD1D-D8222D437A35}" type="slidenum">
              <a:rPr lang="en-US" smtClean="0"/>
              <a:pPr/>
              <a:t>28</a:t>
            </a:fld>
            <a:endParaRPr lang="en-US" dirty="0"/>
          </a:p>
        </p:txBody>
      </p:sp>
      <p:sp>
        <p:nvSpPr>
          <p:cNvPr id="234499" name="Rectangle 2"/>
          <p:cNvSpPr>
            <a:spLocks noGrp="1" noRot="1" noChangeAspect="1" noChangeArrowheads="1" noTextEdit="1"/>
          </p:cNvSpPr>
          <p:nvPr>
            <p:ph type="sldImg"/>
          </p:nvPr>
        </p:nvSpPr>
        <p:spPr>
          <a:solidFill>
            <a:srgbClr val="FFFFFF"/>
          </a:solidFill>
          <a:ln/>
        </p:spPr>
      </p:sp>
      <p:sp>
        <p:nvSpPr>
          <p:cNvPr id="234500" name="Rectangle 3"/>
          <p:cNvSpPr>
            <a:spLocks noGrp="1" noChangeArrowheads="1"/>
          </p:cNvSpPr>
          <p:nvPr>
            <p:ph type="body" idx="1"/>
          </p:nvPr>
        </p:nvSpPr>
        <p:spPr>
          <a:solidFill>
            <a:srgbClr val="FFFFFF"/>
          </a:solidFill>
          <a:ln>
            <a:noFill/>
          </a:ln>
        </p:spPr>
        <p:txBody>
          <a:bodyPr/>
          <a:lstStyle/>
          <a:p>
            <a:pPr eaLnBrk="1" hangingPunct="1"/>
            <a:r>
              <a:rPr lang="en-US" b="1" dirty="0"/>
              <a:t>Key Message: </a:t>
            </a:r>
            <a:r>
              <a:rPr lang="en-US" dirty="0"/>
              <a:t>Discuss crash cushions</a:t>
            </a:r>
          </a:p>
          <a:p>
            <a:pPr eaLnBrk="1" hangingPunct="1"/>
            <a:r>
              <a:rPr lang="en-US" b="1" dirty="0"/>
              <a:t>Est. Presentation Time: </a:t>
            </a:r>
            <a:r>
              <a:rPr lang="en-US" dirty="0"/>
              <a:t>1 minute(s)</a:t>
            </a:r>
          </a:p>
          <a:p>
            <a:pPr eaLnBrk="1" hangingPunct="1"/>
            <a:r>
              <a:rPr lang="en-US" b="1" dirty="0"/>
              <a:t>Explanation of Cues/Builds: </a:t>
            </a:r>
            <a:r>
              <a:rPr lang="en-US" dirty="0"/>
              <a:t>None</a:t>
            </a:r>
          </a:p>
          <a:p>
            <a:pPr eaLnBrk="1" hangingPunct="1"/>
            <a:r>
              <a:rPr lang="en-US" b="1" dirty="0"/>
              <a:t>Suggested Comments</a:t>
            </a:r>
            <a:r>
              <a:rPr lang="en-US" dirty="0"/>
              <a:t>: Use the proper device for the conditions at hand. These conditions include speed of vehicles and their weight.</a:t>
            </a:r>
          </a:p>
          <a:p>
            <a:pPr eaLnBrk="1" hangingPunct="1"/>
            <a:r>
              <a:rPr lang="en-US" b="1" dirty="0"/>
              <a:t>Suggested Questions: </a:t>
            </a:r>
            <a:r>
              <a:rPr lang="en-US" dirty="0"/>
              <a:t>None</a:t>
            </a:r>
          </a:p>
          <a:p>
            <a:pPr eaLnBrk="1" hangingPunct="1"/>
            <a:r>
              <a:rPr lang="en-US" b="1" dirty="0"/>
              <a:t>Additional Information: </a:t>
            </a:r>
            <a:r>
              <a:rPr lang="en-US" dirty="0"/>
              <a:t>MUTCD Section 6F.82</a:t>
            </a:r>
          </a:p>
          <a:p>
            <a:pPr eaLnBrk="1" hangingPunct="1"/>
            <a:r>
              <a:rPr lang="en-US" b="1" dirty="0"/>
              <a:t>Possible Problems: </a:t>
            </a:r>
            <a:r>
              <a:rPr lang="en-US" dirty="0"/>
              <a:t>None</a:t>
            </a:r>
          </a:p>
        </p:txBody>
      </p:sp>
    </p:spTree>
    <p:extLst>
      <p:ext uri="{BB962C8B-B14F-4D97-AF65-F5344CB8AC3E}">
        <p14:creationId xmlns:p14="http://schemas.microsoft.com/office/powerpoint/2010/main" val="179643003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6546" name="Rectangle 7"/>
          <p:cNvSpPr>
            <a:spLocks noGrp="1" noChangeArrowheads="1"/>
          </p:cNvSpPr>
          <p:nvPr>
            <p:ph type="sldNum" sz="quarter" idx="5"/>
          </p:nvPr>
        </p:nvSpPr>
        <p:spPr>
          <a:xfrm>
            <a:off x="3884613" y="8685213"/>
            <a:ext cx="2971800" cy="457200"/>
          </a:xfrm>
          <a:prstGeom prst="rect">
            <a:avLst/>
          </a:prstGeom>
          <a:noFill/>
        </p:spPr>
        <p:txBody>
          <a:bodyPr/>
          <a:lstStyle/>
          <a:p>
            <a:fld id="{56366E3E-8E4F-4E68-8EB8-60A0ADCE5814}" type="slidenum">
              <a:rPr lang="en-US" smtClean="0"/>
              <a:pPr/>
              <a:t>29</a:t>
            </a:fld>
            <a:endParaRPr lang="en-US" dirty="0"/>
          </a:p>
        </p:txBody>
      </p:sp>
      <p:sp>
        <p:nvSpPr>
          <p:cNvPr id="236547" name="Rectangle 2"/>
          <p:cNvSpPr>
            <a:spLocks noGrp="1" noRot="1" noChangeAspect="1" noChangeArrowheads="1" noTextEdit="1"/>
          </p:cNvSpPr>
          <p:nvPr>
            <p:ph type="sldImg"/>
          </p:nvPr>
        </p:nvSpPr>
        <p:spPr>
          <a:solidFill>
            <a:srgbClr val="FFFFFF"/>
          </a:solidFill>
          <a:ln/>
        </p:spPr>
      </p:sp>
      <p:sp>
        <p:nvSpPr>
          <p:cNvPr id="236548" name="Rectangle 3"/>
          <p:cNvSpPr>
            <a:spLocks noGrp="1" noChangeArrowheads="1"/>
          </p:cNvSpPr>
          <p:nvPr>
            <p:ph type="body" idx="1"/>
          </p:nvPr>
        </p:nvSpPr>
        <p:spPr>
          <a:solidFill>
            <a:srgbClr val="FFFFFF"/>
          </a:solidFill>
          <a:ln>
            <a:noFill/>
          </a:ln>
        </p:spPr>
        <p:txBody>
          <a:bodyPr/>
          <a:lstStyle/>
          <a:p>
            <a:pPr eaLnBrk="1" hangingPunct="1"/>
            <a:r>
              <a:rPr lang="en-US" b="1" dirty="0"/>
              <a:t>Key Message: </a:t>
            </a:r>
            <a:r>
              <a:rPr lang="en-US" dirty="0"/>
              <a:t>Discuss types of crash cushions</a:t>
            </a:r>
          </a:p>
          <a:p>
            <a:pPr eaLnBrk="1" hangingPunct="1"/>
            <a:r>
              <a:rPr lang="en-US" b="1" dirty="0"/>
              <a:t>Est. Presentation Time: </a:t>
            </a:r>
            <a:r>
              <a:rPr lang="en-US" dirty="0"/>
              <a:t>1-2 minute(s)</a:t>
            </a:r>
          </a:p>
          <a:p>
            <a:pPr eaLnBrk="1" hangingPunct="1"/>
            <a:r>
              <a:rPr lang="en-US" b="1" dirty="0"/>
              <a:t>Explanation of Cues/Builds: </a:t>
            </a:r>
            <a:r>
              <a:rPr lang="en-US" dirty="0"/>
              <a:t>Each text box appears upon click</a:t>
            </a:r>
          </a:p>
          <a:p>
            <a:pPr marL="0" lvl="1" eaLnBrk="1" hangingPunct="1"/>
            <a:r>
              <a:rPr lang="en-US" b="1" dirty="0"/>
              <a:t>Suggested Comments</a:t>
            </a:r>
            <a:r>
              <a:rPr lang="en-US" dirty="0"/>
              <a:t>: Two types of crash cushions: redirective and non-redirective. Redirective crash cushions may no decelerate the impacting vehicle but rather redirect the vehicle back to the highway. Non-redirective one actually decelerate the vehicle to a stop, hence called “inertial”.</a:t>
            </a:r>
          </a:p>
          <a:p>
            <a:pPr eaLnBrk="1" hangingPunct="1"/>
            <a:r>
              <a:rPr lang="en-US" b="1" dirty="0"/>
              <a:t>Suggested Questions: </a:t>
            </a:r>
            <a:r>
              <a:rPr lang="en-US" dirty="0"/>
              <a:t>What’s inside these barrels? Sand! Not water.</a:t>
            </a:r>
          </a:p>
          <a:p>
            <a:pPr marL="0" marR="0" indent="0" algn="l" defTabSz="914400" rtl="0" eaLnBrk="1" fontAlgn="base" latinLnBrk="0" hangingPunct="1">
              <a:lnSpc>
                <a:spcPct val="100000"/>
              </a:lnSpc>
              <a:spcBef>
                <a:spcPct val="30000"/>
              </a:spcBef>
              <a:spcAft>
                <a:spcPct val="0"/>
              </a:spcAft>
              <a:buClrTx/>
              <a:buSzTx/>
              <a:buFontTx/>
              <a:buNone/>
              <a:tabLst/>
              <a:defRPr/>
            </a:pPr>
            <a:r>
              <a:rPr lang="en-US" b="1" dirty="0"/>
              <a:t>Additional Information: </a:t>
            </a:r>
            <a:r>
              <a:rPr lang="en-US" dirty="0"/>
              <a:t>AASHTO’s </a:t>
            </a:r>
            <a:r>
              <a:rPr lang="en-US" i="1" dirty="0"/>
              <a:t>Roadside Design Guide</a:t>
            </a:r>
            <a:r>
              <a:rPr lang="en-US" dirty="0"/>
              <a:t> contains additional information on the use of crash cushions. Energite III and Quadguard CZ  Sand barrel attenuators are initially low-cost but they need nearly total replacement after a hit. More sophisticated attenuators like the Quadguard CZ are quite expensive, but can be restored quickly and cheaply, sometimes without the need to replace any parts at all.</a:t>
            </a:r>
          </a:p>
          <a:p>
            <a:pPr eaLnBrk="1" hangingPunct="1"/>
            <a:r>
              <a:rPr lang="en-US" b="1" dirty="0"/>
              <a:t>Possible Problems: </a:t>
            </a:r>
            <a:r>
              <a:rPr lang="en-US" dirty="0"/>
              <a:t>None</a:t>
            </a:r>
          </a:p>
        </p:txBody>
      </p:sp>
    </p:spTree>
    <p:extLst>
      <p:ext uri="{BB962C8B-B14F-4D97-AF65-F5344CB8AC3E}">
        <p14:creationId xmlns:p14="http://schemas.microsoft.com/office/powerpoint/2010/main" val="100965778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6786" name="Slide Image Placeholder 1"/>
          <p:cNvSpPr>
            <a:spLocks noGrp="1" noRot="1" noChangeAspect="1" noTextEdit="1"/>
          </p:cNvSpPr>
          <p:nvPr>
            <p:ph type="sldImg"/>
          </p:nvPr>
        </p:nvSpPr>
        <p:spPr>
          <a:ln/>
        </p:spPr>
      </p:sp>
      <p:sp>
        <p:nvSpPr>
          <p:cNvPr id="246787" name="Notes Placeholder 2"/>
          <p:cNvSpPr>
            <a:spLocks noGrp="1"/>
          </p:cNvSpPr>
          <p:nvPr>
            <p:ph type="body" idx="1"/>
          </p:nvPr>
        </p:nvSpPr>
        <p:spPr>
          <a:noFill/>
          <a:ln/>
        </p:spPr>
        <p:txBody>
          <a:bodyPr/>
          <a:lstStyle/>
          <a:p>
            <a:pPr eaLnBrk="1" hangingPunct="1"/>
            <a:r>
              <a:rPr lang="en-US" sz="1000" b="1" dirty="0"/>
              <a:t>Key Message: Discuss </a:t>
            </a:r>
            <a:r>
              <a:rPr lang="en-US" sz="1000" b="0" dirty="0"/>
              <a:t>NCHRP 350 Crash Testing</a:t>
            </a:r>
            <a:r>
              <a:rPr lang="en-US" sz="1000" b="0" baseline="0" dirty="0"/>
              <a:t> Requirements</a:t>
            </a:r>
            <a:endParaRPr lang="en-US" sz="1000" b="0" dirty="0"/>
          </a:p>
          <a:p>
            <a:pPr eaLnBrk="1" hangingPunct="1"/>
            <a:r>
              <a:rPr lang="en-US" sz="1000" b="1" dirty="0"/>
              <a:t>Est. Presentation Time</a:t>
            </a:r>
            <a:r>
              <a:rPr lang="en-US" sz="1000" b="1" baseline="0" dirty="0"/>
              <a:t> (minutes):  </a:t>
            </a:r>
            <a:r>
              <a:rPr lang="en-US" sz="1000" b="0" baseline="0" dirty="0"/>
              <a:t>1-2 minutes</a:t>
            </a:r>
            <a:endParaRPr lang="en-US" sz="1000" b="0" dirty="0"/>
          </a:p>
          <a:p>
            <a:pPr eaLnBrk="1" hangingPunct="1"/>
            <a:r>
              <a:rPr lang="en-US" sz="1000" b="1" dirty="0"/>
              <a:t>Explanation of Cues/Builds: </a:t>
            </a:r>
            <a:r>
              <a:rPr lang="en-US" sz="1000" dirty="0"/>
              <a:t>None</a:t>
            </a:r>
          </a:p>
          <a:p>
            <a:r>
              <a:rPr lang="en-US" sz="1000" b="1" dirty="0"/>
              <a:t>Suggested Comments:</a:t>
            </a:r>
            <a:r>
              <a:rPr lang="en-US" sz="1000" b="1" baseline="0" dirty="0"/>
              <a:t> </a:t>
            </a:r>
            <a:r>
              <a:rPr lang="en-US" sz="1000" b="0" baseline="0" dirty="0"/>
              <a:t>Remember that </a:t>
            </a:r>
            <a:r>
              <a:rPr lang="en-US" sz="1000" b="0" dirty="0"/>
              <a:t>positive protection devices shall be NCHRP 350 ( and MASH) Compliant, as per crashworthiness evaluation criteria contained in National Cooperative Highway Research Program (NCHRP) Report 350/MASH. </a:t>
            </a:r>
            <a:r>
              <a:rPr lang="en-US" sz="1000" kern="1200" baseline="0" dirty="0">
                <a:solidFill>
                  <a:schemeClr val="tx1"/>
                </a:solidFill>
                <a:ea typeface="+mn-ea"/>
                <a:cs typeface="+mn-cs"/>
              </a:rPr>
              <a:t>FHWA policy requires that all roadside appurtenances such as traffic barriers, barrier terminals and crash cushions, bridge railings, sign and light pole supports, and work zone hardware used on the National Highway System meet the crashworthy performance criteria contained in the National Cooperative Highway Research Program (NCHRP) Report 350, “Recommended Procedures for the Safety Performance Evaluation of Highway Features.”.</a:t>
            </a:r>
            <a:endParaRPr lang="en-US" sz="1000" b="0" dirty="0"/>
          </a:p>
          <a:p>
            <a:pPr eaLnBrk="1" hangingPunct="1"/>
            <a:r>
              <a:rPr lang="en-US" sz="1000" b="1" dirty="0"/>
              <a:t>Suggested Questions: </a:t>
            </a:r>
            <a:r>
              <a:rPr lang="en-US" sz="1000" b="0" dirty="0"/>
              <a:t>How many of you are familiar with NCHRP 350</a:t>
            </a:r>
            <a:r>
              <a:rPr lang="en-US" sz="1000" b="0" baseline="0" dirty="0"/>
              <a:t> and MASH?</a:t>
            </a:r>
            <a:endParaRPr lang="en-US" sz="1000" b="0" dirty="0"/>
          </a:p>
          <a:p>
            <a:r>
              <a:rPr lang="en-US" sz="1000" b="1" dirty="0"/>
              <a:t>Additional Information: </a:t>
            </a:r>
            <a:r>
              <a:rPr lang="en-US" sz="1000" dirty="0"/>
              <a:t>“Recommended Procedures for the Safety Performance Evaluation of Highway Features,”</a:t>
            </a:r>
            <a:r>
              <a:rPr lang="en-US" sz="1000" baseline="0" dirty="0"/>
              <a:t> </a:t>
            </a:r>
            <a:r>
              <a:rPr lang="en-US" sz="1000" dirty="0"/>
              <a:t>(NCHRP Report 350), 1993 Edition (TRB).</a:t>
            </a:r>
            <a:r>
              <a:rPr lang="en-US" sz="1000" b="0" dirty="0"/>
              <a:t> </a:t>
            </a:r>
            <a:r>
              <a:rPr lang="en-US" sz="1000" b="0" kern="1200" baseline="0" dirty="0">
                <a:solidFill>
                  <a:schemeClr val="tx1"/>
                </a:solidFill>
                <a:ea typeface="+mn-ea"/>
                <a:cs typeface="+mn-cs"/>
              </a:rPr>
              <a:t>Crashworthy—a characteristic of a roadside appurtenance that has been successfully crash tested in accordance with a national standard such as the National Cooperative Highway Research Program Report 350, “Recommended Procedures for the Safety Performance Evaluation of Highway Features.” </a:t>
            </a:r>
            <a:r>
              <a:rPr lang="en-US" sz="1000" kern="1200" baseline="0" dirty="0">
                <a:solidFill>
                  <a:schemeClr val="tx1"/>
                </a:solidFill>
                <a:ea typeface="+mn-ea"/>
                <a:cs typeface="+mn-cs"/>
              </a:rPr>
              <a:t>The FHWA website at “http://safety.fhwa.dot.gov/programs/roadside_hardware.htm” identifies all such hardware and includes copies of FHWA acceptance letters for each of them.</a:t>
            </a:r>
          </a:p>
          <a:p>
            <a:r>
              <a:rPr lang="en-US" sz="1000" b="1" dirty="0"/>
              <a:t>Possible Problems: </a:t>
            </a:r>
            <a:r>
              <a:rPr lang="en-US" sz="1000" dirty="0"/>
              <a:t>May need to expand based on</a:t>
            </a:r>
            <a:r>
              <a:rPr lang="en-US" sz="1000" baseline="0" dirty="0"/>
              <a:t> the audience.</a:t>
            </a:r>
            <a:endParaRPr lang="en-US" sz="1000" dirty="0"/>
          </a:p>
          <a:p>
            <a:endParaRPr lang="en-US" sz="1000" dirty="0"/>
          </a:p>
        </p:txBody>
      </p:sp>
      <p:sp>
        <p:nvSpPr>
          <p:cNvPr id="246788" name="Slide Number Placeholder 3"/>
          <p:cNvSpPr>
            <a:spLocks noGrp="1"/>
          </p:cNvSpPr>
          <p:nvPr>
            <p:ph type="sldNum" sz="quarter" idx="5"/>
          </p:nvPr>
        </p:nvSpPr>
        <p:spPr>
          <a:xfrm>
            <a:off x="3884613" y="8685213"/>
            <a:ext cx="2971800" cy="457200"/>
          </a:xfrm>
          <a:prstGeom prst="rect">
            <a:avLst/>
          </a:prstGeom>
          <a:noFill/>
        </p:spPr>
        <p:txBody>
          <a:bodyPr/>
          <a:lstStyle/>
          <a:p>
            <a:fld id="{EE511C88-1D13-44A0-AF1F-9789D4D56542}" type="slidenum">
              <a:rPr lang="en-US" smtClean="0"/>
              <a:pPr/>
              <a:t>3</a:t>
            </a:fld>
            <a:endParaRPr lang="en-US" dirty="0"/>
          </a:p>
        </p:txBody>
      </p:sp>
    </p:spTree>
    <p:extLst>
      <p:ext uri="{BB962C8B-B14F-4D97-AF65-F5344CB8AC3E}">
        <p14:creationId xmlns:p14="http://schemas.microsoft.com/office/powerpoint/2010/main" val="113608176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US" sz="1000" b="1" dirty="0"/>
              <a:t>Key Message: </a:t>
            </a:r>
            <a:r>
              <a:rPr lang="en-US" sz="1000" b="0" dirty="0"/>
              <a:t>Illustrate</a:t>
            </a:r>
            <a:r>
              <a:rPr lang="en-US" sz="1000" b="0" baseline="0" dirty="0"/>
              <a:t> previous point with a photo</a:t>
            </a:r>
            <a:endParaRPr lang="en-US" sz="1000" b="0" dirty="0"/>
          </a:p>
          <a:p>
            <a:pPr eaLnBrk="1" hangingPunct="1"/>
            <a:r>
              <a:rPr lang="en-US" sz="1000" b="1" dirty="0"/>
              <a:t>Est. Presentation Time: </a:t>
            </a:r>
            <a:r>
              <a:rPr lang="en-US" sz="1000" b="0" dirty="0"/>
              <a:t>Less than</a:t>
            </a:r>
            <a:r>
              <a:rPr lang="en-US" sz="1000" b="0" baseline="0" dirty="0"/>
              <a:t> </a:t>
            </a:r>
            <a:r>
              <a:rPr lang="en-US" sz="1000" b="0" dirty="0"/>
              <a:t>1 minute(s)</a:t>
            </a:r>
          </a:p>
          <a:p>
            <a:pPr eaLnBrk="1" hangingPunct="1"/>
            <a:r>
              <a:rPr lang="en-US" sz="1000" b="1" dirty="0"/>
              <a:t>Explanation of Cues/Builds: </a:t>
            </a:r>
            <a:r>
              <a:rPr lang="en-US" sz="1000" dirty="0"/>
              <a:t>None</a:t>
            </a:r>
          </a:p>
          <a:p>
            <a:pPr marL="0" lvl="1" eaLnBrk="1" hangingPunct="1"/>
            <a:r>
              <a:rPr lang="en-US" sz="1000" b="1" dirty="0"/>
              <a:t>Suggested Comments</a:t>
            </a:r>
            <a:r>
              <a:rPr lang="en-US" sz="1000" dirty="0"/>
              <a:t>:</a:t>
            </a:r>
            <a:r>
              <a:rPr lang="en-US" sz="1000" baseline="0" dirty="0"/>
              <a:t> This an example of crash cushion, It protects the blunt end. </a:t>
            </a:r>
            <a:r>
              <a:rPr lang="en-US" sz="1000" dirty="0"/>
              <a:t>This is an inertial system,</a:t>
            </a:r>
            <a:r>
              <a:rPr lang="en-US" sz="1000" baseline="0" dirty="0"/>
              <a:t> non-redirective.</a:t>
            </a:r>
            <a:endParaRPr lang="en-US" sz="1000" dirty="0"/>
          </a:p>
          <a:p>
            <a:pPr eaLnBrk="1" hangingPunct="1"/>
            <a:r>
              <a:rPr lang="en-US" sz="1000" b="1" dirty="0"/>
              <a:t>Suggested Questions: </a:t>
            </a:r>
            <a:r>
              <a:rPr lang="en-US" sz="1000" b="0" dirty="0"/>
              <a:t>What do the stripes mean? Pass either way!</a:t>
            </a:r>
          </a:p>
          <a:p>
            <a:pPr eaLnBrk="1" hangingPunct="1"/>
            <a:r>
              <a:rPr lang="en-US" sz="1000" b="1" dirty="0"/>
              <a:t>Additional Information: </a:t>
            </a:r>
            <a:r>
              <a:rPr lang="en-US" sz="1000" dirty="0"/>
              <a:t>Photo</a:t>
            </a:r>
            <a:r>
              <a:rPr lang="en-US" sz="1000" baseline="0" dirty="0"/>
              <a:t> is I-495 in Virginia, by J. Morales. </a:t>
            </a:r>
            <a:endParaRPr lang="en-US" sz="1000" dirty="0"/>
          </a:p>
          <a:p>
            <a:pPr eaLnBrk="1" hangingPunct="1"/>
            <a:r>
              <a:rPr lang="en-US" sz="1000" b="1" dirty="0"/>
              <a:t>Possible Problems: </a:t>
            </a:r>
            <a:r>
              <a:rPr lang="en-US" sz="1000" dirty="0"/>
              <a:t>May not be acceptable in some states. Device</a:t>
            </a:r>
            <a:r>
              <a:rPr lang="en-US" sz="1000" baseline="0" dirty="0"/>
              <a:t> spacing appears to be too much.</a:t>
            </a:r>
            <a:endParaRPr lang="en-US" sz="1000" dirty="0"/>
          </a:p>
          <a:p>
            <a:endParaRPr lang="en-US" dirty="0"/>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pPr>
              <a:defRPr/>
            </a:pPr>
            <a:fld id="{2DB3021B-E09F-4CBE-A87D-C8481490014A}" type="slidenum">
              <a:rPr lang="en-US" smtClean="0"/>
              <a:pPr>
                <a:defRPr/>
              </a:pPr>
              <a:t>30</a:t>
            </a:fld>
            <a:endParaRPr lang="en-US" dirty="0"/>
          </a:p>
        </p:txBody>
      </p:sp>
    </p:spTree>
    <p:extLst>
      <p:ext uri="{BB962C8B-B14F-4D97-AF65-F5344CB8AC3E}">
        <p14:creationId xmlns:p14="http://schemas.microsoft.com/office/powerpoint/2010/main" val="363455681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US" sz="1000" b="1" dirty="0"/>
              <a:t>Key Message: </a:t>
            </a:r>
            <a:r>
              <a:rPr lang="en-US" sz="1000" b="0" dirty="0"/>
              <a:t>Discuss how speed affects</a:t>
            </a:r>
            <a:r>
              <a:rPr lang="en-US" sz="1000" b="0" baseline="0" dirty="0"/>
              <a:t> barrier selection.</a:t>
            </a:r>
            <a:endParaRPr lang="en-US" sz="1000" b="0" dirty="0"/>
          </a:p>
          <a:p>
            <a:pPr eaLnBrk="1" hangingPunct="1"/>
            <a:r>
              <a:rPr lang="en-US" sz="1000" b="1" dirty="0"/>
              <a:t>Est. Presentation Time: </a:t>
            </a:r>
            <a:r>
              <a:rPr lang="en-US" sz="1000" b="0" dirty="0"/>
              <a:t>Less than</a:t>
            </a:r>
            <a:r>
              <a:rPr lang="en-US" sz="1000" b="0" baseline="0" dirty="0"/>
              <a:t> </a:t>
            </a:r>
            <a:r>
              <a:rPr lang="en-US" sz="1000" b="0" dirty="0"/>
              <a:t>1 minute(s)</a:t>
            </a:r>
          </a:p>
          <a:p>
            <a:pPr eaLnBrk="1" hangingPunct="1"/>
            <a:r>
              <a:rPr lang="en-US" sz="1000" b="1" dirty="0"/>
              <a:t>Explanation of Cues/Builds: </a:t>
            </a:r>
            <a:r>
              <a:rPr lang="en-US" sz="1000" dirty="0"/>
              <a:t>None</a:t>
            </a:r>
          </a:p>
          <a:p>
            <a:pPr marL="0" lvl="1" eaLnBrk="1" hangingPunct="1"/>
            <a:r>
              <a:rPr lang="en-US" sz="1000" b="1" dirty="0"/>
              <a:t>Suggested Comments</a:t>
            </a:r>
            <a:r>
              <a:rPr lang="en-US" sz="1000" dirty="0"/>
              <a:t>:</a:t>
            </a:r>
            <a:r>
              <a:rPr lang="en-US" sz="1000" baseline="0" dirty="0"/>
              <a:t> As we discussed previously, speed is a major factor in determining the need for Positive Protection devices. It is also a factor in determining which barrier to use. Some barriers are suitable for certain speeds only. Usually, the state specifications would tell you the type of barrier that would be required based on speed and a reference to the NCHRP-350 test level (TL).</a:t>
            </a:r>
            <a:endParaRPr lang="en-US" sz="1000" dirty="0"/>
          </a:p>
          <a:p>
            <a:pPr eaLnBrk="1" hangingPunct="1"/>
            <a:r>
              <a:rPr lang="en-US" sz="1000" b="1" dirty="0"/>
              <a:t>Suggested Questions: </a:t>
            </a:r>
            <a:r>
              <a:rPr lang="en-US" sz="1000" b="0" dirty="0"/>
              <a:t>How does speed impact barrier selection?</a:t>
            </a:r>
          </a:p>
          <a:p>
            <a:pPr eaLnBrk="1" hangingPunct="1"/>
            <a:r>
              <a:rPr lang="en-US" sz="1000" b="1" dirty="0"/>
              <a:t>Additional Information: </a:t>
            </a:r>
            <a:r>
              <a:rPr lang="en-US" sz="1000" dirty="0"/>
              <a:t>Photo</a:t>
            </a:r>
            <a:r>
              <a:rPr lang="en-US" sz="1000" baseline="0" dirty="0"/>
              <a:t> is Fairfax County Parkway in Fairfax, Virginia, by J. Morales.</a:t>
            </a:r>
            <a:endParaRPr lang="en-US" sz="1000" dirty="0"/>
          </a:p>
          <a:p>
            <a:pPr eaLnBrk="1" hangingPunct="1"/>
            <a:r>
              <a:rPr lang="en-US" sz="1000" b="1" dirty="0"/>
              <a:t>Possible Problems: </a:t>
            </a:r>
            <a:r>
              <a:rPr lang="en-US" sz="1000" b="0" dirty="0"/>
              <a:t>The </a:t>
            </a:r>
            <a:r>
              <a:rPr lang="en-US" sz="1000" b="0" dirty="0" err="1"/>
              <a:t>RDG</a:t>
            </a:r>
            <a:r>
              <a:rPr lang="en-US" sz="1000" b="0" dirty="0"/>
              <a:t> (see Table 5-5. Selection Criteria for Roadside Barriers) does not explicitly list speed as a selection factor. Speed, however, is considered indirectly through deflection (and clear zone).</a:t>
            </a:r>
          </a:p>
          <a:p>
            <a:endParaRPr lang="en-US" dirty="0"/>
          </a:p>
        </p:txBody>
      </p:sp>
    </p:spTree>
    <p:extLst>
      <p:ext uri="{BB962C8B-B14F-4D97-AF65-F5344CB8AC3E}">
        <p14:creationId xmlns:p14="http://schemas.microsoft.com/office/powerpoint/2010/main" val="349504271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1490" name="Slide Image Placeholder 1"/>
          <p:cNvSpPr>
            <a:spLocks noGrp="1" noRot="1" noChangeAspect="1" noTextEdit="1"/>
          </p:cNvSpPr>
          <p:nvPr>
            <p:ph type="sldImg"/>
          </p:nvPr>
        </p:nvSpPr>
        <p:spPr>
          <a:ln/>
        </p:spPr>
      </p:sp>
      <p:sp>
        <p:nvSpPr>
          <p:cNvPr id="191491" name="Notes Placeholder 2"/>
          <p:cNvSpPr>
            <a:spLocks noGrp="1"/>
          </p:cNvSpPr>
          <p:nvPr>
            <p:ph type="body" idx="1"/>
          </p:nvPr>
        </p:nvSpPr>
        <p:spPr>
          <a:noFill/>
          <a:ln/>
        </p:spPr>
        <p:txBody>
          <a:bodyPr/>
          <a:lstStyle/>
          <a:p>
            <a:pPr eaLnBrk="1" hangingPunct="1"/>
            <a:r>
              <a:rPr lang="en-US" sz="1000" b="1" dirty="0"/>
              <a:t>Key Message: </a:t>
            </a:r>
            <a:r>
              <a:rPr lang="en-US" sz="1000" b="0" dirty="0">
                <a:solidFill>
                  <a:schemeClr val="tx1"/>
                </a:solidFill>
              </a:rPr>
              <a:t>Temporary barrier</a:t>
            </a:r>
            <a:r>
              <a:rPr lang="en-US" sz="1000" b="0" baseline="0" dirty="0">
                <a:solidFill>
                  <a:schemeClr val="tx1"/>
                </a:solidFill>
              </a:rPr>
              <a:t> </a:t>
            </a:r>
            <a:r>
              <a:rPr lang="en-US" sz="1000" b="0" dirty="0">
                <a:solidFill>
                  <a:schemeClr val="tx1"/>
                </a:solidFill>
              </a:rPr>
              <a:t>design considerations</a:t>
            </a:r>
          </a:p>
          <a:p>
            <a:pPr eaLnBrk="1" hangingPunct="1"/>
            <a:r>
              <a:rPr lang="en-US" sz="1000" b="1" dirty="0"/>
              <a:t>Est. Presentation </a:t>
            </a:r>
            <a:r>
              <a:rPr lang="en-US" sz="1000" b="1" dirty="0">
                <a:solidFill>
                  <a:schemeClr val="tx1"/>
                </a:solidFill>
              </a:rPr>
              <a:t>Time: </a:t>
            </a:r>
            <a:r>
              <a:rPr lang="en-US" sz="1000" b="0" dirty="0">
                <a:solidFill>
                  <a:schemeClr val="tx1"/>
                </a:solidFill>
              </a:rPr>
              <a:t>Less than</a:t>
            </a:r>
            <a:r>
              <a:rPr lang="en-US" sz="1000" b="0" baseline="0" dirty="0">
                <a:solidFill>
                  <a:schemeClr val="tx1"/>
                </a:solidFill>
              </a:rPr>
              <a:t> </a:t>
            </a:r>
            <a:r>
              <a:rPr lang="en-US" sz="1000" b="0" dirty="0">
                <a:solidFill>
                  <a:schemeClr val="tx1"/>
                </a:solidFill>
              </a:rPr>
              <a:t>1 minute(s)</a:t>
            </a:r>
          </a:p>
          <a:p>
            <a:pPr eaLnBrk="1" hangingPunct="1"/>
            <a:r>
              <a:rPr lang="en-US" sz="1000" b="1" dirty="0">
                <a:solidFill>
                  <a:schemeClr val="tx1"/>
                </a:solidFill>
              </a:rPr>
              <a:t>Explanation of Cues/Builds: </a:t>
            </a:r>
            <a:r>
              <a:rPr lang="en-US" sz="1000" dirty="0">
                <a:solidFill>
                  <a:schemeClr val="tx1"/>
                </a:solidFill>
              </a:rPr>
              <a:t>None</a:t>
            </a:r>
          </a:p>
          <a:p>
            <a:pPr marL="0" lvl="1" eaLnBrk="1" hangingPunct="1"/>
            <a:r>
              <a:rPr lang="en-US" sz="1000" b="1" dirty="0">
                <a:solidFill>
                  <a:schemeClr val="tx1"/>
                </a:solidFill>
              </a:rPr>
              <a:t>Suggested Comments</a:t>
            </a:r>
            <a:r>
              <a:rPr lang="en-US" sz="1000" dirty="0">
                <a:solidFill>
                  <a:schemeClr val="tx1"/>
                </a:solidFill>
              </a:rPr>
              <a:t>:</a:t>
            </a:r>
            <a:r>
              <a:rPr lang="en-US" sz="1000" baseline="0" dirty="0">
                <a:solidFill>
                  <a:schemeClr val="tx1"/>
                </a:solidFill>
              </a:rPr>
              <a:t> Here </a:t>
            </a:r>
            <a:r>
              <a:rPr lang="en-US" sz="1000" baseline="0" dirty="0"/>
              <a:t>is a checklist of </a:t>
            </a:r>
            <a:r>
              <a:rPr lang="en-US" sz="1000" b="0" baseline="0" dirty="0">
                <a:solidFill>
                  <a:schemeClr val="tx1"/>
                </a:solidFill>
              </a:rPr>
              <a:t>t</a:t>
            </a:r>
            <a:r>
              <a:rPr lang="en-US" sz="1000" b="0" dirty="0">
                <a:solidFill>
                  <a:schemeClr val="tx1"/>
                </a:solidFill>
              </a:rPr>
              <a:t>emporary barrier</a:t>
            </a:r>
            <a:r>
              <a:rPr lang="en-US" sz="1000" b="0" baseline="0" dirty="0">
                <a:solidFill>
                  <a:schemeClr val="tx1"/>
                </a:solidFill>
              </a:rPr>
              <a:t> </a:t>
            </a:r>
            <a:r>
              <a:rPr lang="en-US" sz="1000" b="0" dirty="0">
                <a:solidFill>
                  <a:schemeClr val="tx1"/>
                </a:solidFill>
              </a:rPr>
              <a:t>design considerations. Some of</a:t>
            </a:r>
            <a:r>
              <a:rPr lang="en-US" sz="1000" b="0" baseline="0" dirty="0">
                <a:solidFill>
                  <a:schemeClr val="tx1"/>
                </a:solidFill>
              </a:rPr>
              <a:t> these are constructability considerations. {Elaborate as needed}</a:t>
            </a:r>
            <a:endParaRPr lang="en-US" sz="1000" dirty="0"/>
          </a:p>
          <a:p>
            <a:pPr eaLnBrk="1" hangingPunct="1"/>
            <a:r>
              <a:rPr lang="en-US" sz="1000" b="1" dirty="0"/>
              <a:t>Suggested Questions: </a:t>
            </a:r>
            <a:r>
              <a:rPr lang="en-US" sz="1000" dirty="0"/>
              <a:t>How is</a:t>
            </a:r>
            <a:r>
              <a:rPr lang="en-US" sz="1000" baseline="0" dirty="0"/>
              <a:t> visibility affected by a barrier?</a:t>
            </a:r>
            <a:endParaRPr lang="en-US" sz="1000" dirty="0"/>
          </a:p>
          <a:p>
            <a:pPr eaLnBrk="1" hangingPunct="1"/>
            <a:r>
              <a:rPr lang="en-US" sz="1000" b="1" dirty="0"/>
              <a:t>Additional Information: </a:t>
            </a:r>
            <a:r>
              <a:rPr lang="en-US" sz="1000" dirty="0"/>
              <a:t>None</a:t>
            </a:r>
          </a:p>
          <a:p>
            <a:pPr eaLnBrk="1" hangingPunct="1"/>
            <a:r>
              <a:rPr lang="en-US" sz="1000" b="1" dirty="0"/>
              <a:t>Possible Problems: </a:t>
            </a:r>
            <a:r>
              <a:rPr lang="en-US" sz="1000" b="0" dirty="0"/>
              <a:t>Treat</a:t>
            </a:r>
            <a:r>
              <a:rPr lang="en-US" sz="1000" b="0" baseline="0" dirty="0"/>
              <a:t> as a checklist. Provide examples as needed.</a:t>
            </a:r>
            <a:endParaRPr lang="en-US" sz="1000" dirty="0"/>
          </a:p>
          <a:p>
            <a:endParaRPr lang="en-US" dirty="0"/>
          </a:p>
        </p:txBody>
      </p:sp>
      <p:sp>
        <p:nvSpPr>
          <p:cNvPr id="191492" name="Slide Number Placeholder 3"/>
          <p:cNvSpPr>
            <a:spLocks noGrp="1"/>
          </p:cNvSpPr>
          <p:nvPr>
            <p:ph type="sldNum" sz="quarter" idx="5"/>
          </p:nvPr>
        </p:nvSpPr>
        <p:spPr>
          <a:xfrm>
            <a:off x="3884613" y="8685213"/>
            <a:ext cx="2971800" cy="457200"/>
          </a:xfrm>
          <a:prstGeom prst="rect">
            <a:avLst/>
          </a:prstGeom>
          <a:noFill/>
        </p:spPr>
        <p:txBody>
          <a:bodyPr/>
          <a:lstStyle/>
          <a:p>
            <a:fld id="{F38AEA99-443A-483F-811E-C7BCA5EE9BBC}" type="slidenum">
              <a:rPr lang="en-US" smtClean="0"/>
              <a:pPr/>
              <a:t>32</a:t>
            </a:fld>
            <a:endParaRPr lang="en-US" dirty="0"/>
          </a:p>
        </p:txBody>
      </p:sp>
    </p:spTree>
    <p:extLst>
      <p:ext uri="{BB962C8B-B14F-4D97-AF65-F5344CB8AC3E}">
        <p14:creationId xmlns:p14="http://schemas.microsoft.com/office/powerpoint/2010/main" val="30697973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2514" name="Slide Image Placeholder 1"/>
          <p:cNvSpPr>
            <a:spLocks noGrp="1" noRot="1" noChangeAspect="1" noTextEdit="1"/>
          </p:cNvSpPr>
          <p:nvPr>
            <p:ph type="sldImg"/>
          </p:nvPr>
        </p:nvSpPr>
        <p:spPr>
          <a:ln/>
        </p:spPr>
      </p:sp>
      <p:sp>
        <p:nvSpPr>
          <p:cNvPr id="192515" name="Notes Placeholder 2"/>
          <p:cNvSpPr>
            <a:spLocks noGrp="1"/>
          </p:cNvSpPr>
          <p:nvPr>
            <p:ph type="body" idx="1"/>
          </p:nvPr>
        </p:nvSpPr>
        <p:spPr>
          <a:noFill/>
          <a:ln/>
        </p:spPr>
        <p:txBody>
          <a:bodyPr/>
          <a:lstStyle/>
          <a:p>
            <a:pPr eaLnBrk="1" hangingPunct="1"/>
            <a:r>
              <a:rPr lang="en-US" sz="1000" b="1" dirty="0"/>
              <a:t>Key Message: </a:t>
            </a:r>
            <a:r>
              <a:rPr lang="en-US" sz="1000" b="0" dirty="0">
                <a:solidFill>
                  <a:schemeClr val="tx1"/>
                </a:solidFill>
              </a:rPr>
              <a:t>Temporary risk exposure factors</a:t>
            </a:r>
          </a:p>
          <a:p>
            <a:pPr eaLnBrk="1" hangingPunct="1"/>
            <a:r>
              <a:rPr lang="en-US" sz="1000" b="1" dirty="0"/>
              <a:t>Est. Presentation </a:t>
            </a:r>
            <a:r>
              <a:rPr lang="en-US" sz="1000" b="1" dirty="0">
                <a:solidFill>
                  <a:schemeClr val="tx1"/>
                </a:solidFill>
              </a:rPr>
              <a:t>Time: </a:t>
            </a:r>
            <a:r>
              <a:rPr lang="en-US" sz="1000" b="0" dirty="0">
                <a:solidFill>
                  <a:schemeClr val="tx1"/>
                </a:solidFill>
              </a:rPr>
              <a:t>Less than</a:t>
            </a:r>
            <a:r>
              <a:rPr lang="en-US" sz="1000" b="0" baseline="0" dirty="0">
                <a:solidFill>
                  <a:schemeClr val="tx1"/>
                </a:solidFill>
              </a:rPr>
              <a:t> </a:t>
            </a:r>
            <a:r>
              <a:rPr lang="en-US" sz="1000" b="0" dirty="0">
                <a:solidFill>
                  <a:schemeClr val="tx1"/>
                </a:solidFill>
              </a:rPr>
              <a:t>1 minute(s)</a:t>
            </a:r>
          </a:p>
          <a:p>
            <a:pPr eaLnBrk="1" hangingPunct="1"/>
            <a:r>
              <a:rPr lang="en-US" sz="1000" b="1" dirty="0">
                <a:solidFill>
                  <a:schemeClr val="tx1"/>
                </a:solidFill>
              </a:rPr>
              <a:t>Explanation of Cues/Builds: </a:t>
            </a:r>
            <a:r>
              <a:rPr lang="en-US" sz="1000" dirty="0">
                <a:solidFill>
                  <a:schemeClr val="tx1"/>
                </a:solidFill>
              </a:rPr>
              <a:t>None</a:t>
            </a:r>
          </a:p>
          <a:p>
            <a:pPr marL="0" lvl="1" eaLnBrk="1" hangingPunct="1"/>
            <a:r>
              <a:rPr lang="en-US" sz="1000" b="1" dirty="0">
                <a:solidFill>
                  <a:schemeClr val="tx1"/>
                </a:solidFill>
              </a:rPr>
              <a:t>Suggested Comments</a:t>
            </a:r>
            <a:r>
              <a:rPr lang="en-US" sz="1000" dirty="0">
                <a:solidFill>
                  <a:schemeClr val="tx1"/>
                </a:solidFill>
              </a:rPr>
              <a:t>:</a:t>
            </a:r>
            <a:r>
              <a:rPr lang="en-US" sz="1000" baseline="0" dirty="0">
                <a:solidFill>
                  <a:schemeClr val="tx1"/>
                </a:solidFill>
              </a:rPr>
              <a:t> The risk exposure factors of working behind a barrier are listed here. The risk will depend on barrier product selected, the vehicle type, mass, proximity and speed, proximity of work to the barrier versus barrier deflection, the ability to ensure correct conditions for operation and the likelihood of attachments including anti-gawking screens striking workers</a:t>
            </a:r>
            <a:endParaRPr lang="en-US" sz="1000" dirty="0"/>
          </a:p>
          <a:p>
            <a:pPr eaLnBrk="1" hangingPunct="1"/>
            <a:r>
              <a:rPr lang="en-US" sz="1000" b="1" dirty="0"/>
              <a:t>Suggested Questions: </a:t>
            </a:r>
            <a:r>
              <a:rPr lang="en-US" sz="1000" dirty="0"/>
              <a:t>What affects the risk of working behind a barrier?</a:t>
            </a:r>
          </a:p>
          <a:p>
            <a:pPr eaLnBrk="1" hangingPunct="1"/>
            <a:r>
              <a:rPr lang="en-US" sz="1000" b="1" dirty="0"/>
              <a:t>Additional Information: </a:t>
            </a:r>
            <a:r>
              <a:rPr lang="en-US" sz="1000" dirty="0"/>
              <a:t>Risk = exposure for all practical</a:t>
            </a:r>
            <a:r>
              <a:rPr lang="en-US" sz="1000" baseline="0" dirty="0"/>
              <a:t> purposes</a:t>
            </a:r>
            <a:endParaRPr lang="en-US" sz="1000" dirty="0"/>
          </a:p>
          <a:p>
            <a:pPr eaLnBrk="1" hangingPunct="1"/>
            <a:r>
              <a:rPr lang="en-US" sz="1000" b="1" dirty="0"/>
              <a:t>Possible Problems: </a:t>
            </a:r>
            <a:r>
              <a:rPr lang="en-US" sz="1000" b="0" dirty="0"/>
              <a:t>Treat</a:t>
            </a:r>
            <a:r>
              <a:rPr lang="en-US" sz="1000" b="0" baseline="0" dirty="0"/>
              <a:t> as a checklist. Provide examples as needed.</a:t>
            </a:r>
            <a:endParaRPr lang="en-US" sz="1000" dirty="0"/>
          </a:p>
          <a:p>
            <a:endParaRPr lang="en-US" dirty="0"/>
          </a:p>
        </p:txBody>
      </p:sp>
      <p:sp>
        <p:nvSpPr>
          <p:cNvPr id="192516" name="Slide Number Placeholder 3"/>
          <p:cNvSpPr>
            <a:spLocks noGrp="1"/>
          </p:cNvSpPr>
          <p:nvPr>
            <p:ph type="sldNum" sz="quarter" idx="5"/>
          </p:nvPr>
        </p:nvSpPr>
        <p:spPr>
          <a:xfrm>
            <a:off x="3884613" y="8685213"/>
            <a:ext cx="2971800" cy="457200"/>
          </a:xfrm>
          <a:prstGeom prst="rect">
            <a:avLst/>
          </a:prstGeom>
          <a:noFill/>
        </p:spPr>
        <p:txBody>
          <a:bodyPr/>
          <a:lstStyle/>
          <a:p>
            <a:fld id="{5DD8D2A2-1F70-476C-83BA-C6C414FA551F}" type="slidenum">
              <a:rPr lang="en-US" smtClean="0"/>
              <a:pPr/>
              <a:t>33</a:t>
            </a:fld>
            <a:endParaRPr lang="en-US" dirty="0"/>
          </a:p>
        </p:txBody>
      </p:sp>
    </p:spTree>
    <p:extLst>
      <p:ext uri="{BB962C8B-B14F-4D97-AF65-F5344CB8AC3E}">
        <p14:creationId xmlns:p14="http://schemas.microsoft.com/office/powerpoint/2010/main" val="311830908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Rectangle 7"/>
          <p:cNvSpPr>
            <a:spLocks noGrp="1" noChangeArrowheads="1"/>
          </p:cNvSpPr>
          <p:nvPr>
            <p:ph type="sldNum" sz="quarter" idx="5"/>
          </p:nvPr>
        </p:nvSpPr>
        <p:spPr>
          <a:xfrm>
            <a:off x="3884613" y="8685213"/>
            <a:ext cx="2971800" cy="457200"/>
          </a:xfrm>
          <a:prstGeom prst="rect">
            <a:avLst/>
          </a:prstGeom>
          <a:noFill/>
        </p:spPr>
        <p:txBody>
          <a:bodyPr/>
          <a:lstStyle/>
          <a:p>
            <a:fld id="{048ACAF4-495E-40D4-B5E0-A8B1D0B2B71C}" type="slidenum">
              <a:rPr lang="en-US" smtClean="0"/>
              <a:pPr/>
              <a:t>34</a:t>
            </a:fld>
            <a:endParaRPr lang="en-US" dirty="0"/>
          </a:p>
        </p:txBody>
      </p:sp>
      <p:sp>
        <p:nvSpPr>
          <p:cNvPr id="155651" name="Rectangle 2"/>
          <p:cNvSpPr>
            <a:spLocks noGrp="1" noRot="1" noChangeAspect="1" noChangeArrowheads="1" noTextEdit="1"/>
          </p:cNvSpPr>
          <p:nvPr>
            <p:ph type="sldImg"/>
          </p:nvPr>
        </p:nvSpPr>
        <p:spPr>
          <a:ln/>
        </p:spPr>
      </p:sp>
      <p:sp>
        <p:nvSpPr>
          <p:cNvPr id="155652" name="Rectangle 3"/>
          <p:cNvSpPr>
            <a:spLocks noGrp="1" noChangeArrowheads="1"/>
          </p:cNvSpPr>
          <p:nvPr>
            <p:ph type="body" idx="1"/>
          </p:nvPr>
        </p:nvSpPr>
        <p:spPr>
          <a:noFill/>
          <a:ln/>
        </p:spPr>
        <p:txBody>
          <a:bodyPr/>
          <a:lstStyle/>
          <a:p>
            <a:pPr eaLnBrk="1" hangingPunct="1"/>
            <a:r>
              <a:rPr lang="en-US" sz="1000" b="1" dirty="0"/>
              <a:t>Key Message: </a:t>
            </a:r>
            <a:r>
              <a:rPr lang="en-US" sz="1000" dirty="0"/>
              <a:t>Discuss types of traffic barriers</a:t>
            </a:r>
          </a:p>
          <a:p>
            <a:pPr eaLnBrk="1" hangingPunct="1"/>
            <a:r>
              <a:rPr lang="en-US" sz="1000" b="1" dirty="0"/>
              <a:t>Est. Presentation Time: </a:t>
            </a:r>
            <a:r>
              <a:rPr lang="en-US" sz="1000" dirty="0"/>
              <a:t>Less than 1 minute(s)</a:t>
            </a:r>
          </a:p>
          <a:p>
            <a:pPr eaLnBrk="1" hangingPunct="1"/>
            <a:r>
              <a:rPr lang="en-US" sz="1000" b="1" dirty="0"/>
              <a:t>Explanation of Cues/Builds: </a:t>
            </a:r>
            <a:r>
              <a:rPr lang="en-US" sz="1000" dirty="0"/>
              <a:t>Text box appears upon click</a:t>
            </a:r>
          </a:p>
          <a:p>
            <a:pPr marL="0" lvl="1" eaLnBrk="1" hangingPunct="1"/>
            <a:r>
              <a:rPr lang="en-US" sz="1000" b="1" dirty="0"/>
              <a:t>Suggested Comments</a:t>
            </a:r>
            <a:r>
              <a:rPr lang="en-US" sz="1000" dirty="0"/>
              <a:t>: There are several types of barriers that are acceptable in several states. Some are listed here. Let’s look at them and their characteristics.</a:t>
            </a:r>
          </a:p>
          <a:p>
            <a:pPr eaLnBrk="1" hangingPunct="1"/>
            <a:r>
              <a:rPr lang="en-US" sz="1000" b="1" dirty="0"/>
              <a:t>Suggested Questions: </a:t>
            </a:r>
            <a:r>
              <a:rPr lang="en-US" sz="1000" dirty="0"/>
              <a:t>Can you think of any others?</a:t>
            </a:r>
          </a:p>
          <a:p>
            <a:pPr eaLnBrk="1" hangingPunct="1"/>
            <a:r>
              <a:rPr lang="en-US" sz="1000" b="1" dirty="0"/>
              <a:t>Additional Information: </a:t>
            </a:r>
            <a:r>
              <a:rPr lang="en-US" sz="1000" dirty="0"/>
              <a:t>Refer to </a:t>
            </a:r>
            <a:r>
              <a:rPr lang="en-US" sz="1000" i="1" dirty="0"/>
              <a:t>AASHTO Roadside Design Guide </a:t>
            </a:r>
            <a:r>
              <a:rPr lang="en-US" sz="1000" dirty="0"/>
              <a:t>for additional information. Photo is from I-495</a:t>
            </a:r>
            <a:r>
              <a:rPr lang="en-US" sz="1000" baseline="0" dirty="0"/>
              <a:t> in Virginia</a:t>
            </a:r>
            <a:r>
              <a:rPr lang="en-US" sz="1000" dirty="0"/>
              <a:t>, by J. Morales.</a:t>
            </a:r>
          </a:p>
          <a:p>
            <a:pPr eaLnBrk="1" hangingPunct="1"/>
            <a:r>
              <a:rPr lang="en-US" sz="1000" b="1" dirty="0"/>
              <a:t>Possible Problems: </a:t>
            </a:r>
            <a:r>
              <a:rPr lang="en-US" sz="1000" dirty="0"/>
              <a:t>This is an intro slide. Each barrier type is discussed in the following slides.</a:t>
            </a:r>
          </a:p>
          <a:p>
            <a:pPr eaLnBrk="1" hangingPunct="1"/>
            <a:endParaRPr lang="en-US" dirty="0"/>
          </a:p>
        </p:txBody>
      </p:sp>
    </p:spTree>
    <p:extLst>
      <p:ext uri="{BB962C8B-B14F-4D97-AF65-F5344CB8AC3E}">
        <p14:creationId xmlns:p14="http://schemas.microsoft.com/office/powerpoint/2010/main" val="347580231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381000" y="4343400"/>
            <a:ext cx="6019800" cy="4114800"/>
          </a:xfrm>
        </p:spPr>
        <p:txBody>
          <a:bodyPr>
            <a:normAutofit fontScale="55000" lnSpcReduction="20000"/>
          </a:bodyPr>
          <a:lstStyle/>
          <a:p>
            <a:pPr eaLnBrk="1" hangingPunct="1"/>
            <a:r>
              <a:rPr lang="en-US" sz="1600" b="1" dirty="0"/>
              <a:t>Key Message: </a:t>
            </a:r>
            <a:r>
              <a:rPr lang="en-US" sz="1600" dirty="0"/>
              <a:t>Define barriers</a:t>
            </a:r>
          </a:p>
          <a:p>
            <a:pPr eaLnBrk="1" hangingPunct="1"/>
            <a:r>
              <a:rPr lang="en-US" sz="1600" b="1" dirty="0"/>
              <a:t>Est. Presentation Time: </a:t>
            </a:r>
            <a:r>
              <a:rPr lang="en-US" sz="1600" dirty="0"/>
              <a:t>1 minute(s)</a:t>
            </a:r>
          </a:p>
          <a:p>
            <a:pPr eaLnBrk="1" hangingPunct="1"/>
            <a:r>
              <a:rPr lang="en-US" sz="1600" b="1" dirty="0"/>
              <a:t>Explanation of Cues/Builds: </a:t>
            </a:r>
            <a:r>
              <a:rPr lang="en-US" sz="1600" dirty="0"/>
              <a:t>None</a:t>
            </a:r>
          </a:p>
          <a:p>
            <a:pPr marL="0" lvl="1" eaLnBrk="1" hangingPunct="1"/>
            <a:r>
              <a:rPr lang="en-US" sz="1600" b="1" dirty="0"/>
              <a:t>Suggested Comments</a:t>
            </a:r>
            <a:r>
              <a:rPr lang="en-US" sz="1600" dirty="0"/>
              <a:t>: Barriers and longitudinal</a:t>
            </a:r>
            <a:r>
              <a:rPr lang="en-US" sz="1600" baseline="0" dirty="0"/>
              <a:t> channelizing devices are not the same thing. Ask yourself: Are the devices being used for protection or for delineation? The answer will dictate the devices to use. </a:t>
            </a:r>
            <a:r>
              <a:rPr lang="en-US" sz="1600" dirty="0"/>
              <a:t>A longitudinal channelizer is </a:t>
            </a:r>
            <a:r>
              <a:rPr lang="en-US" sz="1600" u="sng" dirty="0"/>
              <a:t>not</a:t>
            </a:r>
            <a:r>
              <a:rPr lang="en-US" sz="1600" dirty="0"/>
              <a:t> a barrier because, upon impact by a vehicle, the plastic units rupture and the vehicle penetrates the wall. Some longitudinal channelizers can be converted into crashworthy barriers with the addition of continuous steel rails or by virtue of an internal steel framework. </a:t>
            </a:r>
          </a:p>
          <a:p>
            <a:pPr eaLnBrk="1" hangingPunct="1"/>
            <a:r>
              <a:rPr lang="en-US" sz="1600" b="1" dirty="0"/>
              <a:t>Suggested Questions: </a:t>
            </a:r>
            <a:r>
              <a:rPr lang="en-US" sz="1600" dirty="0"/>
              <a:t>What is the difference between a barrier and a barricade (longitudinal channelizing device)?</a:t>
            </a:r>
          </a:p>
          <a:p>
            <a:pPr eaLnBrk="1" hangingPunct="1"/>
            <a:r>
              <a:rPr lang="en-US" sz="1600" b="1" dirty="0"/>
              <a:t>Additional Information: </a:t>
            </a:r>
            <a:r>
              <a:rPr lang="en-US" sz="1600" dirty="0"/>
              <a:t>Source: </a:t>
            </a:r>
            <a:r>
              <a:rPr lang="en-US" sz="1600" kern="1200" baseline="0" dirty="0">
                <a:solidFill>
                  <a:schemeClr val="tx1"/>
                </a:solidFill>
                <a:ea typeface="+mn-ea"/>
                <a:cs typeface="+mn-cs"/>
              </a:rPr>
              <a:t>NCHRP REPORT 350 DEVICES IN WORK ZONES , Presentation by Nick Artimovich, Feb 2004, http://safety.fhwa.dot.gov.</a:t>
            </a:r>
          </a:p>
          <a:p>
            <a:r>
              <a:rPr lang="en-US" sz="1600" dirty="0"/>
              <a:t>A "</a:t>
            </a:r>
            <a:r>
              <a:rPr lang="en-US" sz="1600" b="1" dirty="0"/>
              <a:t>barrier</a:t>
            </a:r>
            <a:r>
              <a:rPr lang="en-US" sz="1600" dirty="0"/>
              <a:t>" is a device that safely redirects, slows, or stops an errant vehicle and prevents a more severe crash or prevents vehicles from entering the work area. </a:t>
            </a:r>
            <a:r>
              <a:rPr lang="en-US" sz="1600" b="1" dirty="0"/>
              <a:t>Barriers</a:t>
            </a:r>
            <a:r>
              <a:rPr lang="en-US" sz="1600" dirty="0"/>
              <a:t> include w-beam guardrail, jersey barriers (“K-rail” in California), steel barriers, bridge railings, weak post cable barriers, certain water-ballasted plastic units, and crash cushions. They must be crash tested at 100 km/hr using a small car and a pickup truck to assess occupant risk and barrier integrity. The test vehicle may </a:t>
            </a:r>
            <a:r>
              <a:rPr lang="en-US" sz="1600" u="sng" dirty="0"/>
              <a:t>not</a:t>
            </a:r>
            <a:r>
              <a:rPr lang="en-US" sz="1600" dirty="0"/>
              <a:t> penetrate or vault over a </a:t>
            </a:r>
            <a:r>
              <a:rPr lang="en-US" sz="1600" u="sng" dirty="0"/>
              <a:t>barrier</a:t>
            </a:r>
            <a:r>
              <a:rPr lang="en-US" sz="1600" dirty="0"/>
              <a:t>. When put in place each unit must be physically connected to the next unit per the state standard or per the manufacturer’s instructions. If the units are merely butted end to end, or if the connection hardware is missing a hazard exists that is dangerous to both the traveling public and the workers.</a:t>
            </a:r>
            <a:r>
              <a:rPr lang="en-US" sz="1600" baseline="0" dirty="0"/>
              <a:t> </a:t>
            </a:r>
            <a:r>
              <a:rPr lang="en-US" sz="1600" dirty="0"/>
              <a:t>A "</a:t>
            </a:r>
            <a:r>
              <a:rPr lang="en-US" sz="1600" b="1" dirty="0"/>
              <a:t>barricade</a:t>
            </a:r>
            <a:r>
              <a:rPr lang="en-US" sz="1600" dirty="0"/>
              <a:t>" is a lightweight channelizing device that warns motorists of a hazardous situation and offers little or no resistance when hit. For example, a barrier offers "positive protection" to shield workers in a work zone from being hit by an errant motorist while a barricade does not. A “</a:t>
            </a:r>
            <a:r>
              <a:rPr lang="en-US" sz="1600" b="1" dirty="0"/>
              <a:t>channelizer”</a:t>
            </a:r>
            <a:r>
              <a:rPr lang="en-US" sz="1600" dirty="0"/>
              <a:t> is a line of traffic control devices used to delineate the traveled way. </a:t>
            </a:r>
            <a:r>
              <a:rPr lang="en-US" sz="1600" b="1" dirty="0"/>
              <a:t>Barricades</a:t>
            </a:r>
            <a:r>
              <a:rPr lang="en-US" sz="1600" dirty="0"/>
              <a:t> must have orange and white reflectorized striping in accordance with Part 6 of the MUTCD, and include Type I and II "sawhorse" barricades, Type III Road Closure barricades, and some large plastic units that accept water ballast, among others. Barricades must be crash tested at 100 km/hr with a small car to ensure that they do not cause harm to occupants of the impacting vehicle when they are struck. </a:t>
            </a:r>
          </a:p>
          <a:p>
            <a:r>
              <a:rPr lang="en-US" sz="1600" dirty="0"/>
              <a:t>A hybrid device called a "</a:t>
            </a:r>
            <a:r>
              <a:rPr lang="en-US" sz="1600" b="1" dirty="0"/>
              <a:t>longitudinal channelizing device</a:t>
            </a:r>
            <a:r>
              <a:rPr lang="en-US" sz="1600" dirty="0"/>
              <a:t>" or </a:t>
            </a:r>
            <a:r>
              <a:rPr lang="en-US" sz="1600" b="1" dirty="0"/>
              <a:t>“longitudinal channelizer” </a:t>
            </a:r>
            <a:r>
              <a:rPr lang="en-US" sz="1600" dirty="0"/>
              <a:t>consists of large plastic units linked together, end to end, forming a wall. They are useful for controlling pedestrian traffic, guiding vehicles through confusing work zones, discouraging the use of median crossovers, and providing more delineation when only a line of cones or drums are typically used.</a:t>
            </a:r>
          </a:p>
          <a:p>
            <a:pPr eaLnBrk="1" hangingPunct="1"/>
            <a:r>
              <a:rPr lang="en-US" sz="1600" b="1" dirty="0"/>
              <a:t>Possible Problems: </a:t>
            </a:r>
            <a:r>
              <a:rPr lang="en-US" sz="1600" b="1" baseline="0" dirty="0"/>
              <a:t> </a:t>
            </a:r>
            <a:r>
              <a:rPr lang="en-US" sz="1600" b="0" baseline="0" dirty="0"/>
              <a:t>None</a:t>
            </a:r>
          </a:p>
          <a:p>
            <a:endParaRPr lang="en-US" dirty="0"/>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pPr>
              <a:defRPr/>
            </a:pPr>
            <a:fld id="{D639A4AE-E0CC-4F6C-9B02-29D463378057}" type="slidenum">
              <a:rPr lang="en-US" smtClean="0"/>
              <a:pPr>
                <a:defRPr/>
              </a:pPr>
              <a:t>35</a:t>
            </a:fld>
            <a:endParaRPr lang="en-US" dirty="0"/>
          </a:p>
        </p:txBody>
      </p:sp>
    </p:spTree>
    <p:extLst>
      <p:ext uri="{BB962C8B-B14F-4D97-AF65-F5344CB8AC3E}">
        <p14:creationId xmlns:p14="http://schemas.microsoft.com/office/powerpoint/2010/main" val="99810452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US" b="1" dirty="0"/>
              <a:t>Key Message: </a:t>
            </a:r>
            <a:r>
              <a:rPr lang="en-US" dirty="0"/>
              <a:t>Discuss LCDs</a:t>
            </a:r>
          </a:p>
          <a:p>
            <a:pPr eaLnBrk="1" hangingPunct="1"/>
            <a:r>
              <a:rPr lang="en-US" b="1" dirty="0"/>
              <a:t>Est. Presentation Time: </a:t>
            </a:r>
            <a:r>
              <a:rPr lang="en-US" dirty="0"/>
              <a:t>1 minute(s)</a:t>
            </a:r>
          </a:p>
          <a:p>
            <a:pPr eaLnBrk="1" hangingPunct="1"/>
            <a:r>
              <a:rPr lang="en-US" b="1" dirty="0"/>
              <a:t>Explanation of Cues/Builds: </a:t>
            </a:r>
            <a:r>
              <a:rPr lang="en-US" dirty="0"/>
              <a:t>None</a:t>
            </a:r>
          </a:p>
          <a:p>
            <a:pPr eaLnBrk="1" hangingPunct="1"/>
            <a:r>
              <a:rPr lang="en-US" b="1" dirty="0"/>
              <a:t>Suggested Comments: </a:t>
            </a:r>
            <a:r>
              <a:rPr lang="en-US" dirty="0"/>
              <a:t>Even though LCDs</a:t>
            </a:r>
            <a:r>
              <a:rPr lang="en-US" baseline="0" dirty="0"/>
              <a:t> look like barriers, they ARE NOT protection devices. They are mainly used for pedestrian accessibility/ </a:t>
            </a:r>
            <a:r>
              <a:rPr lang="en-US" dirty="0"/>
              <a:t>listed here. Their use is a State-preference.</a:t>
            </a:r>
          </a:p>
          <a:p>
            <a:pPr eaLnBrk="1" hangingPunct="1"/>
            <a:r>
              <a:rPr lang="en-US" b="1" dirty="0"/>
              <a:t>Suggested Questions: </a:t>
            </a:r>
            <a:r>
              <a:rPr lang="en-US" dirty="0"/>
              <a:t>None</a:t>
            </a:r>
          </a:p>
          <a:p>
            <a:pPr eaLnBrk="1" hangingPunct="1"/>
            <a:r>
              <a:rPr lang="en-US" b="1" dirty="0"/>
              <a:t>Additional Information: </a:t>
            </a:r>
            <a:r>
              <a:rPr lang="en-US" b="0" dirty="0"/>
              <a:t>Section</a:t>
            </a:r>
            <a:r>
              <a:rPr lang="en-US" b="0" baseline="0" dirty="0"/>
              <a:t> 6F-71</a:t>
            </a:r>
          </a:p>
          <a:p>
            <a:pPr eaLnBrk="1" hangingPunct="1"/>
            <a:r>
              <a:rPr lang="en-US" b="1" dirty="0"/>
              <a:t>Possible Problems: </a:t>
            </a:r>
            <a:r>
              <a:rPr lang="en-US" dirty="0"/>
              <a:t>Their use is a State-preference.</a:t>
            </a:r>
          </a:p>
          <a:p>
            <a:endParaRPr lang="en-US" dirty="0"/>
          </a:p>
        </p:txBody>
      </p:sp>
    </p:spTree>
    <p:extLst>
      <p:ext uri="{BB962C8B-B14F-4D97-AF65-F5344CB8AC3E}">
        <p14:creationId xmlns:p14="http://schemas.microsoft.com/office/powerpoint/2010/main" val="402599306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US" b="1" dirty="0"/>
              <a:t>Key Message: </a:t>
            </a:r>
            <a:r>
              <a:rPr lang="en-US" dirty="0"/>
              <a:t>Discuss LCDs</a:t>
            </a:r>
          </a:p>
          <a:p>
            <a:pPr eaLnBrk="1" hangingPunct="1"/>
            <a:r>
              <a:rPr lang="en-US" b="1" dirty="0"/>
              <a:t>Est. Presentation Time: </a:t>
            </a:r>
            <a:r>
              <a:rPr lang="en-US" dirty="0"/>
              <a:t>1 minute(s)</a:t>
            </a:r>
          </a:p>
          <a:p>
            <a:pPr eaLnBrk="1" hangingPunct="1"/>
            <a:r>
              <a:rPr lang="en-US" b="1" dirty="0"/>
              <a:t>Explanation of Cues/Builds: </a:t>
            </a:r>
            <a:r>
              <a:rPr lang="en-US" dirty="0"/>
              <a:t>None</a:t>
            </a:r>
          </a:p>
          <a:p>
            <a:pPr eaLnBrk="1" hangingPunct="1"/>
            <a:r>
              <a:rPr lang="en-US" b="1" dirty="0"/>
              <a:t>Suggested Comments: </a:t>
            </a:r>
            <a:r>
              <a:rPr lang="en-US" dirty="0"/>
              <a:t>Even though LCDs</a:t>
            </a:r>
            <a:r>
              <a:rPr lang="en-US" baseline="0" dirty="0"/>
              <a:t> look like barriers, they ARE NOT protection devices. They are mainly used for pedestrian accessibility/ </a:t>
            </a:r>
            <a:r>
              <a:rPr lang="en-US" dirty="0"/>
              <a:t>listed here. Their use is a State-preference.</a:t>
            </a:r>
          </a:p>
          <a:p>
            <a:pPr eaLnBrk="1" hangingPunct="1"/>
            <a:r>
              <a:rPr lang="en-US" b="1" dirty="0"/>
              <a:t>Suggested Questions: </a:t>
            </a:r>
            <a:r>
              <a:rPr lang="en-US" dirty="0"/>
              <a:t>None</a:t>
            </a:r>
          </a:p>
          <a:p>
            <a:pPr eaLnBrk="1" hangingPunct="1"/>
            <a:r>
              <a:rPr lang="en-US" b="1" dirty="0"/>
              <a:t>Additional Information: </a:t>
            </a:r>
            <a:r>
              <a:rPr lang="en-US" b="0" dirty="0"/>
              <a:t>Section</a:t>
            </a:r>
            <a:r>
              <a:rPr lang="en-US" b="0" baseline="0" dirty="0"/>
              <a:t> 6F-71</a:t>
            </a:r>
          </a:p>
          <a:p>
            <a:pPr eaLnBrk="1" hangingPunct="1"/>
            <a:r>
              <a:rPr lang="en-US" b="1" dirty="0"/>
              <a:t>Possible Problems: </a:t>
            </a:r>
            <a:r>
              <a:rPr lang="en-US" dirty="0"/>
              <a:t>Their use is a State-preference.</a:t>
            </a:r>
          </a:p>
          <a:p>
            <a:endParaRPr lang="en-US" dirty="0"/>
          </a:p>
        </p:txBody>
      </p:sp>
    </p:spTree>
    <p:extLst>
      <p:ext uri="{BB962C8B-B14F-4D97-AF65-F5344CB8AC3E}">
        <p14:creationId xmlns:p14="http://schemas.microsoft.com/office/powerpoint/2010/main" val="190405866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US" b="1" dirty="0"/>
              <a:t>Key Message: </a:t>
            </a:r>
            <a:r>
              <a:rPr lang="en-US" dirty="0"/>
              <a:t>Discuss LCDs</a:t>
            </a:r>
          </a:p>
          <a:p>
            <a:pPr eaLnBrk="1" hangingPunct="1"/>
            <a:r>
              <a:rPr lang="en-US" b="1" dirty="0"/>
              <a:t>Est. Presentation Time: </a:t>
            </a:r>
            <a:r>
              <a:rPr lang="en-US" dirty="0"/>
              <a:t>1 minute(s)</a:t>
            </a:r>
          </a:p>
          <a:p>
            <a:pPr eaLnBrk="1" hangingPunct="1"/>
            <a:r>
              <a:rPr lang="en-US" b="1" dirty="0"/>
              <a:t>Explanation of Cues/Builds: </a:t>
            </a:r>
            <a:r>
              <a:rPr lang="en-US" dirty="0"/>
              <a:t>None</a:t>
            </a:r>
          </a:p>
          <a:p>
            <a:pPr eaLnBrk="1" hangingPunct="1"/>
            <a:r>
              <a:rPr lang="en-US" b="1" dirty="0"/>
              <a:t>Suggested Comments: </a:t>
            </a:r>
            <a:r>
              <a:rPr lang="en-US" dirty="0"/>
              <a:t>This a sample sticker that ATSSA has developed to make</a:t>
            </a:r>
            <a:r>
              <a:rPr lang="en-US" baseline="0" dirty="0"/>
              <a:t> sure these LCDs are not used as protection devices.</a:t>
            </a:r>
            <a:endParaRPr lang="en-US" dirty="0"/>
          </a:p>
          <a:p>
            <a:pPr eaLnBrk="1" hangingPunct="1"/>
            <a:r>
              <a:rPr lang="en-US" b="1" dirty="0"/>
              <a:t>Suggested Questions: </a:t>
            </a:r>
            <a:r>
              <a:rPr lang="en-US" dirty="0"/>
              <a:t>None</a:t>
            </a:r>
          </a:p>
          <a:p>
            <a:pPr eaLnBrk="1" hangingPunct="1"/>
            <a:r>
              <a:rPr lang="en-US" b="1" dirty="0"/>
              <a:t>Additional Information: </a:t>
            </a:r>
            <a:r>
              <a:rPr lang="en-US" b="0" dirty="0"/>
              <a:t>Section</a:t>
            </a:r>
            <a:r>
              <a:rPr lang="en-US" b="0" baseline="0" dirty="0"/>
              <a:t> 6F-71</a:t>
            </a:r>
          </a:p>
          <a:p>
            <a:pPr eaLnBrk="1" hangingPunct="1"/>
            <a:r>
              <a:rPr lang="en-US" b="1" dirty="0"/>
              <a:t>Possible Problems: </a:t>
            </a:r>
            <a:r>
              <a:rPr lang="en-US" dirty="0"/>
              <a:t>None</a:t>
            </a:r>
          </a:p>
          <a:p>
            <a:endParaRPr lang="en-US" dirty="0"/>
          </a:p>
        </p:txBody>
      </p:sp>
    </p:spTree>
    <p:extLst>
      <p:ext uri="{BB962C8B-B14F-4D97-AF65-F5344CB8AC3E}">
        <p14:creationId xmlns:p14="http://schemas.microsoft.com/office/powerpoint/2010/main" val="161127444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US" b="1" dirty="0"/>
              <a:t>Key Message: </a:t>
            </a:r>
            <a:r>
              <a:rPr lang="en-US" dirty="0"/>
              <a:t>Discuss LCDs</a:t>
            </a:r>
          </a:p>
          <a:p>
            <a:pPr eaLnBrk="1" hangingPunct="1"/>
            <a:r>
              <a:rPr lang="en-US" b="1" dirty="0"/>
              <a:t>Est. Presentation Time: </a:t>
            </a:r>
            <a:r>
              <a:rPr lang="en-US" dirty="0"/>
              <a:t>1 minute(s)</a:t>
            </a:r>
          </a:p>
          <a:p>
            <a:pPr eaLnBrk="1" hangingPunct="1"/>
            <a:r>
              <a:rPr lang="en-US" b="1" dirty="0"/>
              <a:t>Explanation of Cues/Builds: </a:t>
            </a:r>
            <a:r>
              <a:rPr lang="en-US" dirty="0"/>
              <a:t>None</a:t>
            </a:r>
          </a:p>
          <a:p>
            <a:pPr eaLnBrk="1" hangingPunct="1"/>
            <a:r>
              <a:rPr lang="en-US" b="1" dirty="0"/>
              <a:t>Suggested Comments: </a:t>
            </a:r>
            <a:r>
              <a:rPr lang="en-US" dirty="0"/>
              <a:t>This a good application for LCDs:</a:t>
            </a:r>
            <a:r>
              <a:rPr lang="en-US" baseline="0" dirty="0"/>
              <a:t> to detour pedestrians in compliance with the ADA.</a:t>
            </a:r>
            <a:endParaRPr lang="en-US" dirty="0"/>
          </a:p>
          <a:p>
            <a:pPr eaLnBrk="1" hangingPunct="1"/>
            <a:r>
              <a:rPr lang="en-US" b="1" dirty="0"/>
              <a:t>Suggested Questions: </a:t>
            </a:r>
            <a:r>
              <a:rPr lang="en-US" dirty="0"/>
              <a:t>None</a:t>
            </a:r>
          </a:p>
          <a:p>
            <a:pPr eaLnBrk="1" hangingPunct="1"/>
            <a:r>
              <a:rPr lang="en-US" b="1" dirty="0"/>
              <a:t>Additional Information: </a:t>
            </a:r>
            <a:r>
              <a:rPr lang="en-US" b="0" dirty="0"/>
              <a:t>Photo</a:t>
            </a:r>
            <a:r>
              <a:rPr lang="en-US" b="0" baseline="0" dirty="0"/>
              <a:t> source unknown.</a:t>
            </a:r>
          </a:p>
          <a:p>
            <a:pPr eaLnBrk="1" hangingPunct="1"/>
            <a:r>
              <a:rPr lang="en-US" b="1" dirty="0"/>
              <a:t>Possible Problems: </a:t>
            </a:r>
            <a:r>
              <a:rPr lang="en-US" dirty="0"/>
              <a:t>None</a:t>
            </a:r>
          </a:p>
          <a:p>
            <a:endParaRPr lang="en-US" dirty="0"/>
          </a:p>
        </p:txBody>
      </p:sp>
    </p:spTree>
    <p:extLst>
      <p:ext uri="{BB962C8B-B14F-4D97-AF65-F5344CB8AC3E}">
        <p14:creationId xmlns:p14="http://schemas.microsoft.com/office/powerpoint/2010/main" val="365290045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normAutofit fontScale="92500" lnSpcReduction="10000"/>
          </a:bodyPr>
          <a:lstStyle/>
          <a:p>
            <a:pPr eaLnBrk="1" hangingPunct="1">
              <a:defRPr/>
            </a:pPr>
            <a:r>
              <a:rPr lang="en-US" sz="1000" b="1" dirty="0"/>
              <a:t>Key Message: </a:t>
            </a:r>
            <a:r>
              <a:rPr lang="en-US" sz="1000" dirty="0"/>
              <a:t>Introduce MASH</a:t>
            </a:r>
          </a:p>
          <a:p>
            <a:pPr eaLnBrk="1" hangingPunct="1">
              <a:defRPr/>
            </a:pPr>
            <a:r>
              <a:rPr lang="en-US" sz="1000" b="1" dirty="0"/>
              <a:t>Est. Presentation Time: </a:t>
            </a:r>
            <a:r>
              <a:rPr lang="en-US" sz="1000" b="0" dirty="0"/>
              <a:t>Less</a:t>
            </a:r>
            <a:r>
              <a:rPr lang="en-US" sz="1000" b="0" baseline="0" dirty="0"/>
              <a:t> than 1</a:t>
            </a:r>
            <a:r>
              <a:rPr lang="en-US" sz="1000" dirty="0"/>
              <a:t> minute(s)</a:t>
            </a:r>
          </a:p>
          <a:p>
            <a:pPr eaLnBrk="1" hangingPunct="1">
              <a:defRPr/>
            </a:pPr>
            <a:r>
              <a:rPr lang="en-US" sz="1000" b="1" dirty="0"/>
              <a:t>Explanation of Cues/Builds: </a:t>
            </a:r>
            <a:r>
              <a:rPr lang="en-US" sz="1000" dirty="0"/>
              <a:t>None</a:t>
            </a:r>
          </a:p>
          <a:p>
            <a:pPr>
              <a:defRPr/>
            </a:pPr>
            <a:r>
              <a:rPr lang="en-US" sz="1000" b="1" dirty="0"/>
              <a:t>Suggested Comments</a:t>
            </a:r>
            <a:r>
              <a:rPr lang="en-US" sz="1000" dirty="0"/>
              <a:t>: NCHRP 350 has been rewritten (under NCHRP Project 22-14(02)). The rewrite of NCHRP 350 is completed. It was reviewed by the AASHTO Technical Committee on Roadside Safety (TCRS) and is an AASHTO document. It's called The AASHTO Manual for Assessing Safety Hardware (MASH). This rewrite updated the test vehicles, the impact condition criteria, and the evaluation criteria. </a:t>
            </a:r>
            <a:r>
              <a:rPr lang="en-US" sz="1200" kern="1200" dirty="0">
                <a:solidFill>
                  <a:schemeClr val="tx1"/>
                </a:solidFill>
                <a:effectLst/>
                <a:latin typeface="Arial" panose="020B0604020202020204" pitchFamily="34" charset="0"/>
                <a:ea typeface="+mn-ea"/>
                <a:cs typeface="+mn-cs"/>
              </a:rPr>
              <a:t>Temporary work zone devices, including portable barriers, manufactured after December 31, 2019, must have been successfully tested to MASH. Such devices manufactured on or before this date, and successfully tested to NCHRP Report 350 or the 2009 edition of MASH, may continue to be used throughout their normal service lives.  There is a </a:t>
            </a:r>
            <a:r>
              <a:rPr lang="en-US" sz="1000" dirty="0"/>
              <a:t>MASH Implementation Agreement between FHWA and AASHTO.  Crashworthy end terminals should be installed in accordance to the Roadside Design Guide (</a:t>
            </a:r>
            <a:r>
              <a:rPr lang="en-US" sz="1000" dirty="0" err="1"/>
              <a:t>RDG</a:t>
            </a:r>
            <a:r>
              <a:rPr lang="en-US" sz="1000" dirty="0"/>
              <a:t>) and per the terminal’s installer/manufacture’s manual/specs.</a:t>
            </a:r>
          </a:p>
          <a:p>
            <a:pPr>
              <a:defRPr/>
            </a:pPr>
            <a:r>
              <a:rPr lang="en-US" sz="1000" b="1" dirty="0"/>
              <a:t>Suggested Questions: </a:t>
            </a:r>
            <a:r>
              <a:rPr lang="en-US" sz="1000" dirty="0"/>
              <a:t>Any experiences</a:t>
            </a:r>
            <a:r>
              <a:rPr lang="en-US" sz="1000" baseline="0" dirty="0"/>
              <a:t> here with MASH. How are you handling the transition.</a:t>
            </a:r>
            <a:endParaRPr lang="en-US" sz="1000" dirty="0"/>
          </a:p>
          <a:p>
            <a:r>
              <a:rPr lang="en-US" sz="1000" b="1" dirty="0"/>
              <a:t>Additional Information: </a:t>
            </a:r>
            <a:r>
              <a:rPr lang="en-US" sz="1000" dirty="0"/>
              <a:t>(will be updated based on final FHWA-AASHTO agreement)</a:t>
            </a:r>
            <a:endParaRPr lang="en-US" sz="1000" kern="1200" baseline="0" dirty="0">
              <a:solidFill>
                <a:schemeClr val="tx1"/>
              </a:solidFill>
              <a:ea typeface="+mn-ea"/>
              <a:cs typeface="+mn-cs"/>
            </a:endParaRPr>
          </a:p>
          <a:p>
            <a:r>
              <a:rPr lang="en-US" sz="1000" kern="1200" baseline="0" dirty="0">
                <a:solidFill>
                  <a:schemeClr val="tx1"/>
                </a:solidFill>
                <a:ea typeface="+mn-ea"/>
                <a:cs typeface="+mn-cs"/>
              </a:rPr>
              <a:t>Pickup truck increases from 4,400 lbs. to 5,000 lbs.</a:t>
            </a:r>
          </a:p>
          <a:p>
            <a:r>
              <a:rPr lang="en-US" sz="1000" kern="1200" baseline="0" dirty="0">
                <a:solidFill>
                  <a:schemeClr val="tx1"/>
                </a:solidFill>
                <a:ea typeface="+mn-ea"/>
                <a:cs typeface="+mn-cs"/>
              </a:rPr>
              <a:t>Small car increases from 1,800 lbs. to 2,420 lbs. </a:t>
            </a:r>
          </a:p>
          <a:p>
            <a:r>
              <a:rPr lang="en-US" sz="1000" kern="1200" baseline="0" dirty="0">
                <a:solidFill>
                  <a:schemeClr val="tx1"/>
                </a:solidFill>
                <a:ea typeface="+mn-ea"/>
                <a:cs typeface="+mn-cs"/>
              </a:rPr>
              <a:t>Small car impact angle changed from 20 to 25 degrees. </a:t>
            </a:r>
          </a:p>
          <a:p>
            <a:r>
              <a:rPr lang="en-US" sz="1000" kern="1200" baseline="0" dirty="0">
                <a:solidFill>
                  <a:schemeClr val="tx1"/>
                </a:solidFill>
                <a:ea typeface="+mn-ea"/>
                <a:cs typeface="+mn-cs"/>
              </a:rPr>
              <a:t>Terminal &amp; Crash Cushion impact angle changed from 20 to 25 degrees. </a:t>
            </a:r>
            <a:br>
              <a:rPr lang="en-US" sz="1000" kern="1200" baseline="0" dirty="0">
                <a:solidFill>
                  <a:schemeClr val="tx1"/>
                </a:solidFill>
                <a:ea typeface="+mn-ea"/>
                <a:cs typeface="+mn-cs"/>
              </a:rPr>
            </a:br>
            <a:r>
              <a:rPr lang="en-US" sz="1000" kern="1200" baseline="0" dirty="0">
                <a:solidFill>
                  <a:schemeClr val="tx1"/>
                </a:solidFill>
                <a:ea typeface="+mn-ea"/>
                <a:cs typeface="+mn-cs"/>
              </a:rPr>
              <a:t>TL-4 truck increases from 17,600 lbs. to 22,000 lbs. </a:t>
            </a:r>
            <a:br>
              <a:rPr lang="en-US" sz="1000" kern="1200" baseline="0" dirty="0">
                <a:solidFill>
                  <a:schemeClr val="tx1"/>
                </a:solidFill>
                <a:ea typeface="+mn-ea"/>
                <a:cs typeface="+mn-cs"/>
              </a:rPr>
            </a:br>
            <a:r>
              <a:rPr lang="en-US" sz="1000" kern="1200" baseline="0" dirty="0">
                <a:solidFill>
                  <a:schemeClr val="tx1"/>
                </a:solidFill>
                <a:ea typeface="+mn-ea"/>
                <a:cs typeface="+mn-cs"/>
              </a:rPr>
              <a:t>TL-4 truck speed changed from 80 km/hr to 90 km/hr. </a:t>
            </a:r>
            <a:endParaRPr lang="en-US" sz="1000" dirty="0"/>
          </a:p>
          <a:p>
            <a:pPr eaLnBrk="1" hangingPunct="1">
              <a:defRPr/>
            </a:pPr>
            <a:r>
              <a:rPr lang="en-US" sz="1000" b="1" dirty="0"/>
              <a:t>Possible Problems: </a:t>
            </a:r>
            <a:r>
              <a:rPr lang="en-US" sz="1000" b="0" dirty="0"/>
              <a:t>At the time of this course, the AASHTO/FHWA MASH implementation agreement was in a state of flux. The instructor should review the status of the agreement and provide the most current information possible, Visit: https://safety.fhwa.dot.gov/roadway_dept/countermeasures/reduce_crash_severity/aashto_mash_implementation.cfm</a:t>
            </a:r>
          </a:p>
          <a:p>
            <a:pPr>
              <a:defRPr/>
            </a:pPr>
            <a:endParaRPr lang="en-US" dirty="0"/>
          </a:p>
        </p:txBody>
      </p:sp>
      <p:sp>
        <p:nvSpPr>
          <p:cNvPr id="151556" name="Slide Number Placeholder 3"/>
          <p:cNvSpPr>
            <a:spLocks noGrp="1"/>
          </p:cNvSpPr>
          <p:nvPr>
            <p:ph type="sldNum" sz="quarter" idx="5"/>
          </p:nvPr>
        </p:nvSpPr>
        <p:spPr>
          <a:xfrm>
            <a:off x="3884613" y="8685213"/>
            <a:ext cx="2971800" cy="457200"/>
          </a:xfrm>
          <a:prstGeom prst="rect">
            <a:avLst/>
          </a:prstGeom>
          <a:noFill/>
        </p:spPr>
        <p:txBody>
          <a:bodyPr/>
          <a:lstStyle/>
          <a:p>
            <a:fld id="{659A9DA5-CCE4-4470-9E93-96FE562E85D0}" type="slidenum">
              <a:rPr lang="en-US" smtClean="0"/>
              <a:pPr/>
              <a:t>4</a:t>
            </a:fld>
            <a:endParaRPr lang="en-US" dirty="0"/>
          </a:p>
        </p:txBody>
      </p:sp>
    </p:spTree>
    <p:extLst>
      <p:ext uri="{BB962C8B-B14F-4D97-AF65-F5344CB8AC3E}">
        <p14:creationId xmlns:p14="http://schemas.microsoft.com/office/powerpoint/2010/main" val="87844023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2" name="Rectangle 7"/>
          <p:cNvSpPr>
            <a:spLocks noGrp="1" noChangeArrowheads="1"/>
          </p:cNvSpPr>
          <p:nvPr>
            <p:ph type="sldNum" sz="quarter" idx="5"/>
          </p:nvPr>
        </p:nvSpPr>
        <p:spPr>
          <a:xfrm>
            <a:off x="3884613" y="8685213"/>
            <a:ext cx="2971800" cy="457200"/>
          </a:xfrm>
          <a:prstGeom prst="rect">
            <a:avLst/>
          </a:prstGeom>
          <a:noFill/>
        </p:spPr>
        <p:txBody>
          <a:bodyPr/>
          <a:lstStyle/>
          <a:p>
            <a:fld id="{D0034A1B-3B48-41C3-A9D9-D25C9971D4FA}" type="slidenum">
              <a:rPr lang="en-US" smtClean="0"/>
              <a:pPr/>
              <a:t>41</a:t>
            </a:fld>
            <a:endParaRPr lang="en-US" dirty="0"/>
          </a:p>
        </p:txBody>
      </p:sp>
      <p:sp>
        <p:nvSpPr>
          <p:cNvPr id="158723" name="Rectangle 2"/>
          <p:cNvSpPr>
            <a:spLocks noGrp="1" noRot="1" noChangeAspect="1" noChangeArrowheads="1" noTextEdit="1"/>
          </p:cNvSpPr>
          <p:nvPr>
            <p:ph type="sldImg"/>
          </p:nvPr>
        </p:nvSpPr>
        <p:spPr>
          <a:ln/>
        </p:spPr>
      </p:sp>
      <p:sp>
        <p:nvSpPr>
          <p:cNvPr id="158724" name="Rectangle 3"/>
          <p:cNvSpPr>
            <a:spLocks noGrp="1" noChangeArrowheads="1"/>
          </p:cNvSpPr>
          <p:nvPr>
            <p:ph type="body" idx="1"/>
          </p:nvPr>
        </p:nvSpPr>
        <p:spPr>
          <a:noFill/>
          <a:ln/>
        </p:spPr>
        <p:txBody>
          <a:bodyPr/>
          <a:lstStyle/>
          <a:p>
            <a:pPr eaLnBrk="1" hangingPunct="1"/>
            <a:r>
              <a:rPr lang="en-US" sz="1000" b="1" dirty="0"/>
              <a:t>Key Message: </a:t>
            </a:r>
            <a:r>
              <a:rPr lang="en-US" sz="1000" dirty="0"/>
              <a:t>Discuss concrete barriers</a:t>
            </a:r>
          </a:p>
          <a:p>
            <a:pPr eaLnBrk="1" hangingPunct="1"/>
            <a:r>
              <a:rPr lang="en-US" sz="1000" b="1" dirty="0"/>
              <a:t>Est. Presentation Time: </a:t>
            </a:r>
            <a:r>
              <a:rPr lang="en-US" sz="1000" dirty="0"/>
              <a:t>1-2 minute(s)</a:t>
            </a:r>
          </a:p>
          <a:p>
            <a:pPr eaLnBrk="1" hangingPunct="1"/>
            <a:r>
              <a:rPr lang="en-US" sz="1000" b="1" dirty="0"/>
              <a:t>Explanation of Cues/Builds: </a:t>
            </a:r>
            <a:r>
              <a:rPr lang="en-US" sz="1000" dirty="0"/>
              <a:t>None</a:t>
            </a:r>
          </a:p>
          <a:p>
            <a:pPr marL="0" lvl="1" eaLnBrk="1" hangingPunct="1"/>
            <a:r>
              <a:rPr lang="en-US" sz="1000" b="1" dirty="0"/>
              <a:t>Suggested Comments</a:t>
            </a:r>
            <a:r>
              <a:rPr lang="en-US" sz="1000" dirty="0"/>
              <a:t>: The preferred shape for concrete barriers is the F-shape, which has 9 inches at the top. The generic “Jersey” shape is no longer acceptable in most states. These barriers are held in place by their own weight. The preferred installation method for temporary concrete traffic barrier is freestanding and requires a minimum 2 ft. (0.6 m) clear area behind the barrier to allow for lateral deflection in both work areas and lane separation situations. </a:t>
            </a:r>
            <a:r>
              <a:rPr lang="en-US" dirty="0"/>
              <a:t>Unpinned the</a:t>
            </a:r>
            <a:r>
              <a:rPr lang="en-US" baseline="0" dirty="0"/>
              <a:t> deflection</a:t>
            </a:r>
            <a:r>
              <a:rPr lang="en-US" dirty="0"/>
              <a:t> is 4 to 6 ft for TL3 62mph @ 25 degrees.</a:t>
            </a:r>
            <a:endParaRPr lang="en-US" sz="1000" dirty="0"/>
          </a:p>
          <a:p>
            <a:pPr eaLnBrk="1" hangingPunct="1"/>
            <a:r>
              <a:rPr lang="en-US" sz="1000" b="1" dirty="0"/>
              <a:t>Suggested Questions: </a:t>
            </a:r>
            <a:r>
              <a:rPr lang="en-US" sz="1000" dirty="0"/>
              <a:t>What is deflection? The distance the barrier would move when struck.</a:t>
            </a:r>
          </a:p>
          <a:p>
            <a:pPr eaLnBrk="1" hangingPunct="1"/>
            <a:r>
              <a:rPr lang="en-US" sz="1000" b="1" dirty="0"/>
              <a:t>Additional Information: </a:t>
            </a:r>
            <a:r>
              <a:rPr lang="en-US" sz="1000" dirty="0"/>
              <a:t>Refer to </a:t>
            </a:r>
            <a:r>
              <a:rPr lang="en-US" sz="1000" i="1" dirty="0"/>
              <a:t>AASHTO Roadside Design Guide </a:t>
            </a:r>
            <a:r>
              <a:rPr lang="en-US" sz="1000" dirty="0"/>
              <a:t>for additional information. </a:t>
            </a:r>
            <a:r>
              <a:rPr lang="en-US" baseline="0" dirty="0"/>
              <a:t>Clear zone behind barrier has not been routinely considered. Impact tests TL-3 is designed for failure. To determine whether vehicle will vault, penetrate or flip over.  Rule of thumb is that for each lane the vehicle can gain 7 degrees (on 3 lane int. 7,14,21 degrees. Extra 4 is for shoulder. That said you would have to start in the fast lane keep your foot on the accelerator and steer into the wall to obtain the result of the test. That is why you don’t see temp. barrier move 4-6 ft very often</a:t>
            </a:r>
            <a:r>
              <a:rPr lang="en-US" sz="1050" dirty="0"/>
              <a:t>.  </a:t>
            </a:r>
            <a:endParaRPr lang="en-US" sz="1000" dirty="0"/>
          </a:p>
          <a:p>
            <a:pPr eaLnBrk="1" hangingPunct="1"/>
            <a:r>
              <a:rPr lang="en-US" sz="1000" b="1" dirty="0"/>
              <a:t>Possible Problems: </a:t>
            </a:r>
            <a:r>
              <a:rPr lang="en-US" sz="1000" dirty="0"/>
              <a:t>Tailor to the state</a:t>
            </a:r>
          </a:p>
          <a:p>
            <a:pPr eaLnBrk="1" hangingPunct="1"/>
            <a:endParaRPr lang="en-US" dirty="0"/>
          </a:p>
        </p:txBody>
      </p:sp>
    </p:spTree>
    <p:extLst>
      <p:ext uri="{BB962C8B-B14F-4D97-AF65-F5344CB8AC3E}">
        <p14:creationId xmlns:p14="http://schemas.microsoft.com/office/powerpoint/2010/main" val="390524527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538" name="Rectangle 7"/>
          <p:cNvSpPr>
            <a:spLocks noGrp="1" noChangeArrowheads="1"/>
          </p:cNvSpPr>
          <p:nvPr>
            <p:ph type="sldNum" sz="quarter" idx="5"/>
          </p:nvPr>
        </p:nvSpPr>
        <p:spPr>
          <a:xfrm>
            <a:off x="3884613" y="8685213"/>
            <a:ext cx="2971800" cy="457200"/>
          </a:xfrm>
          <a:prstGeom prst="rect">
            <a:avLst/>
          </a:prstGeom>
          <a:noFill/>
        </p:spPr>
        <p:txBody>
          <a:bodyPr/>
          <a:lstStyle/>
          <a:p>
            <a:fld id="{AD60AB89-C21D-49A0-9882-24C1F0230E1D}" type="slidenum">
              <a:rPr lang="en-US" smtClean="0"/>
              <a:pPr/>
              <a:t>42</a:t>
            </a:fld>
            <a:endParaRPr lang="en-US" dirty="0"/>
          </a:p>
        </p:txBody>
      </p:sp>
      <p:sp>
        <p:nvSpPr>
          <p:cNvPr id="193539" name="Rectangle 2"/>
          <p:cNvSpPr>
            <a:spLocks noGrp="1" noRot="1" noChangeAspect="1" noChangeArrowheads="1" noTextEdit="1"/>
          </p:cNvSpPr>
          <p:nvPr>
            <p:ph type="sldImg"/>
          </p:nvPr>
        </p:nvSpPr>
        <p:spPr>
          <a:ln/>
        </p:spPr>
      </p:sp>
      <p:sp>
        <p:nvSpPr>
          <p:cNvPr id="193540" name="Rectangle 3"/>
          <p:cNvSpPr>
            <a:spLocks noGrp="1" noChangeArrowheads="1"/>
          </p:cNvSpPr>
          <p:nvPr>
            <p:ph type="body" idx="1"/>
          </p:nvPr>
        </p:nvSpPr>
        <p:spPr>
          <a:noFill/>
          <a:ln/>
        </p:spPr>
        <p:txBody>
          <a:bodyPr/>
          <a:lstStyle/>
          <a:p>
            <a:pPr eaLnBrk="1" hangingPunct="1"/>
            <a:r>
              <a:rPr lang="en-US" b="1" dirty="0"/>
              <a:t>Key Message: </a:t>
            </a:r>
            <a:r>
              <a:rPr lang="en-US" dirty="0"/>
              <a:t>Discuss concrete barriers</a:t>
            </a:r>
          </a:p>
          <a:p>
            <a:pPr eaLnBrk="1" hangingPunct="1"/>
            <a:r>
              <a:rPr lang="en-US" b="1" dirty="0"/>
              <a:t>Est. Presentation Time: </a:t>
            </a:r>
            <a:r>
              <a:rPr lang="en-US" dirty="0"/>
              <a:t>1-2 minute(s)</a:t>
            </a:r>
          </a:p>
          <a:p>
            <a:pPr eaLnBrk="1" hangingPunct="1"/>
            <a:r>
              <a:rPr lang="en-US" b="1" dirty="0"/>
              <a:t>Explanation of Cues/Builds: </a:t>
            </a:r>
            <a:r>
              <a:rPr lang="en-US" dirty="0"/>
              <a:t>None</a:t>
            </a:r>
          </a:p>
          <a:p>
            <a:pPr marL="0" lvl="1" eaLnBrk="1" hangingPunct="1"/>
            <a:r>
              <a:rPr lang="en-US" b="1" dirty="0"/>
              <a:t>Suggested Comments</a:t>
            </a:r>
            <a:r>
              <a:rPr lang="en-US" dirty="0"/>
              <a:t>: These are the two most common concrete safety shapes.  An important difference between the NJ and the F shapes is the height of the slope break.  The lower break on the F shape (7”) helps minimize the lifting of the impacting side of the vehicle, reducing the tendency to roll small vehicles. The F shape is preferred over the NJ shape and it is required in most states.</a:t>
            </a:r>
          </a:p>
          <a:p>
            <a:pPr eaLnBrk="1" hangingPunct="1"/>
            <a:r>
              <a:rPr lang="en-US" b="1" dirty="0"/>
              <a:t>Suggested Questions: </a:t>
            </a:r>
            <a:r>
              <a:rPr lang="en-US" dirty="0"/>
              <a:t>None</a:t>
            </a:r>
          </a:p>
          <a:p>
            <a:pPr eaLnBrk="1" hangingPunct="1"/>
            <a:r>
              <a:rPr lang="en-US" b="1" dirty="0"/>
              <a:t>Additional Information: </a:t>
            </a:r>
            <a:r>
              <a:rPr lang="en-US" dirty="0"/>
              <a:t>Refer to </a:t>
            </a:r>
            <a:r>
              <a:rPr lang="en-US" i="1" dirty="0"/>
              <a:t>AASHTO Roadside Design Guide</a:t>
            </a:r>
            <a:r>
              <a:rPr lang="en-US" sz="1400" i="1" dirty="0"/>
              <a:t> </a:t>
            </a:r>
            <a:r>
              <a:rPr lang="en-US" sz="1400" dirty="0"/>
              <a:t>for additional information. </a:t>
            </a:r>
            <a:r>
              <a:rPr lang="en-US" b="1" dirty="0"/>
              <a:t>Jersey Barriers</a:t>
            </a:r>
            <a:r>
              <a:rPr lang="en-US" dirty="0"/>
              <a:t>: Jersey barriers are the original and most widely used safety shape concrete barriers. The only difference between Jersey barriers and F-shape barriers is that the distance from the ground to the slope break point is 13 inches in Jersey barriers, versus 10 inches for F-shape barriers. In high speed impacts, there is a greater likelihood that a small car will be rolled by a Jersey barrier than by an F-shape barrier. </a:t>
            </a:r>
            <a:r>
              <a:rPr lang="en-US" b="1" dirty="0"/>
              <a:t>F-Shape Barriers</a:t>
            </a:r>
            <a:r>
              <a:rPr lang="en-US" dirty="0"/>
              <a:t>: The F-shape barrier was specifically engineered to limit the potential for small cars to rollover upon impact. The F-shape barrier begins with a 3-inch vertical face at the pavement level, then breaks to a sloped face that rises to a height of 10 inches, before changing to a nearly vertical face at the top of the barrier. F-shape barriers are </a:t>
            </a:r>
            <a:r>
              <a:rPr lang="en-US" b="1" dirty="0"/>
              <a:t>not</a:t>
            </a:r>
            <a:r>
              <a:rPr lang="en-US" dirty="0"/>
              <a:t> shaped like the letter "F." They get their name from the research study that analyzed the performance of barrier design parameters, where barrier configurations were labeled A through F, and F was the best-performing design. Refer to: </a:t>
            </a:r>
            <a:r>
              <a:rPr lang="en-US" dirty="0">
                <a:hlinkClick r:id="rId3" tooltip="Link opens referenced article."/>
              </a:rPr>
              <a:t>http://www.fhwa.dot.gov/publications/publicroads/00marapr/concrete.cfm</a:t>
            </a:r>
            <a:endParaRPr lang="en-US" dirty="0"/>
          </a:p>
          <a:p>
            <a:pPr eaLnBrk="1" hangingPunct="1"/>
            <a:r>
              <a:rPr lang="en-US" b="1" dirty="0"/>
              <a:t>Possible Problems: </a:t>
            </a:r>
            <a:r>
              <a:rPr lang="en-US" dirty="0"/>
              <a:t>42-inch</a:t>
            </a:r>
            <a:r>
              <a:rPr lang="en-US" baseline="0" dirty="0"/>
              <a:t> barriers are now common. Refer students to their state’s Specifications and QPL.</a:t>
            </a:r>
            <a:endParaRPr lang="en-US" dirty="0"/>
          </a:p>
        </p:txBody>
      </p:sp>
    </p:spTree>
    <p:extLst>
      <p:ext uri="{BB962C8B-B14F-4D97-AF65-F5344CB8AC3E}">
        <p14:creationId xmlns:p14="http://schemas.microsoft.com/office/powerpoint/2010/main" val="169500069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466" name="Slide Image Placeholder 1"/>
          <p:cNvSpPr>
            <a:spLocks noGrp="1" noRot="1" noChangeAspect="1" noTextEdit="1"/>
          </p:cNvSpPr>
          <p:nvPr>
            <p:ph type="sldImg"/>
          </p:nvPr>
        </p:nvSpPr>
        <p:spPr>
          <a:ln/>
        </p:spPr>
      </p:sp>
      <p:sp>
        <p:nvSpPr>
          <p:cNvPr id="190467" name="Notes Placeholder 2"/>
          <p:cNvSpPr>
            <a:spLocks noGrp="1"/>
          </p:cNvSpPr>
          <p:nvPr>
            <p:ph type="body" idx="1"/>
          </p:nvPr>
        </p:nvSpPr>
        <p:spPr>
          <a:noFill/>
          <a:ln/>
        </p:spPr>
        <p:txBody>
          <a:bodyPr/>
          <a:lstStyle/>
          <a:p>
            <a:pPr eaLnBrk="1" hangingPunct="1"/>
            <a:r>
              <a:rPr lang="en-US" b="1" dirty="0"/>
              <a:t>Key Message: </a:t>
            </a:r>
            <a:r>
              <a:rPr lang="en-US" dirty="0"/>
              <a:t>Illustrate barrier deflection</a:t>
            </a:r>
          </a:p>
          <a:p>
            <a:pPr eaLnBrk="1" hangingPunct="1"/>
            <a:r>
              <a:rPr lang="en-US" b="1" dirty="0"/>
              <a:t>Est. Presentation Time: </a:t>
            </a:r>
            <a:r>
              <a:rPr lang="en-US" dirty="0"/>
              <a:t>Less than 1 minute(s)</a:t>
            </a:r>
          </a:p>
          <a:p>
            <a:pPr eaLnBrk="1" hangingPunct="1"/>
            <a:r>
              <a:rPr lang="en-US" b="1" dirty="0"/>
              <a:t>Explanation of Cues/Builds: </a:t>
            </a:r>
            <a:r>
              <a:rPr lang="en-US" dirty="0"/>
              <a:t>None</a:t>
            </a:r>
          </a:p>
          <a:p>
            <a:r>
              <a:rPr lang="en-US" b="1" dirty="0"/>
              <a:t>Suggested Comments</a:t>
            </a:r>
            <a:r>
              <a:rPr lang="en-US" dirty="0"/>
              <a:t>: Notice how an unbolted barrier deflects!</a:t>
            </a:r>
          </a:p>
          <a:p>
            <a:pPr eaLnBrk="1" hangingPunct="1"/>
            <a:r>
              <a:rPr lang="en-US" b="1" dirty="0"/>
              <a:t>Suggested Questions: </a:t>
            </a:r>
            <a:r>
              <a:rPr lang="en-US" dirty="0"/>
              <a:t>None</a:t>
            </a:r>
          </a:p>
          <a:p>
            <a:pPr eaLnBrk="1" hangingPunct="1"/>
            <a:r>
              <a:rPr lang="en-US" b="1" dirty="0"/>
              <a:t>Additional Information: </a:t>
            </a:r>
            <a:r>
              <a:rPr lang="en-US" dirty="0"/>
              <a:t>Refer to </a:t>
            </a:r>
            <a:r>
              <a:rPr lang="en-US" i="1" dirty="0"/>
              <a:t>AASHTO Roadside Design Guide, Chapter 9, </a:t>
            </a:r>
            <a:r>
              <a:rPr lang="en-US" sz="1400" i="1" dirty="0"/>
              <a:t> </a:t>
            </a:r>
            <a:r>
              <a:rPr lang="en-US" sz="1400" dirty="0"/>
              <a:t>for additional information. Photo source is unknown.</a:t>
            </a:r>
            <a:endParaRPr lang="en-US" dirty="0"/>
          </a:p>
          <a:p>
            <a:pPr eaLnBrk="1" hangingPunct="1"/>
            <a:r>
              <a:rPr lang="en-US" b="1" dirty="0"/>
              <a:t>Possible Problems: </a:t>
            </a:r>
            <a:r>
              <a:rPr lang="en-US" dirty="0"/>
              <a:t>None</a:t>
            </a:r>
          </a:p>
          <a:p>
            <a:pPr eaLnBrk="1" hangingPunct="1"/>
            <a:endParaRPr lang="en-US" dirty="0"/>
          </a:p>
          <a:p>
            <a:endParaRPr lang="en-US" dirty="0"/>
          </a:p>
        </p:txBody>
      </p:sp>
      <p:sp>
        <p:nvSpPr>
          <p:cNvPr id="190468" name="Slide Number Placeholder 3"/>
          <p:cNvSpPr>
            <a:spLocks noGrp="1"/>
          </p:cNvSpPr>
          <p:nvPr>
            <p:ph type="sldNum" sz="quarter" idx="5"/>
          </p:nvPr>
        </p:nvSpPr>
        <p:spPr>
          <a:xfrm>
            <a:off x="3884613" y="8685213"/>
            <a:ext cx="2971800" cy="457200"/>
          </a:xfrm>
          <a:prstGeom prst="rect">
            <a:avLst/>
          </a:prstGeom>
          <a:noFill/>
        </p:spPr>
        <p:txBody>
          <a:bodyPr/>
          <a:lstStyle/>
          <a:p>
            <a:fld id="{F69F319F-4E05-4F4E-AC2C-E58799F2AAFC}" type="slidenum">
              <a:rPr lang="en-US" smtClean="0"/>
              <a:pPr/>
              <a:t>43</a:t>
            </a:fld>
            <a:endParaRPr lang="en-US" dirty="0"/>
          </a:p>
        </p:txBody>
      </p:sp>
    </p:spTree>
    <p:extLst>
      <p:ext uri="{BB962C8B-B14F-4D97-AF65-F5344CB8AC3E}">
        <p14:creationId xmlns:p14="http://schemas.microsoft.com/office/powerpoint/2010/main" val="1208307310"/>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US" sz="1000" b="1" dirty="0"/>
              <a:t>Key Message: </a:t>
            </a:r>
            <a:r>
              <a:rPr lang="en-US" sz="1000" b="0" dirty="0"/>
              <a:t>Discuss the typical uses of concrete</a:t>
            </a:r>
            <a:r>
              <a:rPr lang="en-US" sz="1000" b="0" baseline="0" dirty="0"/>
              <a:t> barrier</a:t>
            </a:r>
            <a:endParaRPr lang="en-US" sz="1000" b="0" dirty="0"/>
          </a:p>
          <a:p>
            <a:pPr eaLnBrk="1" hangingPunct="1"/>
            <a:r>
              <a:rPr lang="en-US" sz="1000" b="1" dirty="0"/>
              <a:t>Est. Presentation Time: </a:t>
            </a:r>
            <a:r>
              <a:rPr lang="en-US" sz="1000" b="0" dirty="0"/>
              <a:t>Less than</a:t>
            </a:r>
            <a:r>
              <a:rPr lang="en-US" sz="1000" b="0" baseline="0" dirty="0"/>
              <a:t> </a:t>
            </a:r>
            <a:r>
              <a:rPr lang="en-US" sz="1000" b="0" dirty="0"/>
              <a:t>1 minute(s)</a:t>
            </a:r>
          </a:p>
          <a:p>
            <a:pPr eaLnBrk="1" hangingPunct="1"/>
            <a:r>
              <a:rPr lang="en-US" sz="1000" b="1" dirty="0"/>
              <a:t>Explanation of Cues/Builds: </a:t>
            </a:r>
            <a:r>
              <a:rPr lang="en-US" sz="1000" dirty="0"/>
              <a:t>None</a:t>
            </a:r>
          </a:p>
          <a:p>
            <a:pPr marL="0" lvl="1" eaLnBrk="1" hangingPunct="1"/>
            <a:r>
              <a:rPr lang="en-US" sz="1000" b="1" dirty="0"/>
              <a:t>Suggested Comments</a:t>
            </a:r>
            <a:r>
              <a:rPr lang="en-US" sz="1000" dirty="0"/>
              <a:t>:</a:t>
            </a:r>
            <a:r>
              <a:rPr lang="en-US" sz="1000" baseline="0" dirty="0"/>
              <a:t> Self explanatory</a:t>
            </a:r>
            <a:endParaRPr lang="en-US" sz="1000" dirty="0"/>
          </a:p>
          <a:p>
            <a:pPr eaLnBrk="1" hangingPunct="1"/>
            <a:r>
              <a:rPr lang="en-US" sz="1000" b="1" dirty="0"/>
              <a:t>Suggested Questions: </a:t>
            </a:r>
            <a:r>
              <a:rPr lang="en-US" sz="1000" dirty="0"/>
              <a:t>What is</a:t>
            </a:r>
            <a:r>
              <a:rPr lang="en-US" sz="1000" baseline="0" dirty="0"/>
              <a:t> a long-term project? What is “limited”? What is “regular basis”?</a:t>
            </a:r>
            <a:endParaRPr lang="en-US" sz="1000" dirty="0"/>
          </a:p>
          <a:p>
            <a:pPr eaLnBrk="1" hangingPunct="1"/>
            <a:r>
              <a:rPr lang="en-US" sz="1000" b="1" dirty="0"/>
              <a:t>Additional Information: </a:t>
            </a:r>
            <a:r>
              <a:rPr lang="en-US" sz="1000" dirty="0"/>
              <a:t>Photo is from I-495</a:t>
            </a:r>
            <a:r>
              <a:rPr lang="en-US" sz="1000" baseline="0" dirty="0"/>
              <a:t> in Virginia</a:t>
            </a:r>
            <a:r>
              <a:rPr lang="en-US" sz="1000" dirty="0"/>
              <a:t>, by J. Morales.</a:t>
            </a:r>
          </a:p>
          <a:p>
            <a:pPr eaLnBrk="1" hangingPunct="1"/>
            <a:r>
              <a:rPr lang="en-US" sz="1000" b="1" dirty="0"/>
              <a:t>Possible Problems: </a:t>
            </a:r>
            <a:r>
              <a:rPr lang="en-US" sz="1000" b="0" dirty="0"/>
              <a:t>Try</a:t>
            </a:r>
            <a:r>
              <a:rPr lang="en-US" sz="1000" b="0" baseline="0" dirty="0"/>
              <a:t> to generate discussion.</a:t>
            </a:r>
            <a:endParaRPr lang="en-US" sz="1000" dirty="0"/>
          </a:p>
          <a:p>
            <a:endParaRPr lang="en-US" dirty="0"/>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pPr>
              <a:defRPr/>
            </a:pPr>
            <a:fld id="{2DB3021B-E09F-4CBE-A87D-C8481490014A}" type="slidenum">
              <a:rPr lang="en-US" smtClean="0"/>
              <a:pPr>
                <a:defRPr/>
              </a:pPr>
              <a:t>44</a:t>
            </a:fld>
            <a:endParaRPr lang="en-US" dirty="0"/>
          </a:p>
        </p:txBody>
      </p:sp>
    </p:spTree>
    <p:extLst>
      <p:ext uri="{BB962C8B-B14F-4D97-AF65-F5344CB8AC3E}">
        <p14:creationId xmlns:p14="http://schemas.microsoft.com/office/powerpoint/2010/main" val="3538322350"/>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US" sz="1000" b="1" dirty="0"/>
              <a:t>Key Message: </a:t>
            </a:r>
            <a:r>
              <a:rPr lang="en-US" sz="1000" b="0" dirty="0"/>
              <a:t>Discuss the typical uses of concrete</a:t>
            </a:r>
            <a:r>
              <a:rPr lang="en-US" sz="1000" b="0" baseline="0" dirty="0"/>
              <a:t> barrier</a:t>
            </a:r>
            <a:endParaRPr lang="en-US" sz="1000" b="0" dirty="0"/>
          </a:p>
          <a:p>
            <a:pPr eaLnBrk="1" hangingPunct="1"/>
            <a:r>
              <a:rPr lang="en-US" sz="1000" b="1" dirty="0"/>
              <a:t>Est. Presentation Time: </a:t>
            </a:r>
            <a:r>
              <a:rPr lang="en-US" sz="1000" b="0" dirty="0"/>
              <a:t>Less than</a:t>
            </a:r>
            <a:r>
              <a:rPr lang="en-US" sz="1000" b="0" baseline="0" dirty="0"/>
              <a:t> </a:t>
            </a:r>
            <a:r>
              <a:rPr lang="en-US" sz="1000" b="0" dirty="0"/>
              <a:t>1 minute(s)</a:t>
            </a:r>
          </a:p>
          <a:p>
            <a:pPr eaLnBrk="1" hangingPunct="1"/>
            <a:r>
              <a:rPr lang="en-US" sz="1000" b="1" dirty="0"/>
              <a:t>Explanation of Cues/Builds: </a:t>
            </a:r>
            <a:r>
              <a:rPr lang="en-US" sz="1000" dirty="0"/>
              <a:t>None</a:t>
            </a:r>
          </a:p>
          <a:p>
            <a:pPr marL="0" lvl="1" eaLnBrk="1" hangingPunct="1"/>
            <a:r>
              <a:rPr lang="en-US" sz="1000" b="1" dirty="0"/>
              <a:t>Suggested Comments</a:t>
            </a:r>
            <a:r>
              <a:rPr lang="en-US" sz="1000" dirty="0"/>
              <a:t>:</a:t>
            </a:r>
            <a:r>
              <a:rPr lang="en-US" sz="1000" baseline="0" dirty="0"/>
              <a:t> Although barriers are relatively low-cost, they do have substantial I/R costs. Equipment to handle the barriers must be utilized and they usually require lane closures for installation. As the duration of the project increases, the cost of barriers drops, making their use on long-term projects more feasible. They require little maintenance and can be reused. </a:t>
            </a:r>
            <a:endParaRPr lang="en-US" sz="1000" dirty="0"/>
          </a:p>
          <a:p>
            <a:pPr eaLnBrk="1" hangingPunct="1"/>
            <a:r>
              <a:rPr lang="en-US" sz="1000" b="1" dirty="0"/>
              <a:t>Suggested Questions: </a:t>
            </a:r>
            <a:r>
              <a:rPr lang="en-US" sz="1000" dirty="0"/>
              <a:t>What is</a:t>
            </a:r>
            <a:r>
              <a:rPr lang="en-US" sz="1000" baseline="0" dirty="0"/>
              <a:t> “substantial”? What alternatives would you consider? How is cost considered in your decision?</a:t>
            </a:r>
            <a:endParaRPr lang="en-US" sz="1000" dirty="0"/>
          </a:p>
          <a:p>
            <a:pPr eaLnBrk="1" hangingPunct="1"/>
            <a:r>
              <a:rPr lang="en-US" sz="1000" b="1" dirty="0"/>
              <a:t>Additional Information: </a:t>
            </a:r>
            <a:r>
              <a:rPr lang="en-US" sz="1000" dirty="0"/>
              <a:t>Photo is from I-495</a:t>
            </a:r>
            <a:r>
              <a:rPr lang="en-US" sz="1000" baseline="0" dirty="0"/>
              <a:t> in Virginia</a:t>
            </a:r>
            <a:r>
              <a:rPr lang="en-US" sz="1000" dirty="0"/>
              <a:t>, by J. Morales.</a:t>
            </a:r>
          </a:p>
          <a:p>
            <a:pPr eaLnBrk="1" hangingPunct="1"/>
            <a:r>
              <a:rPr lang="en-US" sz="1000" b="1" dirty="0"/>
              <a:t>Possible Problems: </a:t>
            </a:r>
            <a:r>
              <a:rPr lang="en-US" sz="1000" b="0" dirty="0"/>
              <a:t>Try</a:t>
            </a:r>
            <a:r>
              <a:rPr lang="en-US" sz="1000" b="0" baseline="0" dirty="0"/>
              <a:t> to generate discussion</a:t>
            </a:r>
            <a:endParaRPr lang="en-US" sz="1000" dirty="0"/>
          </a:p>
          <a:p>
            <a:endParaRPr lang="en-US" dirty="0"/>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pPr>
              <a:defRPr/>
            </a:pPr>
            <a:fld id="{2DB3021B-E09F-4CBE-A87D-C8481490014A}" type="slidenum">
              <a:rPr lang="en-US" smtClean="0"/>
              <a:pPr>
                <a:defRPr/>
              </a:pPr>
              <a:t>45</a:t>
            </a:fld>
            <a:endParaRPr lang="en-US" dirty="0"/>
          </a:p>
        </p:txBody>
      </p:sp>
    </p:spTree>
    <p:extLst>
      <p:ext uri="{BB962C8B-B14F-4D97-AF65-F5344CB8AC3E}">
        <p14:creationId xmlns:p14="http://schemas.microsoft.com/office/powerpoint/2010/main" val="2162622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US" b="1" dirty="0"/>
              <a:t>Key Message: </a:t>
            </a:r>
            <a:r>
              <a:rPr lang="en-US" b="0" dirty="0"/>
              <a:t>Discuss other considerations</a:t>
            </a:r>
            <a:r>
              <a:rPr lang="en-US" b="0" baseline="0" dirty="0"/>
              <a:t> </a:t>
            </a:r>
            <a:r>
              <a:rPr lang="en-US" b="0" dirty="0"/>
              <a:t>of concrete</a:t>
            </a:r>
            <a:r>
              <a:rPr lang="en-US" b="0" baseline="0" dirty="0"/>
              <a:t> barrier</a:t>
            </a:r>
            <a:endParaRPr lang="en-US" b="0" dirty="0"/>
          </a:p>
          <a:p>
            <a:pPr eaLnBrk="1" hangingPunct="1"/>
            <a:r>
              <a:rPr lang="en-US" b="1" dirty="0"/>
              <a:t>Est. Presentation Time: </a:t>
            </a:r>
            <a:r>
              <a:rPr lang="en-US" b="0" dirty="0"/>
              <a:t>Less than</a:t>
            </a:r>
            <a:r>
              <a:rPr lang="en-US" b="0" baseline="0" dirty="0"/>
              <a:t> </a:t>
            </a:r>
            <a:r>
              <a:rPr lang="en-US" b="0" dirty="0"/>
              <a:t>1 minute(s)</a:t>
            </a:r>
          </a:p>
          <a:p>
            <a:pPr eaLnBrk="1" hangingPunct="1"/>
            <a:r>
              <a:rPr lang="en-US" b="1" dirty="0"/>
              <a:t>Explanation of Cues/Builds: </a:t>
            </a:r>
            <a:r>
              <a:rPr lang="en-US" dirty="0"/>
              <a:t>None</a:t>
            </a:r>
          </a:p>
          <a:p>
            <a:pPr marL="0" lvl="1" eaLnBrk="1" hangingPunct="1"/>
            <a:r>
              <a:rPr lang="en-US" b="1" dirty="0"/>
              <a:t>Suggested Comments</a:t>
            </a:r>
            <a:r>
              <a:rPr lang="en-US" dirty="0"/>
              <a:t>:</a:t>
            </a:r>
            <a:r>
              <a:rPr lang="en-US" baseline="0" dirty="0"/>
              <a:t> Self explanatory</a:t>
            </a:r>
            <a:endParaRPr lang="en-US" sz="1400" dirty="0"/>
          </a:p>
          <a:p>
            <a:pPr eaLnBrk="1" hangingPunct="1"/>
            <a:r>
              <a:rPr lang="en-US" b="1" dirty="0"/>
              <a:t>Suggested Questions: </a:t>
            </a:r>
            <a:r>
              <a:rPr lang="en-US" dirty="0"/>
              <a:t>How does access</a:t>
            </a:r>
            <a:r>
              <a:rPr lang="en-US" baseline="0" dirty="0"/>
              <a:t> affect barrier use?</a:t>
            </a:r>
            <a:endParaRPr lang="en-US" dirty="0"/>
          </a:p>
          <a:p>
            <a:pPr eaLnBrk="1" hangingPunct="1"/>
            <a:r>
              <a:rPr lang="en-US" b="1" dirty="0"/>
              <a:t>Additional Information: </a:t>
            </a:r>
            <a:r>
              <a:rPr lang="en-US" sz="1200" dirty="0"/>
              <a:t>None</a:t>
            </a:r>
            <a:endParaRPr lang="en-US" dirty="0"/>
          </a:p>
          <a:p>
            <a:pPr eaLnBrk="1" hangingPunct="1"/>
            <a:r>
              <a:rPr lang="en-US" b="1" dirty="0"/>
              <a:t>Possible Problems: </a:t>
            </a:r>
            <a:r>
              <a:rPr lang="en-US" b="0" dirty="0"/>
              <a:t>Treat as a checklist. Don’t dwell!</a:t>
            </a:r>
            <a:endParaRPr lang="en-US" dirty="0"/>
          </a:p>
          <a:p>
            <a:endParaRPr lang="en-US" dirty="0"/>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pPr>
              <a:defRPr/>
            </a:pPr>
            <a:fld id="{2DB3021B-E09F-4CBE-A87D-C8481490014A}" type="slidenum">
              <a:rPr lang="en-US" smtClean="0"/>
              <a:pPr>
                <a:defRPr/>
              </a:pPr>
              <a:t>46</a:t>
            </a:fld>
            <a:endParaRPr lang="en-US" dirty="0"/>
          </a:p>
        </p:txBody>
      </p:sp>
    </p:spTree>
    <p:extLst>
      <p:ext uri="{BB962C8B-B14F-4D97-AF65-F5344CB8AC3E}">
        <p14:creationId xmlns:p14="http://schemas.microsoft.com/office/powerpoint/2010/main" val="3683413803"/>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US" b="1" dirty="0"/>
              <a:t>Key Message: </a:t>
            </a:r>
            <a:r>
              <a:rPr lang="en-US" b="0" dirty="0"/>
              <a:t>Illustrate</a:t>
            </a:r>
            <a:r>
              <a:rPr lang="en-US" b="0" baseline="0" dirty="0"/>
              <a:t> previous point with a photo</a:t>
            </a:r>
            <a:endParaRPr lang="en-US" dirty="0"/>
          </a:p>
          <a:p>
            <a:pPr eaLnBrk="1" hangingPunct="1"/>
            <a:r>
              <a:rPr lang="en-US" b="1" dirty="0"/>
              <a:t>Est. Presentation Time: </a:t>
            </a:r>
            <a:r>
              <a:rPr lang="en-US" b="0" dirty="0"/>
              <a:t>Less than</a:t>
            </a:r>
            <a:r>
              <a:rPr lang="en-US" b="0" baseline="0" dirty="0"/>
              <a:t> </a:t>
            </a:r>
            <a:r>
              <a:rPr lang="en-US" b="0" dirty="0"/>
              <a:t>1 minute(s)</a:t>
            </a:r>
          </a:p>
          <a:p>
            <a:pPr eaLnBrk="1" hangingPunct="1"/>
            <a:r>
              <a:rPr lang="en-US" b="1" dirty="0"/>
              <a:t>Explanation of Cues/Builds: </a:t>
            </a:r>
            <a:r>
              <a:rPr lang="en-US" b="0" dirty="0"/>
              <a:t>None</a:t>
            </a:r>
          </a:p>
          <a:p>
            <a:pPr marL="0" marR="0" lvl="1" indent="0" algn="l" defTabSz="914400" rtl="0" eaLnBrk="1" fontAlgn="base" latinLnBrk="0" hangingPunct="1">
              <a:lnSpc>
                <a:spcPct val="100000"/>
              </a:lnSpc>
              <a:spcBef>
                <a:spcPct val="30000"/>
              </a:spcBef>
              <a:spcAft>
                <a:spcPct val="0"/>
              </a:spcAft>
              <a:buClrTx/>
              <a:buSzTx/>
              <a:buFontTx/>
              <a:buNone/>
              <a:tabLst/>
              <a:defRPr/>
            </a:pPr>
            <a:r>
              <a:rPr lang="en-US" b="1" dirty="0"/>
              <a:t>Suggested Comments</a:t>
            </a:r>
            <a:r>
              <a:rPr lang="en-US" dirty="0"/>
              <a:t>:</a:t>
            </a:r>
            <a:r>
              <a:rPr lang="en-US" baseline="0" dirty="0"/>
              <a:t> </a:t>
            </a:r>
            <a:r>
              <a:rPr lang="en-US" dirty="0"/>
              <a:t>Here</a:t>
            </a:r>
            <a:r>
              <a:rPr lang="en-US" baseline="0" dirty="0"/>
              <a:t> you see a barrier being installed. Notice the a lane closure (short term?) is needed. Also notice the worker exposure. </a:t>
            </a:r>
            <a:r>
              <a:rPr lang="en-US" dirty="0"/>
              <a:t>Additional lateral buffer lane should be taken to the left of the crane.</a:t>
            </a:r>
          </a:p>
          <a:p>
            <a:pPr eaLnBrk="1" hangingPunct="1"/>
            <a:r>
              <a:rPr lang="en-US" b="1" dirty="0"/>
              <a:t>Suggested Questions: </a:t>
            </a:r>
            <a:r>
              <a:rPr lang="en-US" dirty="0"/>
              <a:t>None</a:t>
            </a:r>
          </a:p>
          <a:p>
            <a:pPr eaLnBrk="1" hangingPunct="1"/>
            <a:r>
              <a:rPr lang="en-US" b="1" dirty="0"/>
              <a:t>Additional Information: </a:t>
            </a:r>
            <a:r>
              <a:rPr lang="en-US" dirty="0"/>
              <a:t>Photo source</a:t>
            </a:r>
            <a:r>
              <a:rPr lang="en-US" baseline="0" dirty="0"/>
              <a:t> unknown</a:t>
            </a:r>
            <a:endParaRPr lang="en-US" dirty="0"/>
          </a:p>
          <a:p>
            <a:pPr eaLnBrk="1" hangingPunct="1"/>
            <a:r>
              <a:rPr lang="en-US" b="1" dirty="0"/>
              <a:t>Possible Problems: </a:t>
            </a:r>
            <a:r>
              <a:rPr lang="en-US" dirty="0"/>
              <a:t>None</a:t>
            </a:r>
          </a:p>
          <a:p>
            <a:endParaRPr lang="en-US" dirty="0"/>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pPr>
              <a:defRPr/>
            </a:pPr>
            <a:fld id="{2DB3021B-E09F-4CBE-A87D-C8481490014A}" type="slidenum">
              <a:rPr lang="en-US" smtClean="0"/>
              <a:pPr>
                <a:defRPr/>
              </a:pPr>
              <a:t>47</a:t>
            </a:fld>
            <a:endParaRPr lang="en-US" dirty="0"/>
          </a:p>
        </p:txBody>
      </p:sp>
    </p:spTree>
    <p:extLst>
      <p:ext uri="{BB962C8B-B14F-4D97-AF65-F5344CB8AC3E}">
        <p14:creationId xmlns:p14="http://schemas.microsoft.com/office/powerpoint/2010/main" val="1152131383"/>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US" b="1" dirty="0"/>
              <a:t>Key Message: </a:t>
            </a:r>
            <a:r>
              <a:rPr lang="en-US" b="0" dirty="0"/>
              <a:t>Discuss concrete barrier deployment</a:t>
            </a:r>
            <a:endParaRPr lang="en-US" dirty="0"/>
          </a:p>
          <a:p>
            <a:pPr eaLnBrk="1" hangingPunct="1"/>
            <a:r>
              <a:rPr lang="en-US" b="1" dirty="0"/>
              <a:t>Est. Presentation Time: </a:t>
            </a:r>
            <a:r>
              <a:rPr lang="en-US" b="0" dirty="0"/>
              <a:t>Less than</a:t>
            </a:r>
            <a:r>
              <a:rPr lang="en-US" b="0" baseline="0" dirty="0"/>
              <a:t> </a:t>
            </a:r>
            <a:r>
              <a:rPr lang="en-US" b="0" dirty="0"/>
              <a:t>1 minute(s)</a:t>
            </a:r>
          </a:p>
          <a:p>
            <a:pPr eaLnBrk="1" hangingPunct="1"/>
            <a:r>
              <a:rPr lang="en-US" b="1" dirty="0"/>
              <a:t>Explanation of Cues/Builds: </a:t>
            </a:r>
            <a:r>
              <a:rPr lang="en-US" b="0" dirty="0"/>
              <a:t>None</a:t>
            </a:r>
          </a:p>
          <a:p>
            <a:pPr marL="0" marR="0" lvl="1" indent="0" algn="l" defTabSz="914400" rtl="0" eaLnBrk="1" fontAlgn="base" latinLnBrk="0" hangingPunct="1">
              <a:lnSpc>
                <a:spcPct val="100000"/>
              </a:lnSpc>
              <a:spcBef>
                <a:spcPct val="30000"/>
              </a:spcBef>
              <a:spcAft>
                <a:spcPct val="0"/>
              </a:spcAft>
              <a:buClrTx/>
              <a:buSzTx/>
              <a:buFontTx/>
              <a:buNone/>
              <a:tabLst/>
              <a:defRPr/>
            </a:pPr>
            <a:r>
              <a:rPr lang="en-US" b="1" dirty="0"/>
              <a:t>Suggested Comments</a:t>
            </a:r>
            <a:r>
              <a:rPr lang="en-US" dirty="0"/>
              <a:t>:</a:t>
            </a:r>
            <a:r>
              <a:rPr lang="en-US" baseline="0" dirty="0"/>
              <a:t> {Self explanatory}</a:t>
            </a:r>
            <a:endParaRPr lang="en-US" dirty="0"/>
          </a:p>
          <a:p>
            <a:pPr eaLnBrk="1" hangingPunct="1"/>
            <a:r>
              <a:rPr lang="en-US" b="1" dirty="0"/>
              <a:t>Suggested Questions: </a:t>
            </a:r>
            <a:r>
              <a:rPr lang="en-US" dirty="0"/>
              <a:t>None</a:t>
            </a:r>
          </a:p>
          <a:p>
            <a:pPr eaLnBrk="1" hangingPunct="1"/>
            <a:r>
              <a:rPr lang="en-US" b="1" dirty="0"/>
              <a:t>Additional Information: </a:t>
            </a:r>
            <a:r>
              <a:rPr lang="en-US" b="0" dirty="0"/>
              <a:t>These</a:t>
            </a:r>
            <a:r>
              <a:rPr lang="en-US" b="0" baseline="0" dirty="0"/>
              <a:t> may vary.</a:t>
            </a:r>
            <a:endParaRPr lang="en-US" dirty="0"/>
          </a:p>
          <a:p>
            <a:pPr eaLnBrk="1" hangingPunct="1"/>
            <a:r>
              <a:rPr lang="en-US" b="1" dirty="0"/>
              <a:t>Possible Problems: </a:t>
            </a:r>
            <a:r>
              <a:rPr lang="en-US" dirty="0"/>
              <a:t>None</a:t>
            </a:r>
          </a:p>
          <a:p>
            <a:endParaRPr lang="en-US" dirty="0"/>
          </a:p>
        </p:txBody>
      </p:sp>
    </p:spTree>
    <p:extLst>
      <p:ext uri="{BB962C8B-B14F-4D97-AF65-F5344CB8AC3E}">
        <p14:creationId xmlns:p14="http://schemas.microsoft.com/office/powerpoint/2010/main" val="177951100"/>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0" name="Rectangle 7"/>
          <p:cNvSpPr>
            <a:spLocks noGrp="1" noChangeArrowheads="1"/>
          </p:cNvSpPr>
          <p:nvPr>
            <p:ph type="sldNum" sz="quarter" idx="5"/>
          </p:nvPr>
        </p:nvSpPr>
        <p:spPr>
          <a:xfrm>
            <a:off x="3884613" y="8685213"/>
            <a:ext cx="2971800" cy="457200"/>
          </a:xfrm>
          <a:prstGeom prst="rect">
            <a:avLst/>
          </a:prstGeom>
          <a:noFill/>
        </p:spPr>
        <p:txBody>
          <a:bodyPr/>
          <a:lstStyle/>
          <a:p>
            <a:fld id="{D3DC3847-B69C-423A-AED6-617503D409AF}" type="slidenum">
              <a:rPr lang="en-US" smtClean="0"/>
              <a:pPr/>
              <a:t>49</a:t>
            </a:fld>
            <a:endParaRPr lang="en-US" dirty="0"/>
          </a:p>
        </p:txBody>
      </p:sp>
      <p:sp>
        <p:nvSpPr>
          <p:cNvPr id="160771" name="Rectangle 2"/>
          <p:cNvSpPr>
            <a:spLocks noGrp="1" noRot="1" noChangeAspect="1" noChangeArrowheads="1" noTextEdit="1"/>
          </p:cNvSpPr>
          <p:nvPr>
            <p:ph type="sldImg"/>
          </p:nvPr>
        </p:nvSpPr>
        <p:spPr>
          <a:xfrm>
            <a:off x="1144588" y="684213"/>
            <a:ext cx="4573587" cy="3430587"/>
          </a:xfrm>
          <a:solidFill>
            <a:srgbClr val="FFFFFF"/>
          </a:solidFill>
          <a:ln/>
        </p:spPr>
      </p:sp>
      <p:sp>
        <p:nvSpPr>
          <p:cNvPr id="160772" name="Rectangle 3"/>
          <p:cNvSpPr>
            <a:spLocks noGrp="1" noChangeArrowheads="1"/>
          </p:cNvSpPr>
          <p:nvPr>
            <p:ph type="body" idx="1"/>
          </p:nvPr>
        </p:nvSpPr>
        <p:spPr>
          <a:xfrm>
            <a:off x="914400" y="4343400"/>
            <a:ext cx="5029200" cy="4116388"/>
          </a:xfrm>
          <a:solidFill>
            <a:srgbClr val="FFFFFF"/>
          </a:solidFill>
          <a:ln>
            <a:noFill/>
          </a:ln>
        </p:spPr>
        <p:txBody>
          <a:bodyPr lIns="92131" tIns="46066" rIns="92131" bIns="46066"/>
          <a:lstStyle/>
          <a:p>
            <a:pPr eaLnBrk="1" hangingPunct="1"/>
            <a:r>
              <a:rPr lang="en-US" b="1" dirty="0"/>
              <a:t>Key Message: </a:t>
            </a:r>
            <a:r>
              <a:rPr lang="en-US" dirty="0"/>
              <a:t>Discuss water-filled barriers</a:t>
            </a:r>
          </a:p>
          <a:p>
            <a:pPr eaLnBrk="1" hangingPunct="1"/>
            <a:r>
              <a:rPr lang="en-US" b="1" dirty="0"/>
              <a:t>Est. Presentation Time: </a:t>
            </a:r>
            <a:r>
              <a:rPr lang="en-US" dirty="0"/>
              <a:t>1-2 minute(s)</a:t>
            </a:r>
          </a:p>
          <a:p>
            <a:pPr eaLnBrk="1" hangingPunct="1"/>
            <a:r>
              <a:rPr lang="en-US" b="1" dirty="0"/>
              <a:t>Explanation of Cues/Builds: </a:t>
            </a:r>
            <a:r>
              <a:rPr lang="en-US" dirty="0"/>
              <a:t>None</a:t>
            </a:r>
          </a:p>
          <a:p>
            <a:pPr marL="0" lvl="1" eaLnBrk="1" hangingPunct="1"/>
            <a:r>
              <a:rPr lang="en-US" b="1" dirty="0"/>
              <a:t>Suggested Comments</a:t>
            </a:r>
            <a:r>
              <a:rPr lang="en-US" dirty="0"/>
              <a:t>: These are water-filled. The main advantage is that they are lightweight and easy to move. They must be filled with water according to the manufacturer’s instructions. Depending on features, they may be protection devices</a:t>
            </a:r>
            <a:r>
              <a:rPr lang="en-US" baseline="0" dirty="0"/>
              <a:t> OR longitudinal channelizing devices. Their features are different.</a:t>
            </a:r>
            <a:endParaRPr lang="en-US" dirty="0"/>
          </a:p>
          <a:p>
            <a:pPr eaLnBrk="1" hangingPunct="1"/>
            <a:r>
              <a:rPr lang="en-US" b="1" dirty="0"/>
              <a:t>Suggested Questions: </a:t>
            </a:r>
            <a:r>
              <a:rPr lang="en-US" dirty="0"/>
              <a:t>What is ballast? Are these a protection or</a:t>
            </a:r>
            <a:r>
              <a:rPr lang="en-US" baseline="0" dirty="0"/>
              <a:t> a delineation device?</a:t>
            </a:r>
            <a:endParaRPr lang="en-US" dirty="0"/>
          </a:p>
          <a:p>
            <a:pPr eaLnBrk="1" hangingPunct="1"/>
            <a:r>
              <a:rPr lang="en-US" b="1" dirty="0"/>
              <a:t>Additional Information: </a:t>
            </a:r>
            <a:r>
              <a:rPr lang="en-US" dirty="0"/>
              <a:t>Refer to </a:t>
            </a:r>
            <a:r>
              <a:rPr lang="en-US" i="1" dirty="0"/>
              <a:t>AASHTO Roadside Design Guide </a:t>
            </a:r>
            <a:r>
              <a:rPr lang="en-US" dirty="0"/>
              <a:t>for additional information. Pictures are from documents and websites.</a:t>
            </a:r>
          </a:p>
          <a:p>
            <a:pPr eaLnBrk="1" hangingPunct="1"/>
            <a:r>
              <a:rPr lang="en-US" b="1" dirty="0"/>
              <a:t>Possible Problems: </a:t>
            </a:r>
            <a:r>
              <a:rPr lang="en-US" dirty="0"/>
              <a:t>Pictures shown are of the TRITON barrier and Yodock</a:t>
            </a:r>
            <a:r>
              <a:rPr lang="en-US" baseline="0" dirty="0"/>
              <a:t> barriers</a:t>
            </a:r>
            <a:r>
              <a:rPr lang="en-US" dirty="0"/>
              <a:t>, which are</a:t>
            </a:r>
            <a:r>
              <a:rPr lang="en-US" baseline="0" dirty="0"/>
              <a:t> </a:t>
            </a:r>
            <a:r>
              <a:rPr lang="en-US" dirty="0"/>
              <a:t>proprietary.  Do not imply preference or endorsement.</a:t>
            </a:r>
          </a:p>
        </p:txBody>
      </p:sp>
    </p:spTree>
    <p:extLst>
      <p:ext uri="{BB962C8B-B14F-4D97-AF65-F5344CB8AC3E}">
        <p14:creationId xmlns:p14="http://schemas.microsoft.com/office/powerpoint/2010/main" val="745249692"/>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US" b="1" dirty="0"/>
              <a:t>Key Message: </a:t>
            </a:r>
            <a:r>
              <a:rPr lang="en-US" b="0" dirty="0"/>
              <a:t>Discuss the typical uses of ballast</a:t>
            </a:r>
            <a:r>
              <a:rPr lang="en-US" b="0" baseline="0" dirty="0"/>
              <a:t> filled barrier</a:t>
            </a:r>
            <a:endParaRPr lang="en-US" b="0" dirty="0"/>
          </a:p>
          <a:p>
            <a:pPr eaLnBrk="1" hangingPunct="1"/>
            <a:r>
              <a:rPr lang="en-US" b="1" dirty="0"/>
              <a:t>Est. Presentation Time: </a:t>
            </a:r>
            <a:r>
              <a:rPr lang="en-US" b="0" dirty="0"/>
              <a:t>Less than</a:t>
            </a:r>
            <a:r>
              <a:rPr lang="en-US" b="0" baseline="0" dirty="0"/>
              <a:t> </a:t>
            </a:r>
            <a:r>
              <a:rPr lang="en-US" b="0" dirty="0"/>
              <a:t>1 minute(s)</a:t>
            </a:r>
          </a:p>
          <a:p>
            <a:pPr eaLnBrk="1" hangingPunct="1"/>
            <a:r>
              <a:rPr lang="en-US" b="1" dirty="0"/>
              <a:t>Explanation of Cues/Builds: </a:t>
            </a:r>
            <a:r>
              <a:rPr lang="en-US" dirty="0"/>
              <a:t>None</a:t>
            </a:r>
          </a:p>
          <a:p>
            <a:pPr marL="0" lvl="1" eaLnBrk="1" hangingPunct="1"/>
            <a:r>
              <a:rPr lang="en-US" b="1" dirty="0"/>
              <a:t>Suggested Comments</a:t>
            </a:r>
            <a:r>
              <a:rPr lang="en-US" dirty="0"/>
              <a:t>:</a:t>
            </a:r>
            <a:r>
              <a:rPr lang="en-US" baseline="0" dirty="0"/>
              <a:t> {Self explanatory} Remember that depending on their characteristics, these may be protection or channelizing devices, or both.</a:t>
            </a:r>
            <a:endParaRPr lang="en-US" dirty="0"/>
          </a:p>
          <a:p>
            <a:pPr eaLnBrk="1" hangingPunct="1"/>
            <a:r>
              <a:rPr lang="en-US" b="1" dirty="0"/>
              <a:t>Suggested Questions: </a:t>
            </a:r>
            <a:r>
              <a:rPr lang="en-US" dirty="0"/>
              <a:t>What is</a:t>
            </a:r>
            <a:r>
              <a:rPr lang="en-US" baseline="0" dirty="0"/>
              <a:t> a “large” space? [Clear Zone] What is “too limited”? Stress the importance of judgment.</a:t>
            </a:r>
            <a:endParaRPr lang="en-US" dirty="0"/>
          </a:p>
          <a:p>
            <a:pPr eaLnBrk="1" hangingPunct="1"/>
            <a:r>
              <a:rPr lang="en-US" b="1" dirty="0"/>
              <a:t>Additional Information: </a:t>
            </a:r>
            <a:r>
              <a:rPr lang="en-US" dirty="0"/>
              <a:t>None</a:t>
            </a:r>
          </a:p>
          <a:p>
            <a:pPr eaLnBrk="1" hangingPunct="1"/>
            <a:r>
              <a:rPr lang="en-US" b="1" dirty="0"/>
              <a:t>Possible Problems: </a:t>
            </a:r>
            <a:r>
              <a:rPr lang="en-US" b="0" dirty="0"/>
              <a:t>The last two bullets</a:t>
            </a:r>
            <a:r>
              <a:rPr lang="en-US" b="0" baseline="0" dirty="0"/>
              <a:t> may be controversial since they may not be acceptable for those applications. Better off using a product that meets TL-3.</a:t>
            </a:r>
            <a:endParaRPr lang="en-US" dirty="0"/>
          </a:p>
          <a:p>
            <a:endParaRPr lang="en-US" dirty="0"/>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pPr>
              <a:defRPr/>
            </a:pPr>
            <a:fld id="{2DB3021B-E09F-4CBE-A87D-C8481490014A}" type="slidenum">
              <a:rPr lang="en-US" smtClean="0"/>
              <a:pPr>
                <a:defRPr/>
              </a:pPr>
              <a:t>50</a:t>
            </a:fld>
            <a:endParaRPr lang="en-US" dirty="0"/>
          </a:p>
        </p:txBody>
      </p:sp>
    </p:spTree>
    <p:extLst>
      <p:ext uri="{BB962C8B-B14F-4D97-AF65-F5344CB8AC3E}">
        <p14:creationId xmlns:p14="http://schemas.microsoft.com/office/powerpoint/2010/main" val="341553923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defRPr/>
            </a:pPr>
            <a:r>
              <a:rPr lang="en-US" b="1" dirty="0"/>
              <a:t>Key Message: </a:t>
            </a:r>
            <a:r>
              <a:rPr lang="en-US" dirty="0"/>
              <a:t>Introduce MASH Test Levels</a:t>
            </a:r>
          </a:p>
          <a:p>
            <a:pPr eaLnBrk="1" hangingPunct="1">
              <a:defRPr/>
            </a:pPr>
            <a:r>
              <a:rPr lang="en-US" b="1" dirty="0"/>
              <a:t>Est. Presentation Time: </a:t>
            </a:r>
            <a:r>
              <a:rPr lang="en-US" dirty="0"/>
              <a:t>1-3 minute(s)</a:t>
            </a:r>
          </a:p>
          <a:p>
            <a:pPr eaLnBrk="1" hangingPunct="1">
              <a:defRPr/>
            </a:pPr>
            <a:r>
              <a:rPr lang="en-US" b="1" dirty="0"/>
              <a:t>Explanation of Cues/Builds: </a:t>
            </a:r>
            <a:r>
              <a:rPr lang="en-US" dirty="0"/>
              <a:t>None</a:t>
            </a:r>
          </a:p>
          <a:p>
            <a:pPr>
              <a:defRPr/>
            </a:pPr>
            <a:r>
              <a:rPr lang="en-US" b="1" dirty="0"/>
              <a:t>Suggested Comments</a:t>
            </a:r>
            <a:r>
              <a:rPr lang="en-US" dirty="0"/>
              <a:t>: MASH modified the test levels (speed and impact angle)</a:t>
            </a:r>
          </a:p>
          <a:p>
            <a:pPr eaLnBrk="1" hangingPunct="1">
              <a:defRPr/>
            </a:pPr>
            <a:r>
              <a:rPr lang="en-US" b="1" dirty="0"/>
              <a:t>Suggested Questions: </a:t>
            </a:r>
            <a:r>
              <a:rPr lang="en-US" b="0" dirty="0"/>
              <a:t>None</a:t>
            </a:r>
          </a:p>
          <a:p>
            <a:pPr>
              <a:defRPr/>
            </a:pPr>
            <a:r>
              <a:rPr lang="en-US" b="1" dirty="0"/>
              <a:t>Additional Information: </a:t>
            </a:r>
            <a:r>
              <a:rPr lang="en-US" b="0" dirty="0"/>
              <a:t>None</a:t>
            </a:r>
          </a:p>
          <a:p>
            <a:pPr>
              <a:defRPr/>
            </a:pPr>
            <a:r>
              <a:rPr lang="en-US" b="1" dirty="0"/>
              <a:t>Key Points: </a:t>
            </a:r>
            <a:r>
              <a:rPr lang="en-US" b="0" dirty="0"/>
              <a:t>It is important that the device used has been tested for the conditions present. For example, a TL-2 TMA cannot be used on a freeway!</a:t>
            </a:r>
          </a:p>
          <a:p>
            <a:pPr>
              <a:defRPr/>
            </a:pPr>
            <a:r>
              <a:rPr lang="en-US" b="1" dirty="0"/>
              <a:t>Possible Problems: </a:t>
            </a:r>
            <a:r>
              <a:rPr lang="en-US" dirty="0"/>
              <a:t>This may be beyond the scope of this course. Discuss this if questions come up. Keep brief!</a:t>
            </a:r>
          </a:p>
          <a:p>
            <a:endParaRPr lang="en-US" dirty="0"/>
          </a:p>
        </p:txBody>
      </p:sp>
      <p:sp>
        <p:nvSpPr>
          <p:cNvPr id="4" name="Slide Number Placeholder 3"/>
          <p:cNvSpPr>
            <a:spLocks noGrp="1"/>
          </p:cNvSpPr>
          <p:nvPr>
            <p:ph type="sldNum" sz="quarter" idx="10"/>
          </p:nvPr>
        </p:nvSpPr>
        <p:spPr/>
        <p:txBody>
          <a:bodyPr/>
          <a:lstStyle/>
          <a:p>
            <a:fld id="{0E1B1AF0-C06B-43A4-9DD2-9C62DF9A7FCA}" type="slidenum">
              <a:rPr lang="en-US" smtClean="0"/>
              <a:pPr/>
              <a:t>5</a:t>
            </a:fld>
            <a:endParaRPr lang="en-US" dirty="0"/>
          </a:p>
        </p:txBody>
      </p:sp>
    </p:spTree>
    <p:extLst>
      <p:ext uri="{BB962C8B-B14F-4D97-AF65-F5344CB8AC3E}">
        <p14:creationId xmlns:p14="http://schemas.microsoft.com/office/powerpoint/2010/main" val="2297836828"/>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US" b="1" dirty="0"/>
              <a:t>Key Message: </a:t>
            </a:r>
            <a:r>
              <a:rPr lang="en-US" b="0" dirty="0"/>
              <a:t>Discuss the typical uses of ballast-filled</a:t>
            </a:r>
            <a:r>
              <a:rPr lang="en-US" b="0" baseline="0" dirty="0"/>
              <a:t> barrier</a:t>
            </a:r>
            <a:endParaRPr lang="en-US" b="0" dirty="0"/>
          </a:p>
          <a:p>
            <a:pPr eaLnBrk="1" hangingPunct="1"/>
            <a:r>
              <a:rPr lang="en-US" b="1" dirty="0"/>
              <a:t>Est. Presentation Time: </a:t>
            </a:r>
            <a:r>
              <a:rPr lang="en-US" b="0" dirty="0"/>
              <a:t>Less than</a:t>
            </a:r>
            <a:r>
              <a:rPr lang="en-US" b="0" baseline="0" dirty="0"/>
              <a:t> </a:t>
            </a:r>
            <a:r>
              <a:rPr lang="en-US" b="0" dirty="0"/>
              <a:t>1 minute(s)</a:t>
            </a:r>
          </a:p>
          <a:p>
            <a:pPr eaLnBrk="1" hangingPunct="1"/>
            <a:r>
              <a:rPr lang="en-US" b="1" dirty="0"/>
              <a:t>Explanation of Cues/Builds: </a:t>
            </a:r>
            <a:r>
              <a:rPr lang="en-US" dirty="0"/>
              <a:t>None</a:t>
            </a:r>
          </a:p>
          <a:p>
            <a:pPr marL="0" lvl="1" eaLnBrk="1" hangingPunct="1"/>
            <a:r>
              <a:rPr lang="en-US" b="1" dirty="0"/>
              <a:t>Suggested Comments</a:t>
            </a:r>
            <a:r>
              <a:rPr lang="en-US" dirty="0"/>
              <a:t>:</a:t>
            </a:r>
            <a:r>
              <a:rPr lang="en-US" baseline="0" dirty="0"/>
              <a:t> Self explanatory</a:t>
            </a:r>
            <a:endParaRPr lang="en-US" dirty="0"/>
          </a:p>
          <a:p>
            <a:pPr eaLnBrk="1" hangingPunct="1"/>
            <a:r>
              <a:rPr lang="en-US" b="1" dirty="0"/>
              <a:t>Suggested Questions: </a:t>
            </a:r>
            <a:r>
              <a:rPr lang="en-US" dirty="0"/>
              <a:t>What is</a:t>
            </a:r>
            <a:r>
              <a:rPr lang="en-US" baseline="0" dirty="0"/>
              <a:t> “Minimal”?</a:t>
            </a:r>
            <a:endParaRPr lang="en-US" dirty="0"/>
          </a:p>
          <a:p>
            <a:pPr marL="0" marR="0" lvl="1" indent="0" algn="l" defTabSz="914400" rtl="0" eaLnBrk="1" fontAlgn="base" latinLnBrk="0" hangingPunct="1">
              <a:lnSpc>
                <a:spcPct val="100000"/>
              </a:lnSpc>
              <a:spcBef>
                <a:spcPct val="30000"/>
              </a:spcBef>
              <a:spcAft>
                <a:spcPct val="0"/>
              </a:spcAft>
              <a:buClrTx/>
              <a:buSzTx/>
              <a:buFontTx/>
              <a:buNone/>
              <a:tabLst/>
              <a:defRPr/>
            </a:pPr>
            <a:r>
              <a:rPr lang="en-US" b="1" dirty="0"/>
              <a:t>Additional Information: </a:t>
            </a:r>
            <a:r>
              <a:rPr kumimoji="0" lang="en-US" b="0" i="0" u="none" strike="noStrike" kern="0" cap="none" spc="0" normalizeH="0" noProof="0" dirty="0">
                <a:ln>
                  <a:noFill/>
                </a:ln>
                <a:solidFill>
                  <a:schemeClr val="tx1"/>
                </a:solidFill>
                <a:effectLst/>
                <a:uLnTx/>
                <a:uFillTx/>
                <a:cs typeface="Arial" panose="020B0604020202020204" pitchFamily="34" charset="0"/>
              </a:rPr>
              <a:t>Notice the steel bracing. This is a barrier</a:t>
            </a:r>
            <a:r>
              <a:rPr kumimoji="0" lang="en-US" b="0" i="0" u="none" strike="noStrike" kern="0" cap="none" spc="0" normalizeH="0" baseline="0" noProof="0" dirty="0">
                <a:ln>
                  <a:noFill/>
                </a:ln>
                <a:solidFill>
                  <a:schemeClr val="tx1"/>
                </a:solidFill>
                <a:effectLst/>
                <a:uLnTx/>
                <a:uFillTx/>
                <a:cs typeface="Arial" panose="020B0604020202020204" pitchFamily="34" charset="0"/>
              </a:rPr>
              <a:t> </a:t>
            </a:r>
            <a:r>
              <a:rPr kumimoji="0" lang="en-US" b="0" i="0" u="none" strike="noStrike" kern="0" cap="none" spc="0" normalizeH="0" noProof="0" dirty="0">
                <a:ln>
                  <a:noFill/>
                </a:ln>
                <a:solidFill>
                  <a:schemeClr val="tx1"/>
                </a:solidFill>
                <a:effectLst/>
                <a:uLnTx/>
                <a:uFillTx/>
                <a:cs typeface="Arial" panose="020B0604020202020204" pitchFamily="34" charset="0"/>
              </a:rPr>
              <a:t>installation.</a:t>
            </a:r>
            <a:r>
              <a:rPr kumimoji="0" lang="en-US" b="0" i="0" u="none" strike="noStrike" kern="0" cap="none" spc="0" normalizeH="0" baseline="0" noProof="0" dirty="0">
                <a:ln>
                  <a:noFill/>
                </a:ln>
                <a:solidFill>
                  <a:schemeClr val="tx1"/>
                </a:solidFill>
                <a:effectLst/>
                <a:uLnTx/>
                <a:uFillTx/>
                <a:cs typeface="Arial" panose="020B0604020202020204" pitchFamily="34" charset="0"/>
              </a:rPr>
              <a:t> D</a:t>
            </a:r>
            <a:r>
              <a:rPr kumimoji="0" lang="en-US" b="0" i="0" u="none" strike="noStrike" kern="0" cap="none" spc="0" normalizeH="0" noProof="0" dirty="0">
                <a:ln>
                  <a:noFill/>
                </a:ln>
                <a:solidFill>
                  <a:schemeClr val="tx1"/>
                </a:solidFill>
                <a:effectLst/>
                <a:uLnTx/>
                <a:uFillTx/>
                <a:cs typeface="Arial" panose="020B0604020202020204" pitchFamily="34" charset="0"/>
              </a:rPr>
              <a:t>eflection will be larger than space  provided. https://workzonesafety-media.s3.amazonaws.com/workzonesafety/files/documents/training/fhwa_wz_grant/atssa_positive_protection_guidelines.pdf </a:t>
            </a:r>
            <a:endParaRPr lang="en-US" dirty="0"/>
          </a:p>
          <a:p>
            <a:pPr eaLnBrk="1" hangingPunct="1"/>
            <a:r>
              <a:rPr lang="en-US" b="1" dirty="0"/>
              <a:t>Possible Problems: </a:t>
            </a:r>
            <a:r>
              <a:rPr lang="en-US" b="0" dirty="0"/>
              <a:t>Try</a:t>
            </a:r>
            <a:r>
              <a:rPr lang="en-US" b="0" baseline="0" dirty="0"/>
              <a:t> to generate discussion</a:t>
            </a:r>
            <a:endParaRPr lang="en-US" dirty="0"/>
          </a:p>
          <a:p>
            <a:endParaRPr lang="en-US" dirty="0"/>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pPr>
              <a:defRPr/>
            </a:pPr>
            <a:fld id="{2DB3021B-E09F-4CBE-A87D-C8481490014A}" type="slidenum">
              <a:rPr lang="en-US" smtClean="0"/>
              <a:pPr>
                <a:defRPr/>
              </a:pPr>
              <a:t>51</a:t>
            </a:fld>
            <a:endParaRPr lang="en-US" dirty="0"/>
          </a:p>
        </p:txBody>
      </p:sp>
    </p:spTree>
    <p:extLst>
      <p:ext uri="{BB962C8B-B14F-4D97-AF65-F5344CB8AC3E}">
        <p14:creationId xmlns:p14="http://schemas.microsoft.com/office/powerpoint/2010/main" val="3172796672"/>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US" b="1" dirty="0"/>
              <a:t>Key Message: </a:t>
            </a:r>
            <a:r>
              <a:rPr lang="en-US" b="0" dirty="0"/>
              <a:t>Worker Encroachment Prevention</a:t>
            </a:r>
          </a:p>
          <a:p>
            <a:pPr eaLnBrk="1" hangingPunct="1"/>
            <a:r>
              <a:rPr lang="en-US" b="1" dirty="0"/>
              <a:t>Est. Presentation Time: </a:t>
            </a:r>
            <a:r>
              <a:rPr lang="en-US" b="0" dirty="0"/>
              <a:t>Less than</a:t>
            </a:r>
            <a:r>
              <a:rPr lang="en-US" b="0" baseline="0" dirty="0"/>
              <a:t> </a:t>
            </a:r>
            <a:r>
              <a:rPr lang="en-US" b="0" dirty="0"/>
              <a:t>1 minute(s)</a:t>
            </a:r>
          </a:p>
          <a:p>
            <a:pPr eaLnBrk="1" hangingPunct="1"/>
            <a:r>
              <a:rPr lang="en-US" b="1" dirty="0"/>
              <a:t>Explanation of Cues/Builds: </a:t>
            </a:r>
            <a:r>
              <a:rPr lang="en-US" dirty="0"/>
              <a:t>None</a:t>
            </a:r>
          </a:p>
          <a:p>
            <a:pPr marL="0" marR="0" lvl="1" indent="0" algn="l" defTabSz="914400" rtl="0" eaLnBrk="1" fontAlgn="base" latinLnBrk="0" hangingPunct="1">
              <a:lnSpc>
                <a:spcPct val="100000"/>
              </a:lnSpc>
              <a:spcBef>
                <a:spcPct val="30000"/>
              </a:spcBef>
              <a:spcAft>
                <a:spcPct val="0"/>
              </a:spcAft>
              <a:buClrTx/>
              <a:buSzTx/>
              <a:buFontTx/>
              <a:buNone/>
              <a:tabLst/>
              <a:defRPr/>
            </a:pPr>
            <a:r>
              <a:rPr lang="en-US" b="1" dirty="0"/>
              <a:t>Suggested Comments</a:t>
            </a:r>
            <a:r>
              <a:rPr lang="en-US" dirty="0"/>
              <a:t>:</a:t>
            </a:r>
            <a:r>
              <a:rPr lang="en-US" baseline="0" dirty="0"/>
              <a:t> </a:t>
            </a:r>
            <a:r>
              <a:rPr lang="en-US" dirty="0"/>
              <a:t>The</a:t>
            </a:r>
            <a:r>
              <a:rPr lang="en-US" baseline="0" dirty="0"/>
              <a:t> photo on the right</a:t>
            </a:r>
            <a:r>
              <a:rPr lang="en-US" dirty="0"/>
              <a:t> does</a:t>
            </a:r>
            <a:r>
              <a:rPr lang="en-US" baseline="0" dirty="0"/>
              <a:t> not provide protection</a:t>
            </a:r>
            <a:r>
              <a:rPr lang="en-US" dirty="0"/>
              <a:t>. They are longitudinal channelizing devices. Notice</a:t>
            </a:r>
            <a:r>
              <a:rPr lang="en-US" baseline="0" dirty="0"/>
              <a:t> t</a:t>
            </a:r>
            <a:r>
              <a:rPr lang="en-US" dirty="0"/>
              <a:t>hey are not  connected. If a car hits them it would kill everyone standing there. Not any different than the tubular markers on the left.</a:t>
            </a:r>
            <a:r>
              <a:rPr lang="en-US" baseline="0" dirty="0"/>
              <a:t> Perhaps they keep workers from encroaching into the lane. Do they keep vehicles form encroaching into the work area?</a:t>
            </a:r>
            <a:endParaRPr lang="en-US" dirty="0"/>
          </a:p>
          <a:p>
            <a:pPr eaLnBrk="1" hangingPunct="1"/>
            <a:r>
              <a:rPr lang="en-US" b="1" dirty="0"/>
              <a:t>Suggested Questions: </a:t>
            </a:r>
            <a:r>
              <a:rPr lang="en-US" baseline="0" dirty="0"/>
              <a:t>Is this a false sense of security? Room for deflection?</a:t>
            </a:r>
            <a:endParaRPr lang="en-US" dirty="0"/>
          </a:p>
          <a:p>
            <a:pPr eaLnBrk="1" hangingPunct="1"/>
            <a:r>
              <a:rPr lang="en-US" b="1" dirty="0"/>
              <a:t>Additional Information: </a:t>
            </a:r>
            <a:r>
              <a:rPr lang="en-US" dirty="0"/>
              <a:t>None</a:t>
            </a:r>
          </a:p>
          <a:p>
            <a:pPr eaLnBrk="1" hangingPunct="1"/>
            <a:r>
              <a:rPr lang="en-US" b="1" dirty="0"/>
              <a:t>Possible Problems: </a:t>
            </a:r>
            <a:r>
              <a:rPr lang="en-US" dirty="0"/>
              <a:t>None</a:t>
            </a:r>
          </a:p>
          <a:p>
            <a:endParaRPr lang="en-US" dirty="0"/>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pPr>
              <a:defRPr/>
            </a:pPr>
            <a:fld id="{2DB3021B-E09F-4CBE-A87D-C8481490014A}" type="slidenum">
              <a:rPr lang="en-US" smtClean="0"/>
              <a:pPr>
                <a:defRPr/>
              </a:pPr>
              <a:t>52</a:t>
            </a:fld>
            <a:endParaRPr lang="en-US" dirty="0"/>
          </a:p>
        </p:txBody>
      </p:sp>
    </p:spTree>
    <p:extLst>
      <p:ext uri="{BB962C8B-B14F-4D97-AF65-F5344CB8AC3E}">
        <p14:creationId xmlns:p14="http://schemas.microsoft.com/office/powerpoint/2010/main" val="2673524681"/>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US" b="1" dirty="0"/>
              <a:t>Key Message: </a:t>
            </a:r>
            <a:r>
              <a:rPr lang="en-US" b="0" dirty="0"/>
              <a:t>Discuss</a:t>
            </a:r>
            <a:r>
              <a:rPr lang="en-US" b="0" baseline="0" dirty="0"/>
              <a:t> water-filled barriers</a:t>
            </a:r>
            <a:endParaRPr lang="en-US" b="0" dirty="0"/>
          </a:p>
          <a:p>
            <a:pPr eaLnBrk="1" hangingPunct="1"/>
            <a:r>
              <a:rPr lang="en-US" b="1" dirty="0"/>
              <a:t>Est. Presentation Time: </a:t>
            </a:r>
            <a:r>
              <a:rPr lang="en-US" b="0" dirty="0"/>
              <a:t>Less than</a:t>
            </a:r>
            <a:r>
              <a:rPr lang="en-US" b="0" baseline="0" dirty="0"/>
              <a:t> </a:t>
            </a:r>
            <a:r>
              <a:rPr lang="en-US" b="0" dirty="0"/>
              <a:t>1 minute(s)</a:t>
            </a:r>
          </a:p>
          <a:p>
            <a:pPr eaLnBrk="1" hangingPunct="1"/>
            <a:r>
              <a:rPr lang="en-US" b="1" dirty="0"/>
              <a:t>Explanation of Cues/Builds: </a:t>
            </a:r>
            <a:r>
              <a:rPr lang="en-US" dirty="0"/>
              <a:t>None</a:t>
            </a:r>
          </a:p>
          <a:p>
            <a:pPr marL="0" marR="0" lvl="1" indent="0" algn="l" defTabSz="914400" rtl="0" eaLnBrk="1" fontAlgn="base" latinLnBrk="0" hangingPunct="1">
              <a:lnSpc>
                <a:spcPct val="100000"/>
              </a:lnSpc>
              <a:spcBef>
                <a:spcPct val="30000"/>
              </a:spcBef>
              <a:spcAft>
                <a:spcPct val="0"/>
              </a:spcAft>
              <a:buClrTx/>
              <a:buSzTx/>
              <a:buFontTx/>
              <a:buNone/>
              <a:tabLst/>
              <a:defRPr/>
            </a:pPr>
            <a:r>
              <a:rPr lang="en-US" b="1" dirty="0"/>
              <a:t>Suggested Comments</a:t>
            </a:r>
            <a:r>
              <a:rPr lang="en-US" dirty="0"/>
              <a:t>:</a:t>
            </a:r>
            <a:r>
              <a:rPr lang="en-US" baseline="0" dirty="0"/>
              <a:t> </a:t>
            </a:r>
            <a:r>
              <a:rPr lang="en-US" dirty="0"/>
              <a:t>Let’s discuss these!</a:t>
            </a:r>
          </a:p>
          <a:p>
            <a:pPr eaLnBrk="1" hangingPunct="1"/>
            <a:r>
              <a:rPr lang="en-US" b="1" dirty="0"/>
              <a:t>Suggested Questions: </a:t>
            </a:r>
            <a:r>
              <a:rPr lang="en-US" baseline="0" dirty="0"/>
              <a:t>None</a:t>
            </a:r>
            <a:endParaRPr lang="en-US" dirty="0"/>
          </a:p>
          <a:p>
            <a:pPr eaLnBrk="1" hangingPunct="1"/>
            <a:r>
              <a:rPr lang="en-US" b="1" dirty="0"/>
              <a:t>Additional Information: </a:t>
            </a:r>
            <a:r>
              <a:rPr lang="en-US" dirty="0"/>
              <a:t>None</a:t>
            </a:r>
          </a:p>
          <a:p>
            <a:pPr eaLnBrk="1" hangingPunct="1"/>
            <a:r>
              <a:rPr lang="en-US" b="1" dirty="0"/>
              <a:t>Possible Problems: </a:t>
            </a:r>
            <a:r>
              <a:rPr lang="en-US" dirty="0"/>
              <a:t>None</a:t>
            </a:r>
          </a:p>
          <a:p>
            <a:endParaRPr lang="en-US" dirty="0"/>
          </a:p>
        </p:txBody>
      </p:sp>
    </p:spTree>
    <p:extLst>
      <p:ext uri="{BB962C8B-B14F-4D97-AF65-F5344CB8AC3E}">
        <p14:creationId xmlns:p14="http://schemas.microsoft.com/office/powerpoint/2010/main" val="3946299577"/>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US" b="1" dirty="0"/>
              <a:t>Key Message: </a:t>
            </a:r>
            <a:r>
              <a:rPr lang="en-US" b="0" dirty="0"/>
              <a:t>Discuss</a:t>
            </a:r>
            <a:r>
              <a:rPr lang="en-US" b="0" baseline="0" dirty="0"/>
              <a:t> Guardian Safety Barriers</a:t>
            </a:r>
            <a:endParaRPr lang="en-US" b="0" dirty="0"/>
          </a:p>
          <a:p>
            <a:pPr eaLnBrk="1" hangingPunct="1"/>
            <a:r>
              <a:rPr lang="en-US" b="1" dirty="0"/>
              <a:t>Est. Presentation Time: </a:t>
            </a:r>
            <a:r>
              <a:rPr lang="en-US" b="0" dirty="0"/>
              <a:t>Less than</a:t>
            </a:r>
            <a:r>
              <a:rPr lang="en-US" b="0" baseline="0" dirty="0"/>
              <a:t> </a:t>
            </a:r>
            <a:r>
              <a:rPr lang="en-US" b="0" dirty="0"/>
              <a:t>1 minute(s)</a:t>
            </a:r>
          </a:p>
          <a:p>
            <a:pPr eaLnBrk="1" hangingPunct="1"/>
            <a:r>
              <a:rPr lang="en-US" b="1" dirty="0"/>
              <a:t>Explanation of Cues/Builds: </a:t>
            </a:r>
            <a:r>
              <a:rPr lang="en-US" dirty="0"/>
              <a:t>None</a:t>
            </a:r>
          </a:p>
          <a:p>
            <a:r>
              <a:rPr lang="en-US" b="1" dirty="0"/>
              <a:t>Suggested Comments</a:t>
            </a:r>
            <a:r>
              <a:rPr lang="en-US" dirty="0"/>
              <a:t>:</a:t>
            </a:r>
            <a:r>
              <a:rPr lang="en-US" baseline="0" dirty="0"/>
              <a:t> </a:t>
            </a:r>
            <a:endParaRPr lang="en-US" sz="1000" kern="1200" baseline="0" dirty="0">
              <a:solidFill>
                <a:schemeClr val="tx1"/>
              </a:solidFill>
              <a:ea typeface="+mn-ea"/>
              <a:cs typeface="+mn-cs"/>
            </a:endParaRPr>
          </a:p>
          <a:p>
            <a:r>
              <a:rPr lang="en-US" sz="1000" kern="1200" baseline="0" dirty="0">
                <a:solidFill>
                  <a:schemeClr val="tx1"/>
                </a:solidFill>
                <a:ea typeface="+mn-ea"/>
                <a:cs typeface="+mn-cs"/>
              </a:rPr>
              <a:t>The guardian safety barrier is 42 inch high by 72 inch long water filled low-density polyethylene barrier. The barrier is both NCHRP 350 TL-2 and TL-3 approved and can act as its own end treatment. To meet TL-3 guidelines, each barrier includes four interlocking powder-coated steel bars. Empty</a:t>
            </a:r>
          </a:p>
          <a:p>
            <a:r>
              <a:rPr lang="en-US" sz="1000" kern="1200" baseline="0" dirty="0">
                <a:solidFill>
                  <a:schemeClr val="tx1"/>
                </a:solidFill>
                <a:ea typeface="+mn-ea"/>
                <a:cs typeface="+mn-cs"/>
              </a:rPr>
              <a:t>weight is 280 pounds and full weight is 1,750 pounds with water.</a:t>
            </a:r>
          </a:p>
          <a:p>
            <a:r>
              <a:rPr lang="en-US" sz="1000" b="1" kern="1200" baseline="0" dirty="0">
                <a:solidFill>
                  <a:schemeClr val="tx1"/>
                </a:solidFill>
                <a:ea typeface="+mn-ea"/>
                <a:cs typeface="+mn-cs"/>
              </a:rPr>
              <a:t>Estimated Unit Price: $700 ea. NOTE: </a:t>
            </a:r>
            <a:r>
              <a:rPr lang="en-US" sz="1000" kern="1200" baseline="0" dirty="0">
                <a:solidFill>
                  <a:schemeClr val="tx1"/>
                </a:solidFill>
                <a:ea typeface="+mn-ea"/>
                <a:cs typeface="+mn-cs"/>
              </a:rPr>
              <a:t>Unit price and specifications are based on available 2011/2012 internet and company resources, the prices and specifications are</a:t>
            </a:r>
          </a:p>
          <a:p>
            <a:r>
              <a:rPr lang="en-US" sz="1000" kern="1200" baseline="0" dirty="0">
                <a:solidFill>
                  <a:schemeClr val="tx1"/>
                </a:solidFill>
                <a:ea typeface="+mn-ea"/>
                <a:cs typeface="+mn-cs"/>
              </a:rPr>
              <a:t>subject to change after this report has been published.</a:t>
            </a:r>
            <a:endParaRPr lang="en-US" dirty="0"/>
          </a:p>
          <a:p>
            <a:pPr eaLnBrk="1" hangingPunct="1"/>
            <a:r>
              <a:rPr lang="en-US" b="1" dirty="0"/>
              <a:t>Suggested Questions: </a:t>
            </a:r>
            <a:r>
              <a:rPr lang="en-US" baseline="0" dirty="0"/>
              <a:t>None</a:t>
            </a:r>
            <a:endParaRPr lang="en-US" dirty="0"/>
          </a:p>
          <a:p>
            <a:pPr eaLnBrk="1" hangingPunct="1"/>
            <a:r>
              <a:rPr lang="en-US" b="1" dirty="0"/>
              <a:t>Additional Information: </a:t>
            </a:r>
            <a:r>
              <a:rPr lang="en-US" dirty="0"/>
              <a:t>None</a:t>
            </a:r>
          </a:p>
          <a:p>
            <a:pPr eaLnBrk="1" hangingPunct="1"/>
            <a:r>
              <a:rPr lang="en-US" b="1" dirty="0"/>
              <a:t>Possible Problems: </a:t>
            </a:r>
            <a:r>
              <a:rPr lang="en-US" dirty="0"/>
              <a:t>None</a:t>
            </a:r>
          </a:p>
          <a:p>
            <a:endParaRPr lang="en-US" dirty="0"/>
          </a:p>
        </p:txBody>
      </p:sp>
    </p:spTree>
    <p:extLst>
      <p:ext uri="{BB962C8B-B14F-4D97-AF65-F5344CB8AC3E}">
        <p14:creationId xmlns:p14="http://schemas.microsoft.com/office/powerpoint/2010/main" val="491553210"/>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US" b="1" dirty="0"/>
              <a:t>Key Message: </a:t>
            </a:r>
            <a:r>
              <a:rPr lang="en-US" b="0" dirty="0"/>
              <a:t>Discuss</a:t>
            </a:r>
            <a:r>
              <a:rPr lang="en-US" b="0" baseline="0" dirty="0"/>
              <a:t> 2001M-BM Barriers</a:t>
            </a:r>
            <a:endParaRPr lang="en-US" b="0" dirty="0"/>
          </a:p>
          <a:p>
            <a:pPr eaLnBrk="1" hangingPunct="1"/>
            <a:r>
              <a:rPr lang="en-US" b="1" dirty="0"/>
              <a:t>Est. Presentation Time: </a:t>
            </a:r>
            <a:r>
              <a:rPr lang="en-US" b="0" dirty="0"/>
              <a:t>Less than</a:t>
            </a:r>
            <a:r>
              <a:rPr lang="en-US" b="0" baseline="0" dirty="0"/>
              <a:t> </a:t>
            </a:r>
            <a:r>
              <a:rPr lang="en-US" b="0" dirty="0"/>
              <a:t>1 minute(s)</a:t>
            </a:r>
          </a:p>
          <a:p>
            <a:pPr eaLnBrk="1" hangingPunct="1"/>
            <a:r>
              <a:rPr lang="en-US" b="1" dirty="0"/>
              <a:t>Explanation of Cues/Builds: </a:t>
            </a:r>
            <a:r>
              <a:rPr lang="en-US" dirty="0"/>
              <a:t>None</a:t>
            </a:r>
          </a:p>
          <a:p>
            <a:r>
              <a:rPr lang="en-US" b="1" dirty="0"/>
              <a:t>Suggested Comments</a:t>
            </a:r>
            <a:r>
              <a:rPr lang="en-US" dirty="0"/>
              <a:t>:</a:t>
            </a:r>
            <a:r>
              <a:rPr lang="en-US" baseline="0" dirty="0"/>
              <a:t> </a:t>
            </a:r>
            <a:r>
              <a:rPr lang="en-US" sz="1000" kern="1200" baseline="0" dirty="0">
                <a:solidFill>
                  <a:schemeClr val="tx1"/>
                </a:solidFill>
                <a:ea typeface="+mn-ea"/>
                <a:cs typeface="+mn-cs"/>
              </a:rPr>
              <a:t> The 2001M-BM is a 32 inch high by 72 inch long with 229 gallons of water or sand filled recycled high-molecular high-density plastic barrier. The barrier is both NCHRP 350 TL-2 and TL-3 approved and can act as its own end treatment. To meet TL-3 guidelines, each barrier includes two external interlocking</a:t>
            </a:r>
          </a:p>
          <a:p>
            <a:r>
              <a:rPr lang="en-US" sz="1000" kern="1200" baseline="0" dirty="0">
                <a:solidFill>
                  <a:schemeClr val="tx1"/>
                </a:solidFill>
                <a:ea typeface="+mn-ea"/>
                <a:cs typeface="+mn-cs"/>
              </a:rPr>
              <a:t>cross-connected steel barrier rails. Empty weight is 90 pounds and full weight is 900 pounds with water.</a:t>
            </a:r>
          </a:p>
          <a:p>
            <a:r>
              <a:rPr lang="en-US" sz="1000" b="1" kern="1200" baseline="0" dirty="0">
                <a:solidFill>
                  <a:schemeClr val="tx1"/>
                </a:solidFill>
                <a:ea typeface="+mn-ea"/>
                <a:cs typeface="+mn-cs"/>
              </a:rPr>
              <a:t>Estimated Unit Price: $700 ea.</a:t>
            </a:r>
            <a:endParaRPr lang="en-US" dirty="0"/>
          </a:p>
          <a:p>
            <a:pPr eaLnBrk="1" hangingPunct="1"/>
            <a:r>
              <a:rPr lang="en-US" b="1" dirty="0"/>
              <a:t>Suggested Questions: </a:t>
            </a:r>
            <a:r>
              <a:rPr lang="en-US" baseline="0" dirty="0"/>
              <a:t>None</a:t>
            </a:r>
            <a:endParaRPr lang="en-US" dirty="0"/>
          </a:p>
          <a:p>
            <a:pPr eaLnBrk="1" hangingPunct="1"/>
            <a:r>
              <a:rPr lang="en-US" b="1" dirty="0"/>
              <a:t>Additional Information: </a:t>
            </a:r>
            <a:r>
              <a:rPr lang="en-US" dirty="0"/>
              <a:t>None</a:t>
            </a:r>
          </a:p>
          <a:p>
            <a:pPr eaLnBrk="1" hangingPunct="1"/>
            <a:r>
              <a:rPr lang="en-US" b="1" dirty="0"/>
              <a:t>Possible Problems: </a:t>
            </a:r>
            <a:r>
              <a:rPr lang="en-US" dirty="0"/>
              <a:t>None</a:t>
            </a:r>
          </a:p>
        </p:txBody>
      </p:sp>
    </p:spTree>
    <p:extLst>
      <p:ext uri="{BB962C8B-B14F-4D97-AF65-F5344CB8AC3E}">
        <p14:creationId xmlns:p14="http://schemas.microsoft.com/office/powerpoint/2010/main" val="188521512"/>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b="1" dirty="0"/>
              <a:t>Key Message: </a:t>
            </a:r>
            <a:r>
              <a:rPr lang="en-US" b="0" dirty="0"/>
              <a:t>Discuss</a:t>
            </a:r>
            <a:r>
              <a:rPr lang="en-US" b="0" baseline="0" dirty="0"/>
              <a:t> 2001M-BM Barriers</a:t>
            </a:r>
            <a:endParaRPr lang="en-US" b="0" dirty="0"/>
          </a:p>
          <a:p>
            <a:pPr eaLnBrk="1" hangingPunct="1"/>
            <a:r>
              <a:rPr lang="en-US" b="1" dirty="0"/>
              <a:t>Est. Presentation Time: </a:t>
            </a:r>
            <a:r>
              <a:rPr lang="en-US" b="0" dirty="0"/>
              <a:t>Less than</a:t>
            </a:r>
            <a:r>
              <a:rPr lang="en-US" b="0" baseline="0" dirty="0"/>
              <a:t> </a:t>
            </a:r>
            <a:r>
              <a:rPr lang="en-US" b="0" dirty="0"/>
              <a:t>1 minute(s)</a:t>
            </a:r>
          </a:p>
          <a:p>
            <a:pPr eaLnBrk="1" hangingPunct="1"/>
            <a:r>
              <a:rPr lang="en-US" b="1" dirty="0"/>
              <a:t>Explanation of Cues/Builds: </a:t>
            </a:r>
            <a:r>
              <a:rPr lang="en-US" dirty="0"/>
              <a:t>None</a:t>
            </a:r>
          </a:p>
          <a:p>
            <a:pPr eaLnBrk="1" hangingPunct="1"/>
            <a:r>
              <a:rPr lang="en-US" b="1" dirty="0"/>
              <a:t>Suggested Comments</a:t>
            </a:r>
            <a:r>
              <a:rPr lang="en-US" dirty="0"/>
              <a:t>:</a:t>
            </a:r>
            <a:r>
              <a:rPr lang="en-US" baseline="0" dirty="0"/>
              <a:t> </a:t>
            </a:r>
            <a:r>
              <a:rPr lang="en-US" sz="1200" kern="1200" baseline="0" dirty="0">
                <a:solidFill>
                  <a:schemeClr val="tx1"/>
                </a:solidFill>
                <a:ea typeface="+mn-ea"/>
                <a:cs typeface="+mn-cs"/>
              </a:rPr>
              <a:t> </a:t>
            </a:r>
            <a:r>
              <a:rPr lang="en-US" b="0" dirty="0"/>
              <a:t>The Yodock® Model 2001M water-filled barricade is a plastic, Longitudinal Channelizing Device (LCD) used for traffic and pedestrian channelization, road or street closures and perimeter fencing for vertical construction. When assembled as an (LCD), the barricades are attached end-to-end using a plastic coupler and may be deployed either empty or full. Additional accessories are available that allow the Yodock® 2001M water-filled barricade to be used for temporary sign supports, perimeter fencing, and TL-2 longitudinal barrier applications.</a:t>
            </a:r>
          </a:p>
          <a:p>
            <a:r>
              <a:rPr lang="en-US" sz="1200" b="1" kern="1200" baseline="0" dirty="0">
                <a:solidFill>
                  <a:schemeClr val="tx1"/>
                </a:solidFill>
                <a:ea typeface="+mn-ea"/>
                <a:cs typeface="+mn-cs"/>
              </a:rPr>
              <a:t>Estimated Unit Price: $700 ea.</a:t>
            </a:r>
            <a:endParaRPr lang="en-US" dirty="0"/>
          </a:p>
          <a:p>
            <a:pPr eaLnBrk="1" hangingPunct="1"/>
            <a:r>
              <a:rPr lang="en-US" b="1" dirty="0"/>
              <a:t>Suggested Questions: </a:t>
            </a:r>
            <a:r>
              <a:rPr lang="en-US" baseline="0" dirty="0"/>
              <a:t>None</a:t>
            </a:r>
            <a:endParaRPr lang="en-US" dirty="0"/>
          </a:p>
          <a:p>
            <a:pPr eaLnBrk="1" hangingPunct="1"/>
            <a:r>
              <a:rPr lang="en-US" b="1" dirty="0"/>
              <a:t>Additional Information: </a:t>
            </a:r>
            <a:r>
              <a:rPr lang="en-US" b="0" dirty="0"/>
              <a:t>None</a:t>
            </a:r>
          </a:p>
          <a:p>
            <a:pPr eaLnBrk="1" hangingPunct="1"/>
            <a:r>
              <a:rPr lang="en-US" b="1" dirty="0"/>
              <a:t>Possible Problems: </a:t>
            </a:r>
            <a:r>
              <a:rPr lang="en-US" dirty="0"/>
              <a:t>None</a:t>
            </a:r>
          </a:p>
          <a:p>
            <a:endParaRPr lang="en-US" dirty="0"/>
          </a:p>
        </p:txBody>
      </p:sp>
      <p:sp>
        <p:nvSpPr>
          <p:cNvPr id="4" name="Slide Number Placeholder 3"/>
          <p:cNvSpPr>
            <a:spLocks noGrp="1"/>
          </p:cNvSpPr>
          <p:nvPr>
            <p:ph type="sldNum" sz="quarter" idx="10"/>
          </p:nvPr>
        </p:nvSpPr>
        <p:spPr/>
        <p:txBody>
          <a:bodyPr/>
          <a:lstStyle/>
          <a:p>
            <a:pPr>
              <a:defRPr/>
            </a:pPr>
            <a:fld id="{D3AA1005-96A5-4CE0-97A3-E1B7A70FFA11}" type="slidenum">
              <a:rPr lang="en-US" smtClean="0"/>
              <a:pPr>
                <a:defRPr/>
              </a:pPr>
              <a:t>56</a:t>
            </a:fld>
            <a:endParaRPr lang="en-US" dirty="0"/>
          </a:p>
        </p:txBody>
      </p:sp>
    </p:spTree>
    <p:extLst>
      <p:ext uri="{BB962C8B-B14F-4D97-AF65-F5344CB8AC3E}">
        <p14:creationId xmlns:p14="http://schemas.microsoft.com/office/powerpoint/2010/main" val="1961142325"/>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US" b="1" dirty="0"/>
              <a:t>Key Message: </a:t>
            </a:r>
            <a:r>
              <a:rPr lang="en-US" b="0" dirty="0"/>
              <a:t>Discuss</a:t>
            </a:r>
            <a:r>
              <a:rPr lang="en-US" b="0" baseline="0" dirty="0"/>
              <a:t> Sentry Water-Cable Barrier Wall</a:t>
            </a:r>
            <a:endParaRPr lang="en-US" b="0" dirty="0"/>
          </a:p>
          <a:p>
            <a:pPr eaLnBrk="1" hangingPunct="1"/>
            <a:r>
              <a:rPr lang="en-US" b="1" dirty="0"/>
              <a:t>Est. Presentation Time: </a:t>
            </a:r>
            <a:r>
              <a:rPr lang="en-US" b="0" dirty="0"/>
              <a:t>Less than</a:t>
            </a:r>
            <a:r>
              <a:rPr lang="en-US" b="0" baseline="0" dirty="0"/>
              <a:t> </a:t>
            </a:r>
            <a:r>
              <a:rPr lang="en-US" b="0" dirty="0"/>
              <a:t>1 minute(s)</a:t>
            </a:r>
          </a:p>
          <a:p>
            <a:pPr eaLnBrk="1" hangingPunct="1"/>
            <a:r>
              <a:rPr lang="en-US" b="1" dirty="0"/>
              <a:t>Explanation of Cues/Builds: </a:t>
            </a:r>
            <a:r>
              <a:rPr lang="en-US" dirty="0"/>
              <a:t>None</a:t>
            </a:r>
          </a:p>
          <a:p>
            <a:r>
              <a:rPr lang="en-US" b="1" dirty="0"/>
              <a:t>Suggested Comments</a:t>
            </a:r>
            <a:r>
              <a:rPr lang="en-US" dirty="0"/>
              <a:t>:</a:t>
            </a:r>
            <a:r>
              <a:rPr lang="en-US" baseline="0" dirty="0"/>
              <a:t> </a:t>
            </a:r>
            <a:r>
              <a:rPr lang="en-US" sz="1000" kern="1200" baseline="0" dirty="0">
                <a:solidFill>
                  <a:schemeClr val="tx1"/>
                </a:solidFill>
                <a:ea typeface="+mn-ea"/>
                <a:cs typeface="+mn-cs"/>
              </a:rPr>
              <a:t> The Sentry barrier wall is a 42 inch high by 72 inch long with 242 gallon water filled polyethylene barrier. The barrier is both NCHRP 350 TL-2 and TL-3 approved and can act as its own end treatment. To meet TL-3 guidelines, each barrier includes four internal 3/8 inch steel cables connected to a 1 1/8 inch steel T-pin between barriers. Full weight is 2,000 pounds with water. </a:t>
            </a:r>
            <a:r>
              <a:rPr lang="en-US" sz="1000" b="1" kern="1200" baseline="0" dirty="0">
                <a:solidFill>
                  <a:schemeClr val="tx1"/>
                </a:solidFill>
                <a:ea typeface="+mn-ea"/>
                <a:cs typeface="+mn-cs"/>
              </a:rPr>
              <a:t>Estimated Unit Price: $685Estimated Unit Price: $700 ea.</a:t>
            </a:r>
            <a:endParaRPr lang="en-US" dirty="0"/>
          </a:p>
          <a:p>
            <a:pPr eaLnBrk="1" hangingPunct="1"/>
            <a:r>
              <a:rPr lang="en-US" b="1" dirty="0"/>
              <a:t>Suggested Questions: </a:t>
            </a:r>
            <a:r>
              <a:rPr lang="en-US" baseline="0" dirty="0"/>
              <a:t>None</a:t>
            </a:r>
            <a:endParaRPr lang="en-US" dirty="0"/>
          </a:p>
          <a:p>
            <a:pPr eaLnBrk="1" hangingPunct="1"/>
            <a:r>
              <a:rPr lang="en-US" b="1" dirty="0"/>
              <a:t>Additional Information: </a:t>
            </a:r>
            <a:r>
              <a:rPr lang="en-US" dirty="0"/>
              <a:t>None</a:t>
            </a:r>
          </a:p>
          <a:p>
            <a:pPr eaLnBrk="1" hangingPunct="1"/>
            <a:r>
              <a:rPr lang="en-US" b="1" dirty="0"/>
              <a:t>Possible Problems: </a:t>
            </a:r>
            <a:r>
              <a:rPr lang="en-US" dirty="0"/>
              <a:t>None</a:t>
            </a:r>
          </a:p>
          <a:p>
            <a:endParaRPr lang="en-US" dirty="0"/>
          </a:p>
        </p:txBody>
      </p:sp>
    </p:spTree>
    <p:extLst>
      <p:ext uri="{BB962C8B-B14F-4D97-AF65-F5344CB8AC3E}">
        <p14:creationId xmlns:p14="http://schemas.microsoft.com/office/powerpoint/2010/main" val="3236138509"/>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b="1" dirty="0"/>
              <a:t>Key Message: </a:t>
            </a:r>
            <a:r>
              <a:rPr lang="en-US" b="0" dirty="0"/>
              <a:t>Discuss</a:t>
            </a:r>
            <a:r>
              <a:rPr lang="en-US" b="0" baseline="0" dirty="0"/>
              <a:t> Sentry Water-Cable Barrier Wall</a:t>
            </a:r>
            <a:endParaRPr lang="en-US" b="0" dirty="0"/>
          </a:p>
          <a:p>
            <a:pPr eaLnBrk="1" hangingPunct="1"/>
            <a:r>
              <a:rPr lang="en-US" b="1" dirty="0"/>
              <a:t>Est. Presentation Time: </a:t>
            </a:r>
            <a:r>
              <a:rPr lang="en-US" b="0" dirty="0"/>
              <a:t>Less than</a:t>
            </a:r>
            <a:r>
              <a:rPr lang="en-US" b="0" baseline="0" dirty="0"/>
              <a:t> </a:t>
            </a:r>
            <a:r>
              <a:rPr lang="en-US" b="0" dirty="0"/>
              <a:t>1 minute(s)</a:t>
            </a:r>
          </a:p>
          <a:p>
            <a:pPr eaLnBrk="1" hangingPunct="1"/>
            <a:r>
              <a:rPr lang="en-US" b="1" dirty="0"/>
              <a:t>Explanation of Cues/Builds: </a:t>
            </a:r>
            <a:r>
              <a:rPr lang="en-US" dirty="0"/>
              <a:t>None</a:t>
            </a:r>
          </a:p>
          <a:p>
            <a:r>
              <a:rPr lang="en-US" b="1" dirty="0"/>
              <a:t>Suggested Comments</a:t>
            </a:r>
            <a:r>
              <a:rPr lang="en-US" dirty="0"/>
              <a:t>:</a:t>
            </a:r>
            <a:r>
              <a:rPr lang="en-US" baseline="0" dirty="0"/>
              <a:t> </a:t>
            </a:r>
            <a:r>
              <a:rPr lang="en-US" sz="1200" kern="1200" baseline="0" dirty="0">
                <a:solidFill>
                  <a:schemeClr val="tx1"/>
                </a:solidFill>
                <a:ea typeface="+mn-ea"/>
                <a:cs typeface="+mn-cs"/>
              </a:rPr>
              <a:t> </a:t>
            </a:r>
            <a:r>
              <a:rPr lang="en-US" dirty="0"/>
              <a:t>The Sentry Water Cable Barrier is an </a:t>
            </a:r>
            <a:r>
              <a:rPr lang="en-US" dirty="0">
                <a:hlinkClick r:id="rId3"/>
              </a:rPr>
              <a:t>NCHRP 350</a:t>
            </a:r>
            <a:r>
              <a:rPr lang="en-US" dirty="0"/>
              <a:t> TL-3 certified work zone crash barrier that can be used as an alternative to cumbersome concrete barriers in a construction work zone. The Sentry has been tested and passed all TL-2 and TL-3 light and heavy vehicle impacts at 45 and 62.5 mph (70 and 100 kph). With eleven (11) interlocking knuckles on each end multiple Sentry's can be linked together with a 1 ⅛" (30 mm) diameter galvanized hollow steel T-Pin with a steel keeper pin at the bottom of each T-Pin. Molded into each Sentry are four (4) ⅜" (9.5 mm) diameter stranded steel cables, that are galvanized for excellent corrosion resistance. The cables prevent the impacting vehicle from penetrating the barrier wall and into the work zone or on-coming traffic.</a:t>
            </a:r>
          </a:p>
          <a:p>
            <a:pPr eaLnBrk="1" hangingPunct="1"/>
            <a:r>
              <a:rPr lang="en-US" b="1" dirty="0"/>
              <a:t>Suggested Questions: </a:t>
            </a:r>
            <a:r>
              <a:rPr lang="en-US" baseline="0" dirty="0"/>
              <a:t>None</a:t>
            </a:r>
            <a:endParaRPr lang="en-US" dirty="0"/>
          </a:p>
          <a:p>
            <a:pPr eaLnBrk="1" hangingPunct="1"/>
            <a:r>
              <a:rPr lang="en-US" b="1" dirty="0"/>
              <a:t>Additional Information: </a:t>
            </a:r>
            <a:r>
              <a:rPr lang="en-US" dirty="0"/>
              <a:t>None</a:t>
            </a:r>
          </a:p>
          <a:p>
            <a:pPr eaLnBrk="1" hangingPunct="1"/>
            <a:r>
              <a:rPr lang="en-US" b="1" dirty="0"/>
              <a:t>Possible Problems: </a:t>
            </a:r>
            <a:r>
              <a:rPr lang="en-US" dirty="0"/>
              <a:t>None</a:t>
            </a:r>
          </a:p>
          <a:p>
            <a:endParaRPr lang="en-US" dirty="0"/>
          </a:p>
        </p:txBody>
      </p:sp>
      <p:sp>
        <p:nvSpPr>
          <p:cNvPr id="4" name="Slide Number Placeholder 3"/>
          <p:cNvSpPr>
            <a:spLocks noGrp="1"/>
          </p:cNvSpPr>
          <p:nvPr>
            <p:ph type="sldNum" sz="quarter" idx="10"/>
          </p:nvPr>
        </p:nvSpPr>
        <p:spPr/>
        <p:txBody>
          <a:bodyPr/>
          <a:lstStyle/>
          <a:p>
            <a:pPr>
              <a:defRPr/>
            </a:pPr>
            <a:fld id="{D3AA1005-96A5-4CE0-97A3-E1B7A70FFA11}" type="slidenum">
              <a:rPr lang="en-US" smtClean="0"/>
              <a:pPr>
                <a:defRPr/>
              </a:pPr>
              <a:t>58</a:t>
            </a:fld>
            <a:endParaRPr lang="en-US" dirty="0"/>
          </a:p>
        </p:txBody>
      </p:sp>
    </p:spTree>
    <p:extLst>
      <p:ext uri="{BB962C8B-B14F-4D97-AF65-F5344CB8AC3E}">
        <p14:creationId xmlns:p14="http://schemas.microsoft.com/office/powerpoint/2010/main" val="3046131219"/>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US" b="1" dirty="0"/>
              <a:t>Key Message: </a:t>
            </a:r>
            <a:r>
              <a:rPr lang="en-US" b="0" dirty="0"/>
              <a:t>Discuss</a:t>
            </a:r>
            <a:r>
              <a:rPr lang="en-US" b="0" baseline="0" dirty="0"/>
              <a:t> Triton Barrier TL-3</a:t>
            </a:r>
            <a:endParaRPr lang="en-US" b="0" dirty="0"/>
          </a:p>
          <a:p>
            <a:pPr eaLnBrk="1" hangingPunct="1"/>
            <a:r>
              <a:rPr lang="en-US" b="1" dirty="0"/>
              <a:t>Est. Presentation Time: </a:t>
            </a:r>
            <a:r>
              <a:rPr lang="en-US" b="0" dirty="0"/>
              <a:t>Less than</a:t>
            </a:r>
            <a:r>
              <a:rPr lang="en-US" b="0" baseline="0" dirty="0"/>
              <a:t> </a:t>
            </a:r>
            <a:r>
              <a:rPr lang="en-US" b="0" dirty="0"/>
              <a:t>1 minute(s)</a:t>
            </a:r>
          </a:p>
          <a:p>
            <a:pPr eaLnBrk="1" hangingPunct="1"/>
            <a:r>
              <a:rPr lang="en-US" b="1" dirty="0"/>
              <a:t>Explanation of Cues/Builds: </a:t>
            </a:r>
            <a:r>
              <a:rPr lang="en-US" dirty="0"/>
              <a:t>None</a:t>
            </a:r>
          </a:p>
          <a:p>
            <a:r>
              <a:rPr lang="en-US" b="1" dirty="0"/>
              <a:t>Suggested Comments</a:t>
            </a:r>
            <a:r>
              <a:rPr lang="en-US" dirty="0"/>
              <a:t>:</a:t>
            </a:r>
            <a:r>
              <a:rPr lang="en-US" baseline="0" dirty="0"/>
              <a:t> </a:t>
            </a:r>
            <a:r>
              <a:rPr lang="en-US" sz="1000" kern="1200" baseline="0" dirty="0">
                <a:solidFill>
                  <a:schemeClr val="tx1"/>
                </a:solidFill>
                <a:ea typeface="+mn-ea"/>
                <a:cs typeface="+mn-cs"/>
              </a:rPr>
              <a:t> The Triton barrier is a 32 inch high by 78 inch long with 145 gallon water-filled polyethylene barrier. The barrier is both NCHRP 350 TL-2 and TL-3 approved and can act as its own end treatment. To meet TL-3 guidelines, each barrier includes an endoskeleton structure along with sitting on mechanically strapped pedestals. Empty weight is 140 pounds and full weight is 1,350 pounds with water.</a:t>
            </a:r>
          </a:p>
          <a:p>
            <a:r>
              <a:rPr lang="en-US" sz="1000" b="1" kern="1200" baseline="0" dirty="0">
                <a:solidFill>
                  <a:schemeClr val="tx1"/>
                </a:solidFill>
                <a:ea typeface="+mn-ea"/>
                <a:cs typeface="+mn-cs"/>
              </a:rPr>
              <a:t>Estimated Unit Price: $680 - $720</a:t>
            </a:r>
            <a:endParaRPr lang="en-US" dirty="0"/>
          </a:p>
          <a:p>
            <a:pPr eaLnBrk="1" hangingPunct="1"/>
            <a:r>
              <a:rPr lang="en-US" b="1" dirty="0"/>
              <a:t>Suggested Questions: </a:t>
            </a:r>
            <a:r>
              <a:rPr lang="en-US" baseline="0" dirty="0"/>
              <a:t>None</a:t>
            </a:r>
            <a:endParaRPr lang="en-US" dirty="0"/>
          </a:p>
          <a:p>
            <a:pPr eaLnBrk="1" hangingPunct="1"/>
            <a:r>
              <a:rPr lang="en-US" b="1" dirty="0"/>
              <a:t>Additional Information: </a:t>
            </a:r>
            <a:r>
              <a:rPr lang="en-US" dirty="0"/>
              <a:t>None</a:t>
            </a:r>
          </a:p>
          <a:p>
            <a:pPr eaLnBrk="1" hangingPunct="1"/>
            <a:r>
              <a:rPr lang="en-US" b="1" dirty="0"/>
              <a:t>Possible Problems: </a:t>
            </a:r>
            <a:r>
              <a:rPr lang="en-US" dirty="0"/>
              <a:t>None</a:t>
            </a:r>
          </a:p>
        </p:txBody>
      </p:sp>
    </p:spTree>
    <p:extLst>
      <p:ext uri="{BB962C8B-B14F-4D97-AF65-F5344CB8AC3E}">
        <p14:creationId xmlns:p14="http://schemas.microsoft.com/office/powerpoint/2010/main" val="3940315959"/>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US" b="1" dirty="0"/>
              <a:t>Key Message: </a:t>
            </a:r>
            <a:r>
              <a:rPr lang="en-US" dirty="0"/>
              <a:t>Other Considerations</a:t>
            </a:r>
          </a:p>
          <a:p>
            <a:pPr eaLnBrk="1" hangingPunct="1"/>
            <a:r>
              <a:rPr lang="en-US" b="1" dirty="0"/>
              <a:t>Est. Presentation Time: </a:t>
            </a:r>
            <a:r>
              <a:rPr lang="en-US" b="0" dirty="0"/>
              <a:t>Less than</a:t>
            </a:r>
            <a:r>
              <a:rPr lang="en-US" b="0" baseline="0" dirty="0"/>
              <a:t> </a:t>
            </a:r>
            <a:r>
              <a:rPr lang="en-US" b="0" dirty="0"/>
              <a:t>1 minute(s)</a:t>
            </a:r>
          </a:p>
          <a:p>
            <a:pPr eaLnBrk="1" hangingPunct="1"/>
            <a:r>
              <a:rPr lang="en-US" b="1" dirty="0"/>
              <a:t>Explanation of Cues/Builds: </a:t>
            </a:r>
            <a:r>
              <a:rPr lang="en-US" dirty="0"/>
              <a:t>None</a:t>
            </a:r>
          </a:p>
          <a:p>
            <a:r>
              <a:rPr lang="en-US" b="1" dirty="0"/>
              <a:t>Suggested Comments</a:t>
            </a:r>
            <a:r>
              <a:rPr lang="en-US" dirty="0"/>
              <a:t>:</a:t>
            </a:r>
            <a:r>
              <a:rPr lang="en-US" baseline="0" dirty="0"/>
              <a:t> </a:t>
            </a:r>
            <a:r>
              <a:rPr lang="en-US" sz="1000" kern="1200" baseline="0" dirty="0">
                <a:solidFill>
                  <a:schemeClr val="tx1"/>
                </a:solidFill>
                <a:ea typeface="+mn-ea"/>
                <a:cs typeface="+mn-cs"/>
              </a:rPr>
              <a:t>One advantage to ballast-filled barriers is the empty weight which enables workers to place, move, and tear-down the devices without specialized equipment. Although these devices are becoming more common in urban temporary work zones, a concern that must be considered</a:t>
            </a:r>
          </a:p>
          <a:p>
            <a:r>
              <a:rPr lang="en-US" sz="1000" kern="1200" baseline="0" dirty="0">
                <a:solidFill>
                  <a:schemeClr val="tx1"/>
                </a:solidFill>
                <a:ea typeface="+mn-ea"/>
                <a:cs typeface="+mn-cs"/>
              </a:rPr>
              <a:t>is the potential for the water to freeze in the barrier. Many online distributors recommend 12 pounds or 1.5 gallons of calcium chloride is added to each barrier if the temperature falls below freezing (plasticjersey.com 2011). Additionally, many states have implemented environmental protection policies that require water-filled barriers to be emptied and stored off-site.</a:t>
            </a:r>
            <a:endParaRPr lang="en-US" dirty="0"/>
          </a:p>
          <a:p>
            <a:pPr marL="0" marR="0" indent="0" algn="l" defTabSz="914400" rtl="0" eaLnBrk="1" fontAlgn="base" latinLnBrk="0" hangingPunct="1">
              <a:lnSpc>
                <a:spcPct val="100000"/>
              </a:lnSpc>
              <a:spcBef>
                <a:spcPct val="30000"/>
              </a:spcBef>
              <a:spcAft>
                <a:spcPct val="0"/>
              </a:spcAft>
              <a:buClrTx/>
              <a:buSzTx/>
              <a:buFontTx/>
              <a:buNone/>
              <a:tabLst/>
              <a:defRPr/>
            </a:pPr>
            <a:r>
              <a:rPr lang="en-US" b="1" dirty="0"/>
              <a:t>Suggested Questions: </a:t>
            </a:r>
            <a:r>
              <a:rPr lang="en-US" sz="1000" kern="1200" baseline="0" dirty="0">
                <a:solidFill>
                  <a:schemeClr val="tx1"/>
                </a:solidFill>
                <a:ea typeface="+mn-ea"/>
                <a:cs typeface="+mn-cs"/>
              </a:rPr>
              <a:t>Where will it flow? Will it flood an open lane? Are additional advance warning signs necessary for water over the roadway?</a:t>
            </a:r>
            <a:endParaRPr lang="en-US" dirty="0"/>
          </a:p>
          <a:p>
            <a:pPr eaLnBrk="1" hangingPunct="1"/>
            <a:r>
              <a:rPr lang="en-US" b="1" dirty="0"/>
              <a:t>Additional Information: </a:t>
            </a:r>
            <a:r>
              <a:rPr lang="en-US" dirty="0"/>
              <a:t>None</a:t>
            </a:r>
          </a:p>
          <a:p>
            <a:pPr eaLnBrk="1" hangingPunct="1"/>
            <a:r>
              <a:rPr lang="en-US" b="1" dirty="0"/>
              <a:t>Possible Problems: </a:t>
            </a:r>
            <a:r>
              <a:rPr lang="en-US" dirty="0"/>
              <a:t>None</a:t>
            </a:r>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pPr>
              <a:defRPr/>
            </a:pPr>
            <a:fld id="{2DB3021B-E09F-4CBE-A87D-C8481490014A}" type="slidenum">
              <a:rPr lang="en-US" smtClean="0"/>
              <a:pPr>
                <a:defRPr/>
              </a:pPr>
              <a:t>60</a:t>
            </a:fld>
            <a:endParaRPr lang="en-US" dirty="0"/>
          </a:p>
        </p:txBody>
      </p:sp>
    </p:spTree>
    <p:extLst>
      <p:ext uri="{BB962C8B-B14F-4D97-AF65-F5344CB8AC3E}">
        <p14:creationId xmlns:p14="http://schemas.microsoft.com/office/powerpoint/2010/main" val="383456826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Rectangle 7"/>
          <p:cNvSpPr>
            <a:spLocks noGrp="1" noChangeArrowheads="1"/>
          </p:cNvSpPr>
          <p:nvPr>
            <p:ph type="sldNum" sz="quarter" idx="5"/>
          </p:nvPr>
        </p:nvSpPr>
        <p:spPr>
          <a:xfrm>
            <a:off x="3884613" y="8685213"/>
            <a:ext cx="2971800" cy="457200"/>
          </a:xfrm>
          <a:prstGeom prst="rect">
            <a:avLst/>
          </a:prstGeom>
          <a:noFill/>
        </p:spPr>
        <p:txBody>
          <a:bodyPr/>
          <a:lstStyle/>
          <a:p>
            <a:fld id="{5F4F323D-976F-438C-8D0C-22247440F8AD}" type="slidenum">
              <a:rPr lang="en-US" smtClean="0"/>
              <a:pPr/>
              <a:t>6</a:t>
            </a:fld>
            <a:endParaRPr lang="en-US" dirty="0"/>
          </a:p>
        </p:txBody>
      </p:sp>
      <p:sp>
        <p:nvSpPr>
          <p:cNvPr id="135171" name="Rectangle 2"/>
          <p:cNvSpPr>
            <a:spLocks noGrp="1" noRot="1" noChangeAspect="1" noChangeArrowheads="1" noTextEdit="1"/>
          </p:cNvSpPr>
          <p:nvPr>
            <p:ph type="sldImg"/>
          </p:nvPr>
        </p:nvSpPr>
        <p:spPr>
          <a:solidFill>
            <a:srgbClr val="FFFFFF"/>
          </a:solidFill>
          <a:ln/>
        </p:spPr>
      </p:sp>
      <p:sp>
        <p:nvSpPr>
          <p:cNvPr id="242692" name="Rectangle 3"/>
          <p:cNvSpPr>
            <a:spLocks noGrp="1" noChangeArrowheads="1"/>
          </p:cNvSpPr>
          <p:nvPr>
            <p:ph type="body" idx="1"/>
          </p:nvPr>
        </p:nvSpPr>
        <p:spPr>
          <a:solidFill>
            <a:srgbClr val="FFFFFF"/>
          </a:solidFill>
          <a:ln>
            <a:noFill/>
          </a:ln>
        </p:spPr>
        <p:txBody>
          <a:bodyPr/>
          <a:lstStyle/>
          <a:p>
            <a:pPr eaLnBrk="1" hangingPunct="1">
              <a:defRPr/>
            </a:pPr>
            <a:r>
              <a:rPr lang="en-US" sz="1000" b="1" dirty="0"/>
              <a:t>Key Message: </a:t>
            </a:r>
            <a:r>
              <a:rPr lang="en-US" sz="1000" dirty="0"/>
              <a:t>Discuss crash testing requirements</a:t>
            </a:r>
          </a:p>
          <a:p>
            <a:pPr eaLnBrk="1" hangingPunct="1">
              <a:defRPr/>
            </a:pPr>
            <a:r>
              <a:rPr lang="en-US" sz="1000" b="1" dirty="0"/>
              <a:t>Est. Presentation Time: </a:t>
            </a:r>
            <a:r>
              <a:rPr lang="en-US" sz="1000" dirty="0"/>
              <a:t>2 minute(s)</a:t>
            </a:r>
          </a:p>
          <a:p>
            <a:pPr eaLnBrk="1" hangingPunct="1">
              <a:defRPr/>
            </a:pPr>
            <a:r>
              <a:rPr lang="en-US" sz="1000" b="1" dirty="0"/>
              <a:t>Explanation of Cues/Builds: </a:t>
            </a:r>
            <a:r>
              <a:rPr lang="en-US" sz="1000" dirty="0"/>
              <a:t>None</a:t>
            </a:r>
          </a:p>
          <a:p>
            <a:pPr>
              <a:defRPr/>
            </a:pPr>
            <a:r>
              <a:rPr lang="en-US" sz="1000" b="1" dirty="0"/>
              <a:t>Suggested Comments</a:t>
            </a:r>
            <a:r>
              <a:rPr lang="en-US" sz="1000" dirty="0"/>
              <a:t>: FHWA policy requires that all roadside appurtenances such as traffic barriers, barrier terminals and crash cushions, bridge railings, sign and light pole supports, and work zone hardware used on the National Highway System meet the crashworthy performance criteria contained in the National Cooperative Highway Research Program (NCHRP) Report 350, “Recommended Procedures for the Safety Performance Evaluation of Highway Features.”</a:t>
            </a:r>
          </a:p>
          <a:p>
            <a:pPr eaLnBrk="1" hangingPunct="1">
              <a:defRPr/>
            </a:pPr>
            <a:r>
              <a:rPr lang="en-US" sz="1000" b="1" dirty="0"/>
              <a:t>Suggested Questions: </a:t>
            </a:r>
            <a:r>
              <a:rPr lang="en-US" sz="1000" dirty="0"/>
              <a:t>What is the NHS? What is NCHRP? What are the requirements and how does that work? </a:t>
            </a:r>
          </a:p>
          <a:p>
            <a:pPr eaLnBrk="1" hangingPunct="1">
              <a:defRPr/>
            </a:pPr>
            <a:r>
              <a:rPr lang="en-US" sz="1000" b="1" dirty="0"/>
              <a:t>Additional Information: </a:t>
            </a:r>
            <a:r>
              <a:rPr lang="en-US" sz="1000" dirty="0"/>
              <a:t>FHWA oversight is limited to projects on the NHS. State transportation agencies may establish different standards for non-NHS projects if desired and may elect to use roadside hardware that has not been successfully tested to NCHRP Report 350 guidelines. Nonetheless, the FHWA strongly recommends the use of crash-worthy devices on all public facilities where run-off-the-road crashes may occur. Visit http://wzsafety.tamu.edu/files/nchrp350.stm</a:t>
            </a:r>
          </a:p>
          <a:p>
            <a:r>
              <a:rPr lang="en-US" sz="1000" b="1" dirty="0"/>
              <a:t>Possible Problems: </a:t>
            </a:r>
            <a:r>
              <a:rPr lang="en-US" sz="1000" dirty="0"/>
              <a:t>MASH has replaced NCHRP 350. However, the 09 MUTCD does not mention MASH. After the discussion of 350, there is one slide that introduces MASH in case this</a:t>
            </a:r>
            <a:r>
              <a:rPr lang="en-US" sz="1000" baseline="0" dirty="0"/>
              <a:t> </a:t>
            </a:r>
            <a:r>
              <a:rPr lang="en-US" sz="1000" dirty="0"/>
              <a:t>question comes up. </a:t>
            </a:r>
            <a:r>
              <a:rPr lang="en-US" sz="1000" kern="1200" baseline="0" dirty="0">
                <a:solidFill>
                  <a:schemeClr val="tx1"/>
                </a:solidFill>
                <a:ea typeface="+mn-ea"/>
                <a:cs typeface="+mn-cs"/>
              </a:rPr>
              <a:t>Various Sections of the MUTCD require certain traffic control devices, their supports, and/or related appurtenances to be crashworthy. Such MUTCD crashworthiness provisions apply to all streets, highways, and private roads open to public travel. Also, State Departments of Transportation and local agencies might have expanded the NCHRP Report 350 crashworthy criteria to apply to certain other roadside appurtenances.</a:t>
            </a:r>
            <a:endParaRPr lang="en-US" sz="1000" dirty="0"/>
          </a:p>
        </p:txBody>
      </p:sp>
    </p:spTree>
    <p:extLst>
      <p:ext uri="{BB962C8B-B14F-4D97-AF65-F5344CB8AC3E}">
        <p14:creationId xmlns:p14="http://schemas.microsoft.com/office/powerpoint/2010/main" val="4152183466"/>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2" name="Rectangle 7"/>
          <p:cNvSpPr>
            <a:spLocks noGrp="1" noChangeArrowheads="1"/>
          </p:cNvSpPr>
          <p:nvPr>
            <p:ph type="sldNum" sz="quarter" idx="5"/>
          </p:nvPr>
        </p:nvSpPr>
        <p:spPr>
          <a:xfrm>
            <a:off x="3884613" y="8685213"/>
            <a:ext cx="2971800" cy="457200"/>
          </a:xfrm>
          <a:prstGeom prst="rect">
            <a:avLst/>
          </a:prstGeom>
          <a:noFill/>
        </p:spPr>
        <p:txBody>
          <a:bodyPr/>
          <a:lstStyle/>
          <a:p>
            <a:fld id="{A5272327-F92F-4AE6-9922-C2EE756425B0}" type="slidenum">
              <a:rPr lang="en-US" smtClean="0"/>
              <a:pPr/>
              <a:t>61</a:t>
            </a:fld>
            <a:endParaRPr lang="en-US" dirty="0"/>
          </a:p>
        </p:txBody>
      </p:sp>
      <p:sp>
        <p:nvSpPr>
          <p:cNvPr id="163843" name="Rectangle 2"/>
          <p:cNvSpPr>
            <a:spLocks noGrp="1" noRot="1" noChangeAspect="1" noChangeArrowheads="1" noTextEdit="1"/>
          </p:cNvSpPr>
          <p:nvPr>
            <p:ph type="sldImg"/>
          </p:nvPr>
        </p:nvSpPr>
        <p:spPr>
          <a:xfrm>
            <a:off x="1152525" y="693738"/>
            <a:ext cx="4552950" cy="3414712"/>
          </a:xfrm>
          <a:solidFill>
            <a:srgbClr val="FFFFFF"/>
          </a:solidFill>
          <a:ln/>
        </p:spPr>
      </p:sp>
      <p:sp>
        <p:nvSpPr>
          <p:cNvPr id="163844" name="Rectangle 3"/>
          <p:cNvSpPr>
            <a:spLocks noGrp="1" noChangeArrowheads="1"/>
          </p:cNvSpPr>
          <p:nvPr>
            <p:ph type="body" idx="1"/>
          </p:nvPr>
        </p:nvSpPr>
        <p:spPr>
          <a:xfrm>
            <a:off x="914400" y="4341813"/>
            <a:ext cx="5029200" cy="4116387"/>
          </a:xfrm>
          <a:solidFill>
            <a:srgbClr val="FFFFFF"/>
          </a:solidFill>
          <a:ln>
            <a:noFill/>
          </a:ln>
        </p:spPr>
        <p:txBody>
          <a:bodyPr lIns="89520" tIns="44760" rIns="89520" bIns="44760"/>
          <a:lstStyle/>
          <a:p>
            <a:pPr eaLnBrk="1" hangingPunct="1"/>
            <a:r>
              <a:rPr lang="en-US" b="1" dirty="0"/>
              <a:t>Key Message: </a:t>
            </a:r>
            <a:r>
              <a:rPr lang="en-US" dirty="0"/>
              <a:t>Discuss Anchored (pinned down)</a:t>
            </a:r>
            <a:r>
              <a:rPr lang="en-US" baseline="0" dirty="0"/>
              <a:t> </a:t>
            </a:r>
            <a:r>
              <a:rPr lang="en-US" dirty="0"/>
              <a:t>barriers</a:t>
            </a:r>
          </a:p>
          <a:p>
            <a:pPr eaLnBrk="1" hangingPunct="1"/>
            <a:r>
              <a:rPr lang="en-US" b="1" dirty="0"/>
              <a:t>Est. Presentation Time: </a:t>
            </a:r>
            <a:r>
              <a:rPr lang="en-US" dirty="0"/>
              <a:t>1-2 minute(s)</a:t>
            </a:r>
          </a:p>
          <a:p>
            <a:pPr eaLnBrk="1" hangingPunct="1"/>
            <a:r>
              <a:rPr lang="en-US" b="1" dirty="0"/>
              <a:t>Explanation of Cues/Builds: </a:t>
            </a:r>
            <a:r>
              <a:rPr lang="en-US" dirty="0"/>
              <a:t>None</a:t>
            </a:r>
          </a:p>
          <a:p>
            <a:pPr marL="0" lvl="1" eaLnBrk="1" hangingPunct="1"/>
            <a:r>
              <a:rPr lang="en-US" b="1" dirty="0"/>
              <a:t>Suggested Comments</a:t>
            </a:r>
            <a:r>
              <a:rPr lang="en-US" dirty="0"/>
              <a:t>: Anchored barriers are bolted or pinned down so their deflection is close to zero. They are used where allowance (room) for that 2-foot deflection is not present,</a:t>
            </a:r>
            <a:r>
              <a:rPr lang="en-US" baseline="0" dirty="0"/>
              <a:t> such as separating opposing flows.</a:t>
            </a:r>
            <a:r>
              <a:rPr lang="en-US" dirty="0"/>
              <a:t> They may also be required on bridge railings.</a:t>
            </a:r>
          </a:p>
          <a:p>
            <a:pPr eaLnBrk="1" hangingPunct="1"/>
            <a:r>
              <a:rPr lang="en-US" b="1" dirty="0"/>
              <a:t>Suggested Questions: </a:t>
            </a:r>
            <a:r>
              <a:rPr lang="en-US" dirty="0"/>
              <a:t>None</a:t>
            </a:r>
          </a:p>
          <a:p>
            <a:pPr eaLnBrk="1" hangingPunct="1"/>
            <a:r>
              <a:rPr lang="en-US" b="1" dirty="0"/>
              <a:t>Additional Information: </a:t>
            </a:r>
            <a:r>
              <a:rPr lang="en-US" dirty="0"/>
              <a:t>Refer to </a:t>
            </a:r>
            <a:r>
              <a:rPr lang="en-US" i="1" dirty="0"/>
              <a:t>AASHTO Roadside Design Guide </a:t>
            </a:r>
            <a:r>
              <a:rPr lang="en-US" dirty="0"/>
              <a:t>for additional information. </a:t>
            </a:r>
          </a:p>
          <a:p>
            <a:pPr eaLnBrk="1" hangingPunct="1"/>
            <a:r>
              <a:rPr lang="en-US" b="1" dirty="0"/>
              <a:t>Possible Problems: </a:t>
            </a:r>
            <a:r>
              <a:rPr lang="en-US" dirty="0"/>
              <a:t>Their use is a state preference. May also be called “K wall”,</a:t>
            </a:r>
            <a:r>
              <a:rPr lang="en-US" baseline="0" dirty="0"/>
              <a:t> “K barrier” or </a:t>
            </a:r>
            <a:r>
              <a:rPr lang="en-US" dirty="0"/>
              <a:t>“K rail”.</a:t>
            </a:r>
          </a:p>
          <a:p>
            <a:pPr eaLnBrk="1" hangingPunct="1"/>
            <a:endParaRPr lang="en-US" dirty="0"/>
          </a:p>
        </p:txBody>
      </p:sp>
    </p:spTree>
    <p:extLst>
      <p:ext uri="{BB962C8B-B14F-4D97-AF65-F5344CB8AC3E}">
        <p14:creationId xmlns:p14="http://schemas.microsoft.com/office/powerpoint/2010/main" val="2287170576"/>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US" b="1" dirty="0"/>
              <a:t>Key Message: </a:t>
            </a:r>
            <a:r>
              <a:rPr lang="en-US" b="0" dirty="0"/>
              <a:t>Typical</a:t>
            </a:r>
            <a:r>
              <a:rPr lang="en-US" b="0" baseline="0" dirty="0"/>
              <a:t> uses of anchored barriers</a:t>
            </a:r>
            <a:endParaRPr lang="en-US" b="0" dirty="0"/>
          </a:p>
          <a:p>
            <a:pPr eaLnBrk="1" hangingPunct="1"/>
            <a:r>
              <a:rPr lang="en-US" b="1" dirty="0"/>
              <a:t>Est. Presentation Time: </a:t>
            </a:r>
            <a:r>
              <a:rPr lang="en-US" b="0" dirty="0"/>
              <a:t>Less than</a:t>
            </a:r>
            <a:r>
              <a:rPr lang="en-US" b="0" baseline="0" dirty="0"/>
              <a:t> </a:t>
            </a:r>
            <a:r>
              <a:rPr lang="en-US" b="0" dirty="0"/>
              <a:t>1 minute(s)</a:t>
            </a:r>
          </a:p>
          <a:p>
            <a:pPr eaLnBrk="1" hangingPunct="1"/>
            <a:r>
              <a:rPr lang="en-US" b="1" dirty="0"/>
              <a:t>Explanation of Cues/Builds: </a:t>
            </a:r>
            <a:r>
              <a:rPr lang="en-US" dirty="0"/>
              <a:t>None</a:t>
            </a:r>
          </a:p>
          <a:p>
            <a:pPr marL="0" lvl="1" eaLnBrk="1" hangingPunct="1"/>
            <a:r>
              <a:rPr lang="en-US" b="1" dirty="0"/>
              <a:t>Suggested Comments</a:t>
            </a:r>
            <a:r>
              <a:rPr lang="en-US" dirty="0"/>
              <a:t>:</a:t>
            </a:r>
            <a:r>
              <a:rPr lang="en-US" baseline="0" dirty="0"/>
              <a:t> Their features are the same as concrete barriers but their deflection is minimal. </a:t>
            </a:r>
            <a:endParaRPr lang="en-US" dirty="0"/>
          </a:p>
          <a:p>
            <a:pPr eaLnBrk="1" hangingPunct="1"/>
            <a:r>
              <a:rPr lang="en-US" b="1" dirty="0"/>
              <a:t>Suggested Questions: </a:t>
            </a:r>
            <a:r>
              <a:rPr lang="en-US" b="0" dirty="0"/>
              <a:t>Why</a:t>
            </a:r>
            <a:r>
              <a:rPr lang="en-US" b="0" baseline="0" dirty="0"/>
              <a:t> on bridges? They vibrate so the barrier moves.</a:t>
            </a:r>
            <a:endParaRPr lang="en-US" dirty="0"/>
          </a:p>
          <a:p>
            <a:pPr eaLnBrk="1" hangingPunct="1"/>
            <a:r>
              <a:rPr lang="en-US" b="1" dirty="0"/>
              <a:t>Additional Information: </a:t>
            </a:r>
            <a:r>
              <a:rPr lang="en-US" dirty="0"/>
              <a:t>None</a:t>
            </a:r>
          </a:p>
          <a:p>
            <a:pPr eaLnBrk="1" hangingPunct="1"/>
            <a:r>
              <a:rPr lang="en-US" b="1" dirty="0"/>
              <a:t>Possible Problems: </a:t>
            </a:r>
            <a:r>
              <a:rPr lang="en-US" dirty="0"/>
              <a:t>None</a:t>
            </a:r>
          </a:p>
          <a:p>
            <a:endParaRPr lang="en-US" dirty="0"/>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pPr>
              <a:defRPr/>
            </a:pPr>
            <a:fld id="{2DB3021B-E09F-4CBE-A87D-C8481490014A}" type="slidenum">
              <a:rPr lang="en-US" smtClean="0"/>
              <a:pPr>
                <a:defRPr/>
              </a:pPr>
              <a:t>62</a:t>
            </a:fld>
            <a:endParaRPr lang="en-US" dirty="0"/>
          </a:p>
        </p:txBody>
      </p:sp>
    </p:spTree>
    <p:extLst>
      <p:ext uri="{BB962C8B-B14F-4D97-AF65-F5344CB8AC3E}">
        <p14:creationId xmlns:p14="http://schemas.microsoft.com/office/powerpoint/2010/main" val="383662379"/>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US" b="1" dirty="0"/>
              <a:t>Key Message: </a:t>
            </a:r>
            <a:r>
              <a:rPr lang="en-US" b="0" dirty="0"/>
              <a:t>Illustrate through an example</a:t>
            </a:r>
          </a:p>
          <a:p>
            <a:pPr eaLnBrk="1" hangingPunct="1"/>
            <a:r>
              <a:rPr lang="en-US" b="1" dirty="0"/>
              <a:t>Est. Presentation Time: </a:t>
            </a:r>
            <a:r>
              <a:rPr lang="en-US" b="0" dirty="0"/>
              <a:t>Less than</a:t>
            </a:r>
            <a:r>
              <a:rPr lang="en-US" b="0" baseline="0" dirty="0"/>
              <a:t> </a:t>
            </a:r>
            <a:r>
              <a:rPr lang="en-US" b="0" dirty="0"/>
              <a:t>1 minute(s)</a:t>
            </a:r>
          </a:p>
          <a:p>
            <a:pPr eaLnBrk="1" hangingPunct="1"/>
            <a:r>
              <a:rPr lang="en-US" b="1" dirty="0"/>
              <a:t>Explanation of Cues/Builds: </a:t>
            </a:r>
            <a:r>
              <a:rPr lang="en-US" dirty="0"/>
              <a:t>None</a:t>
            </a:r>
          </a:p>
          <a:p>
            <a:pPr marL="0" lvl="1" eaLnBrk="1" hangingPunct="1"/>
            <a:r>
              <a:rPr lang="en-US" b="1" dirty="0"/>
              <a:t>Suggested Comments</a:t>
            </a:r>
            <a:r>
              <a:rPr lang="en-US" dirty="0"/>
              <a:t>:</a:t>
            </a:r>
            <a:r>
              <a:rPr lang="en-US" baseline="0" dirty="0"/>
              <a:t> This shows an anchored barrier on a bridge deck.</a:t>
            </a:r>
            <a:endParaRPr lang="en-US" sz="1400" dirty="0"/>
          </a:p>
          <a:p>
            <a:pPr eaLnBrk="1" hangingPunct="1"/>
            <a:r>
              <a:rPr lang="en-US" b="1" dirty="0"/>
              <a:t>Suggested Questions: </a:t>
            </a:r>
            <a:r>
              <a:rPr lang="en-US" b="0" dirty="0"/>
              <a:t>What</a:t>
            </a:r>
            <a:r>
              <a:rPr lang="en-US" b="0" baseline="0" dirty="0"/>
              <a:t> would happen if not anchored?</a:t>
            </a:r>
            <a:endParaRPr lang="en-US" dirty="0"/>
          </a:p>
          <a:p>
            <a:pPr eaLnBrk="1" hangingPunct="1"/>
            <a:r>
              <a:rPr lang="en-US" b="1" dirty="0"/>
              <a:t>Additional Information: </a:t>
            </a:r>
            <a:r>
              <a:rPr lang="en-US" dirty="0"/>
              <a:t>None</a:t>
            </a:r>
          </a:p>
          <a:p>
            <a:pPr eaLnBrk="1" hangingPunct="1"/>
            <a:r>
              <a:rPr lang="en-US" b="1" dirty="0"/>
              <a:t>Possible Problems: </a:t>
            </a:r>
            <a:r>
              <a:rPr lang="en-US" dirty="0"/>
              <a:t>None</a:t>
            </a:r>
          </a:p>
          <a:p>
            <a:endParaRPr lang="en-US" dirty="0"/>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pPr>
              <a:defRPr/>
            </a:pPr>
            <a:fld id="{2DB3021B-E09F-4CBE-A87D-C8481490014A}" type="slidenum">
              <a:rPr lang="en-US" smtClean="0"/>
              <a:pPr>
                <a:defRPr/>
              </a:pPr>
              <a:t>63</a:t>
            </a:fld>
            <a:endParaRPr lang="en-US" dirty="0"/>
          </a:p>
        </p:txBody>
      </p:sp>
    </p:spTree>
    <p:extLst>
      <p:ext uri="{BB962C8B-B14F-4D97-AF65-F5344CB8AC3E}">
        <p14:creationId xmlns:p14="http://schemas.microsoft.com/office/powerpoint/2010/main" val="952855351"/>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US" b="1" dirty="0"/>
              <a:t>Key Message: </a:t>
            </a:r>
            <a:r>
              <a:rPr lang="en-US" b="0" dirty="0"/>
              <a:t>Illustrate through an example</a:t>
            </a:r>
          </a:p>
          <a:p>
            <a:pPr eaLnBrk="1" hangingPunct="1"/>
            <a:r>
              <a:rPr lang="en-US" b="1" dirty="0"/>
              <a:t>Est. Presentation Time: </a:t>
            </a:r>
            <a:r>
              <a:rPr lang="en-US" b="0" dirty="0"/>
              <a:t>Less than</a:t>
            </a:r>
            <a:r>
              <a:rPr lang="en-US" b="0" baseline="0" dirty="0"/>
              <a:t> </a:t>
            </a:r>
            <a:r>
              <a:rPr lang="en-US" b="0" dirty="0"/>
              <a:t>1 minute(s)</a:t>
            </a:r>
          </a:p>
          <a:p>
            <a:pPr eaLnBrk="1" hangingPunct="1"/>
            <a:r>
              <a:rPr lang="en-US" b="1" dirty="0"/>
              <a:t>Explanation of Cues/Builds: </a:t>
            </a:r>
            <a:r>
              <a:rPr lang="en-US" dirty="0"/>
              <a:t>None</a:t>
            </a:r>
          </a:p>
          <a:p>
            <a:pPr marL="0" lvl="1" eaLnBrk="1" hangingPunct="1"/>
            <a:r>
              <a:rPr lang="en-US" b="1" dirty="0"/>
              <a:t>Suggested Comments</a:t>
            </a:r>
            <a:r>
              <a:rPr lang="en-US" dirty="0"/>
              <a:t>:</a:t>
            </a:r>
            <a:r>
              <a:rPr lang="en-US" baseline="0" dirty="0"/>
              <a:t> This shows an anchored barrier on a bridge deck.</a:t>
            </a:r>
            <a:endParaRPr lang="en-US" sz="1400" dirty="0"/>
          </a:p>
          <a:p>
            <a:pPr eaLnBrk="1" hangingPunct="1"/>
            <a:r>
              <a:rPr lang="en-US" b="1" dirty="0"/>
              <a:t>Suggested Questions: </a:t>
            </a:r>
            <a:r>
              <a:rPr lang="en-US" b="0" dirty="0"/>
              <a:t>What</a:t>
            </a:r>
            <a:r>
              <a:rPr lang="en-US" b="0" baseline="0" dirty="0"/>
              <a:t> would happen if not anchored? How can you tell? Slots.</a:t>
            </a:r>
            <a:endParaRPr lang="en-US" dirty="0"/>
          </a:p>
          <a:p>
            <a:pPr eaLnBrk="1" hangingPunct="1"/>
            <a:r>
              <a:rPr lang="en-US" b="1" dirty="0"/>
              <a:t>Additional Information: </a:t>
            </a:r>
            <a:r>
              <a:rPr lang="en-US" dirty="0"/>
              <a:t>None</a:t>
            </a:r>
          </a:p>
          <a:p>
            <a:pPr eaLnBrk="1" hangingPunct="1"/>
            <a:r>
              <a:rPr lang="en-US" b="1" dirty="0"/>
              <a:t>Possible Problems: </a:t>
            </a:r>
            <a:r>
              <a:rPr lang="en-US" dirty="0"/>
              <a:t>May not be anchored</a:t>
            </a:r>
            <a:r>
              <a:rPr lang="en-US" baseline="0" dirty="0"/>
              <a:t> (pinned)</a:t>
            </a:r>
            <a:endParaRPr lang="en-US" dirty="0"/>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pPr>
              <a:defRPr/>
            </a:pPr>
            <a:fld id="{2DB3021B-E09F-4CBE-A87D-C8481490014A}" type="slidenum">
              <a:rPr lang="en-US" smtClean="0"/>
              <a:pPr>
                <a:defRPr/>
              </a:pPr>
              <a:t>64</a:t>
            </a:fld>
            <a:endParaRPr lang="en-US" dirty="0"/>
          </a:p>
        </p:txBody>
      </p:sp>
    </p:spTree>
    <p:extLst>
      <p:ext uri="{BB962C8B-B14F-4D97-AF65-F5344CB8AC3E}">
        <p14:creationId xmlns:p14="http://schemas.microsoft.com/office/powerpoint/2010/main" val="1657950730"/>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US" b="1" dirty="0"/>
              <a:t>Key Message: </a:t>
            </a:r>
            <a:r>
              <a:rPr lang="en-US" b="0" dirty="0"/>
              <a:t>Relative Costs and Benefits</a:t>
            </a:r>
          </a:p>
          <a:p>
            <a:pPr eaLnBrk="1" hangingPunct="1"/>
            <a:r>
              <a:rPr lang="en-US" b="1" dirty="0"/>
              <a:t>Est. Presentation Time: </a:t>
            </a:r>
            <a:r>
              <a:rPr lang="en-US" b="0" dirty="0"/>
              <a:t>Less than</a:t>
            </a:r>
            <a:r>
              <a:rPr lang="en-US" b="0" baseline="0" dirty="0"/>
              <a:t> </a:t>
            </a:r>
            <a:r>
              <a:rPr lang="en-US" b="0" dirty="0"/>
              <a:t>1 minute(s)</a:t>
            </a:r>
          </a:p>
          <a:p>
            <a:pPr eaLnBrk="1" hangingPunct="1"/>
            <a:r>
              <a:rPr lang="en-US" b="1" dirty="0"/>
              <a:t>Explanation of Cues/Builds: </a:t>
            </a:r>
            <a:r>
              <a:rPr lang="en-US" dirty="0"/>
              <a:t>None</a:t>
            </a:r>
          </a:p>
          <a:p>
            <a:pPr marL="0" lvl="1" eaLnBrk="1" hangingPunct="1"/>
            <a:r>
              <a:rPr lang="en-US" b="1" dirty="0"/>
              <a:t>Suggested Comments</a:t>
            </a:r>
            <a:r>
              <a:rPr lang="en-US" dirty="0"/>
              <a:t>:</a:t>
            </a:r>
            <a:r>
              <a:rPr lang="en-US" baseline="0" dirty="0"/>
              <a:t> {Self explanatory}</a:t>
            </a:r>
            <a:endParaRPr lang="en-US" sz="1400" dirty="0"/>
          </a:p>
          <a:p>
            <a:pPr eaLnBrk="1" hangingPunct="1"/>
            <a:r>
              <a:rPr lang="en-US" b="1" dirty="0"/>
              <a:t>Suggested Questions: </a:t>
            </a:r>
            <a:r>
              <a:rPr lang="en-US" dirty="0"/>
              <a:t>None</a:t>
            </a:r>
          </a:p>
          <a:p>
            <a:pPr eaLnBrk="1" hangingPunct="1"/>
            <a:r>
              <a:rPr lang="en-US" b="1" dirty="0"/>
              <a:t>Additional Information: </a:t>
            </a:r>
            <a:r>
              <a:rPr lang="en-US" b="0" dirty="0"/>
              <a:t>Graphic</a:t>
            </a:r>
            <a:r>
              <a:rPr lang="en-US" b="0" baseline="0" dirty="0"/>
              <a:t> is from Florida standards.</a:t>
            </a:r>
            <a:endParaRPr lang="en-US" dirty="0"/>
          </a:p>
          <a:p>
            <a:pPr eaLnBrk="1" hangingPunct="1"/>
            <a:r>
              <a:rPr lang="en-US" b="1" dirty="0"/>
              <a:t>Possible Problems: </a:t>
            </a:r>
            <a:r>
              <a:rPr lang="en-US" dirty="0"/>
              <a:t>None</a:t>
            </a:r>
          </a:p>
          <a:p>
            <a:endParaRPr lang="en-US" dirty="0"/>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pPr>
              <a:defRPr/>
            </a:pPr>
            <a:fld id="{2DB3021B-E09F-4CBE-A87D-C8481490014A}" type="slidenum">
              <a:rPr lang="en-US" smtClean="0"/>
              <a:pPr>
                <a:defRPr/>
              </a:pPr>
              <a:t>65</a:t>
            </a:fld>
            <a:endParaRPr lang="en-US" dirty="0"/>
          </a:p>
        </p:txBody>
      </p:sp>
    </p:spTree>
    <p:extLst>
      <p:ext uri="{BB962C8B-B14F-4D97-AF65-F5344CB8AC3E}">
        <p14:creationId xmlns:p14="http://schemas.microsoft.com/office/powerpoint/2010/main" val="2702664769"/>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b="1" dirty="0"/>
              <a:t>Key Message: </a:t>
            </a:r>
            <a:r>
              <a:rPr lang="en-US" b="0" dirty="0"/>
              <a:t>Relative Costs and Benefits</a:t>
            </a:r>
          </a:p>
          <a:p>
            <a:pPr eaLnBrk="1" hangingPunct="1"/>
            <a:r>
              <a:rPr lang="en-US" b="1" dirty="0"/>
              <a:t>Est. Presentation Time: </a:t>
            </a:r>
            <a:r>
              <a:rPr lang="en-US" b="0" dirty="0"/>
              <a:t>Less than</a:t>
            </a:r>
            <a:r>
              <a:rPr lang="en-US" b="0" baseline="0" dirty="0"/>
              <a:t> </a:t>
            </a:r>
            <a:r>
              <a:rPr lang="en-US" b="0" dirty="0"/>
              <a:t>1 minute(s)</a:t>
            </a:r>
          </a:p>
          <a:p>
            <a:pPr eaLnBrk="1" hangingPunct="1"/>
            <a:r>
              <a:rPr lang="en-US" b="1" dirty="0"/>
              <a:t>Explanation of Cues/Builds: </a:t>
            </a:r>
            <a:r>
              <a:rPr lang="en-US" dirty="0"/>
              <a:t>None</a:t>
            </a:r>
          </a:p>
          <a:p>
            <a:pPr marL="0" lvl="1" eaLnBrk="1" hangingPunct="1"/>
            <a:r>
              <a:rPr lang="en-US" b="1" dirty="0"/>
              <a:t>Suggested Comments</a:t>
            </a:r>
            <a:r>
              <a:rPr lang="en-US" dirty="0"/>
              <a:t>:</a:t>
            </a:r>
            <a:r>
              <a:rPr lang="en-US" baseline="0" dirty="0"/>
              <a:t> Notice the nominal deflection is 1.5 inches.</a:t>
            </a:r>
          </a:p>
          <a:p>
            <a:pPr marL="0" lvl="1" eaLnBrk="1" hangingPunct="1"/>
            <a:r>
              <a:rPr lang="en-US" b="1" dirty="0"/>
              <a:t>Suggested Questions: </a:t>
            </a:r>
            <a:r>
              <a:rPr lang="en-US" dirty="0"/>
              <a:t>None</a:t>
            </a:r>
          </a:p>
          <a:p>
            <a:pPr eaLnBrk="1" hangingPunct="1"/>
            <a:r>
              <a:rPr lang="en-US" b="1" dirty="0"/>
              <a:t>Additional Information: </a:t>
            </a:r>
            <a:r>
              <a:rPr lang="en-US" b="0" dirty="0"/>
              <a:t>Graphic</a:t>
            </a:r>
            <a:r>
              <a:rPr lang="en-US" b="0" baseline="0" dirty="0"/>
              <a:t> is from Florida standards.</a:t>
            </a:r>
            <a:endParaRPr lang="en-US" dirty="0"/>
          </a:p>
          <a:p>
            <a:pPr eaLnBrk="1" hangingPunct="1"/>
            <a:r>
              <a:rPr lang="en-US" b="1" dirty="0"/>
              <a:t>Possible Problems: </a:t>
            </a:r>
            <a:r>
              <a:rPr lang="en-US" b="0" dirty="0"/>
              <a:t>May vary by State</a:t>
            </a:r>
          </a:p>
          <a:p>
            <a:endParaRPr lang="en-US" dirty="0"/>
          </a:p>
        </p:txBody>
      </p:sp>
      <p:sp>
        <p:nvSpPr>
          <p:cNvPr id="4" name="Slide Number Placeholder 3"/>
          <p:cNvSpPr>
            <a:spLocks noGrp="1"/>
          </p:cNvSpPr>
          <p:nvPr>
            <p:ph type="sldNum" sz="quarter" idx="10"/>
          </p:nvPr>
        </p:nvSpPr>
        <p:spPr/>
        <p:txBody>
          <a:bodyPr/>
          <a:lstStyle/>
          <a:p>
            <a:pPr>
              <a:defRPr/>
            </a:pPr>
            <a:fld id="{D3AA1005-96A5-4CE0-97A3-E1B7A70FFA11}" type="slidenum">
              <a:rPr lang="en-US" smtClean="0"/>
              <a:pPr>
                <a:defRPr/>
              </a:pPr>
              <a:t>66</a:t>
            </a:fld>
            <a:endParaRPr lang="en-US" dirty="0"/>
          </a:p>
        </p:txBody>
      </p:sp>
    </p:spTree>
    <p:extLst>
      <p:ext uri="{BB962C8B-B14F-4D97-AF65-F5344CB8AC3E}">
        <p14:creationId xmlns:p14="http://schemas.microsoft.com/office/powerpoint/2010/main" val="2869081881"/>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20000"/>
          </a:bodyPr>
          <a:lstStyle/>
          <a:p>
            <a:pPr eaLnBrk="1" hangingPunct="1"/>
            <a:r>
              <a:rPr lang="en-US" b="1" dirty="0"/>
              <a:t>Key Message: </a:t>
            </a:r>
            <a:r>
              <a:rPr lang="en-US" b="0" dirty="0"/>
              <a:t>Discuss mobile barriers</a:t>
            </a:r>
          </a:p>
          <a:p>
            <a:pPr eaLnBrk="1" hangingPunct="1"/>
            <a:r>
              <a:rPr lang="en-US" b="1" dirty="0"/>
              <a:t>Est. Presentation Time: </a:t>
            </a:r>
            <a:r>
              <a:rPr lang="en-US" b="0" dirty="0"/>
              <a:t>Less than</a:t>
            </a:r>
            <a:r>
              <a:rPr lang="en-US" b="0" baseline="0" dirty="0"/>
              <a:t> </a:t>
            </a:r>
            <a:r>
              <a:rPr lang="en-US" b="0" dirty="0"/>
              <a:t>1 minute(s)</a:t>
            </a:r>
          </a:p>
          <a:p>
            <a:pPr eaLnBrk="1" hangingPunct="1"/>
            <a:r>
              <a:rPr lang="en-US" b="1" dirty="0"/>
              <a:t>Explanation of Cues/Builds: </a:t>
            </a:r>
            <a:r>
              <a:rPr lang="en-US" dirty="0"/>
              <a:t>None</a:t>
            </a:r>
          </a:p>
          <a:p>
            <a:r>
              <a:rPr lang="en-US" b="1" dirty="0"/>
              <a:t>Suggested Comments</a:t>
            </a:r>
            <a:r>
              <a:rPr lang="en-US" dirty="0"/>
              <a:t>:</a:t>
            </a:r>
            <a:r>
              <a:rPr lang="en-US" baseline="0" dirty="0"/>
              <a:t> </a:t>
            </a:r>
            <a:r>
              <a:rPr lang="en-US" sz="1000" kern="1200" baseline="0" dirty="0">
                <a:solidFill>
                  <a:schemeClr val="tx1"/>
                </a:solidFill>
                <a:ea typeface="+mn-ea"/>
                <a:cs typeface="+mn-cs"/>
              </a:rPr>
              <a:t>Mobile barriers are designed to provide positive protection for temporary, mobile, or maintenance work zone sites using a standard tractor-trailer configuration. The modified trailer provides a longitudinal barrier that provides a physical and visual wall between passing traffic and work crew personnel. Depending on the barrier type configuration, rear-end crash protection can be provided by attenuator cushions, and work zone lateral protection to divert errant vehicles can be performed by the rigid steel walls of the trailer. </a:t>
            </a:r>
            <a:r>
              <a:rPr lang="en-US" baseline="0" dirty="0"/>
              <a:t>This is a vehicle that becomes a barrier. It is ideal for short duration work, providing positive protection. Advantages: </a:t>
            </a:r>
            <a:r>
              <a:rPr lang="en-US" dirty="0"/>
              <a:t>Mobile positive protection,</a:t>
            </a:r>
            <a:r>
              <a:rPr lang="en-US" baseline="0" dirty="0"/>
              <a:t> m</a:t>
            </a:r>
            <a:r>
              <a:rPr lang="en-US" dirty="0"/>
              <a:t>inimizes exposure,</a:t>
            </a:r>
            <a:r>
              <a:rPr lang="en-US" baseline="0" dirty="0"/>
              <a:t> r</a:t>
            </a:r>
            <a:r>
              <a:rPr lang="en-US" dirty="0"/>
              <a:t>educes set-up time,</a:t>
            </a:r>
            <a:r>
              <a:rPr lang="en-US" baseline="0" dirty="0"/>
              <a:t> p</a:t>
            </a:r>
            <a:r>
              <a:rPr lang="en-US" dirty="0"/>
              <a:t>ortable power/ lighting,</a:t>
            </a:r>
            <a:r>
              <a:rPr lang="en-US" baseline="0" dirty="0"/>
              <a:t> a</a:t>
            </a:r>
            <a:r>
              <a:rPr lang="en-US" dirty="0"/>
              <a:t>rrow board/ VMS/ Radar,</a:t>
            </a:r>
            <a:r>
              <a:rPr lang="en-US" baseline="0" dirty="0"/>
              <a:t> </a:t>
            </a:r>
            <a:r>
              <a:rPr lang="en-US" dirty="0"/>
              <a:t>50 minutes to swap from left to right. </a:t>
            </a:r>
            <a:r>
              <a:rPr lang="en-US" sz="1400" dirty="0"/>
              <a:t>MBT-1 provides a physical and visual wall between passing traffic and the maintenance personnel. With integrated crash attenuation at the rear, a semi-tractor at the front, and a rigid wall on the side toward passing traffic, the Trailer provides 100’ of barrier and protected work area. The work area itself will be less cluttered and better lit. </a:t>
            </a:r>
          </a:p>
          <a:p>
            <a:pPr eaLnBrk="1" hangingPunct="1"/>
            <a:r>
              <a:rPr lang="en-US" b="1" dirty="0"/>
              <a:t>Suggested Questions: </a:t>
            </a:r>
            <a:r>
              <a:rPr lang="en-US" dirty="0"/>
              <a:t>None</a:t>
            </a:r>
          </a:p>
          <a:p>
            <a:r>
              <a:rPr lang="en-US" b="1" dirty="0"/>
              <a:t>Additional Information: </a:t>
            </a:r>
            <a:r>
              <a:rPr lang="en-US" b="0" dirty="0"/>
              <a:t>http://www.mobilebarriers.com.</a:t>
            </a:r>
            <a:r>
              <a:rPr lang="en-US" b="0" baseline="0" dirty="0"/>
              <a:t> The Mobile Barriers Trailer (MBT-1) is an integrated, rigid wall, trailer that can be used in conjunction with standard semi-tractors to provide mobile, improved, safety and work environments for personnel at applicable maintenance, construction and security sites. In the context of interstate construction, the Trailer is specifically designed to reduce work zone incursions by passing traffic (fore, aft and side protection), to reduce the number of collateral vehicles and equipment needed at and within the work zone, and to improve lighting and ambient conditions thus improving general conditions and alertness on site. Each of these three areas has been shown in applicable research to be significant contributors to on site fatalities and injuries. </a:t>
            </a:r>
            <a:endParaRPr lang="en-US" b="0" dirty="0"/>
          </a:p>
          <a:p>
            <a:r>
              <a:rPr lang="en-US" b="1" dirty="0"/>
              <a:t>Possible Problems: </a:t>
            </a:r>
            <a:r>
              <a:rPr lang="en-US" dirty="0"/>
              <a:t>None</a:t>
            </a:r>
          </a:p>
          <a:p>
            <a:endParaRPr lang="en-US" dirty="0"/>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pPr>
              <a:defRPr/>
            </a:pPr>
            <a:fld id="{2DB3021B-E09F-4CBE-A87D-C8481490014A}" type="slidenum">
              <a:rPr lang="en-US" smtClean="0"/>
              <a:pPr>
                <a:defRPr/>
              </a:pPr>
              <a:t>67</a:t>
            </a:fld>
            <a:endParaRPr lang="en-US" dirty="0"/>
          </a:p>
        </p:txBody>
      </p:sp>
    </p:spTree>
    <p:extLst>
      <p:ext uri="{BB962C8B-B14F-4D97-AF65-F5344CB8AC3E}">
        <p14:creationId xmlns:p14="http://schemas.microsoft.com/office/powerpoint/2010/main" val="3526555422"/>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US" b="1" dirty="0"/>
              <a:t>Key Message: </a:t>
            </a:r>
            <a:r>
              <a:rPr lang="en-US" b="0" dirty="0"/>
              <a:t>Mobile Barriers</a:t>
            </a:r>
            <a:endParaRPr lang="en-US" dirty="0"/>
          </a:p>
          <a:p>
            <a:pPr eaLnBrk="1" hangingPunct="1"/>
            <a:r>
              <a:rPr lang="en-US" b="1" dirty="0"/>
              <a:t>Est. Presentation Time: </a:t>
            </a:r>
            <a:r>
              <a:rPr lang="en-US" b="0" dirty="0"/>
              <a:t>Less than</a:t>
            </a:r>
            <a:r>
              <a:rPr lang="en-US" b="0" baseline="0" dirty="0"/>
              <a:t> </a:t>
            </a:r>
            <a:r>
              <a:rPr lang="en-US" b="0" dirty="0"/>
              <a:t>1 minute(s)</a:t>
            </a:r>
          </a:p>
          <a:p>
            <a:pPr eaLnBrk="1" hangingPunct="1"/>
            <a:r>
              <a:rPr lang="en-US" b="1" dirty="0"/>
              <a:t>Explanation of Cues/Builds: </a:t>
            </a:r>
            <a:r>
              <a:rPr lang="en-US" dirty="0"/>
              <a:t>None</a:t>
            </a:r>
          </a:p>
          <a:p>
            <a:pPr marL="0" marR="0" indent="0" algn="l" defTabSz="914400" rtl="0" eaLnBrk="0" fontAlgn="base" latinLnBrk="0" hangingPunct="0">
              <a:lnSpc>
                <a:spcPct val="100000"/>
              </a:lnSpc>
              <a:spcBef>
                <a:spcPct val="30000"/>
              </a:spcBef>
              <a:spcAft>
                <a:spcPct val="0"/>
              </a:spcAft>
              <a:buClrTx/>
              <a:buSzTx/>
              <a:buFontTx/>
              <a:buNone/>
              <a:tabLst/>
              <a:defRPr/>
            </a:pPr>
            <a:r>
              <a:rPr lang="en-US" b="1" dirty="0"/>
              <a:t>Suggested Comments</a:t>
            </a:r>
            <a:r>
              <a:rPr lang="en-US" dirty="0"/>
              <a:t>:</a:t>
            </a:r>
            <a:r>
              <a:rPr lang="en-US" baseline="0" dirty="0"/>
              <a:t> </a:t>
            </a:r>
            <a:r>
              <a:rPr lang="en-US" sz="1000" b="0" i="0" baseline="0" dirty="0">
                <a:cs typeface="Arial" panose="020B0604020202020204" pitchFamily="34" charset="0"/>
              </a:rPr>
              <a:t>Here is the view from above. Notice the protection.</a:t>
            </a:r>
            <a:endParaRPr lang="en-US" b="0" i="0" dirty="0"/>
          </a:p>
          <a:p>
            <a:pPr eaLnBrk="1" hangingPunct="1"/>
            <a:r>
              <a:rPr lang="en-US" b="1" dirty="0"/>
              <a:t>Suggested Questions: </a:t>
            </a:r>
            <a:r>
              <a:rPr lang="en-US" dirty="0"/>
              <a:t>None</a:t>
            </a:r>
          </a:p>
          <a:p>
            <a:pPr marL="0" marR="0" indent="0" algn="l" defTabSz="914400" rtl="0" eaLnBrk="1" fontAlgn="base" latinLnBrk="0" hangingPunct="1">
              <a:lnSpc>
                <a:spcPct val="100000"/>
              </a:lnSpc>
              <a:spcBef>
                <a:spcPct val="30000"/>
              </a:spcBef>
              <a:spcAft>
                <a:spcPct val="0"/>
              </a:spcAft>
              <a:buClrTx/>
              <a:buSzTx/>
              <a:buFontTx/>
              <a:buNone/>
              <a:tabLst/>
              <a:defRPr/>
            </a:pPr>
            <a:r>
              <a:rPr lang="en-US" b="1" dirty="0"/>
              <a:t>Additional Information: </a:t>
            </a:r>
            <a:r>
              <a:rPr lang="en-US" dirty="0"/>
              <a:t>None</a:t>
            </a:r>
          </a:p>
          <a:p>
            <a:pPr eaLnBrk="1" hangingPunct="1"/>
            <a:r>
              <a:rPr lang="en-US" b="1" dirty="0"/>
              <a:t>Possible Problems: </a:t>
            </a:r>
            <a:r>
              <a:rPr lang="en-US" dirty="0"/>
              <a:t>None</a:t>
            </a:r>
          </a:p>
          <a:p>
            <a:endParaRPr lang="en-US" dirty="0"/>
          </a:p>
        </p:txBody>
      </p:sp>
    </p:spTree>
    <p:extLst>
      <p:ext uri="{BB962C8B-B14F-4D97-AF65-F5344CB8AC3E}">
        <p14:creationId xmlns:p14="http://schemas.microsoft.com/office/powerpoint/2010/main" val="2037523558"/>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US" b="1" dirty="0"/>
              <a:t>Key Message: </a:t>
            </a:r>
            <a:r>
              <a:rPr lang="en-US" b="0" dirty="0"/>
              <a:t>Mobile Barriers</a:t>
            </a:r>
            <a:endParaRPr lang="en-US" dirty="0"/>
          </a:p>
          <a:p>
            <a:pPr eaLnBrk="1" hangingPunct="1"/>
            <a:r>
              <a:rPr lang="en-US" b="1" dirty="0"/>
              <a:t>Est. Presentation Time: </a:t>
            </a:r>
            <a:r>
              <a:rPr lang="en-US" b="0" dirty="0"/>
              <a:t>Less than</a:t>
            </a:r>
            <a:r>
              <a:rPr lang="en-US" b="0" baseline="0" dirty="0"/>
              <a:t> </a:t>
            </a:r>
            <a:r>
              <a:rPr lang="en-US" b="0" dirty="0"/>
              <a:t>1 minute(s)</a:t>
            </a:r>
          </a:p>
          <a:p>
            <a:pPr eaLnBrk="1" hangingPunct="1"/>
            <a:r>
              <a:rPr lang="en-US" b="1" dirty="0"/>
              <a:t>Explanation of Cues/Builds: </a:t>
            </a:r>
            <a:r>
              <a:rPr lang="en-US" dirty="0"/>
              <a:t>None</a:t>
            </a:r>
          </a:p>
          <a:p>
            <a:pPr marL="0" marR="0" indent="0" algn="l" defTabSz="914400" rtl="0" eaLnBrk="0" fontAlgn="base" latinLnBrk="0" hangingPunct="0">
              <a:lnSpc>
                <a:spcPct val="100000"/>
              </a:lnSpc>
              <a:spcBef>
                <a:spcPct val="30000"/>
              </a:spcBef>
              <a:spcAft>
                <a:spcPct val="0"/>
              </a:spcAft>
              <a:buClrTx/>
              <a:buSzTx/>
              <a:buFontTx/>
              <a:buNone/>
              <a:tabLst/>
              <a:defRPr/>
            </a:pPr>
            <a:r>
              <a:rPr lang="en-US" b="1" dirty="0"/>
              <a:t>Suggested Comments</a:t>
            </a:r>
            <a:r>
              <a:rPr lang="en-US" dirty="0"/>
              <a:t>:</a:t>
            </a:r>
            <a:r>
              <a:rPr lang="en-US" baseline="0" dirty="0"/>
              <a:t> </a:t>
            </a:r>
            <a:r>
              <a:rPr lang="en-US" sz="1000" b="0" i="0" baseline="0" dirty="0">
                <a:cs typeface="Arial" panose="020B0604020202020204" pitchFamily="34" charset="0"/>
              </a:rPr>
              <a:t>Here is the view from above. Notice the protection and TMA.</a:t>
            </a:r>
            <a:endParaRPr lang="en-US" b="0" i="0" dirty="0"/>
          </a:p>
          <a:p>
            <a:pPr eaLnBrk="1" hangingPunct="1"/>
            <a:r>
              <a:rPr lang="en-US" b="1" dirty="0"/>
              <a:t>Suggested Questions: </a:t>
            </a:r>
            <a:r>
              <a:rPr lang="en-US" dirty="0"/>
              <a:t>None</a:t>
            </a:r>
          </a:p>
          <a:p>
            <a:pPr marL="0" marR="0" indent="0" algn="l" defTabSz="914400" rtl="0" eaLnBrk="1" fontAlgn="base" latinLnBrk="0" hangingPunct="1">
              <a:lnSpc>
                <a:spcPct val="100000"/>
              </a:lnSpc>
              <a:spcBef>
                <a:spcPct val="30000"/>
              </a:spcBef>
              <a:spcAft>
                <a:spcPct val="0"/>
              </a:spcAft>
              <a:buClrTx/>
              <a:buSzTx/>
              <a:buFontTx/>
              <a:buNone/>
              <a:tabLst/>
              <a:defRPr/>
            </a:pPr>
            <a:r>
              <a:rPr lang="en-US" b="1" dirty="0"/>
              <a:t>Additional Information: </a:t>
            </a:r>
            <a:r>
              <a:rPr lang="en-US" dirty="0"/>
              <a:t>None</a:t>
            </a:r>
          </a:p>
          <a:p>
            <a:pPr eaLnBrk="1" hangingPunct="1"/>
            <a:r>
              <a:rPr lang="en-US" b="1" dirty="0"/>
              <a:t>Possible Problems: </a:t>
            </a:r>
            <a:r>
              <a:rPr lang="en-US" dirty="0"/>
              <a:t>None</a:t>
            </a:r>
          </a:p>
          <a:p>
            <a:endParaRPr lang="en-US" dirty="0"/>
          </a:p>
        </p:txBody>
      </p:sp>
    </p:spTree>
    <p:extLst>
      <p:ext uri="{BB962C8B-B14F-4D97-AF65-F5344CB8AC3E}">
        <p14:creationId xmlns:p14="http://schemas.microsoft.com/office/powerpoint/2010/main" val="2219077491"/>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US" b="1" dirty="0"/>
              <a:t>Key Message: </a:t>
            </a:r>
            <a:r>
              <a:rPr lang="en-US" b="0" dirty="0"/>
              <a:t>Mobile Barriers</a:t>
            </a:r>
            <a:endParaRPr lang="en-US" dirty="0"/>
          </a:p>
          <a:p>
            <a:pPr eaLnBrk="1" hangingPunct="1"/>
            <a:r>
              <a:rPr lang="en-US" b="1" dirty="0"/>
              <a:t>Est. Presentation Time: </a:t>
            </a:r>
            <a:r>
              <a:rPr lang="en-US" b="0" dirty="0"/>
              <a:t>Less than</a:t>
            </a:r>
            <a:r>
              <a:rPr lang="en-US" b="0" baseline="0" dirty="0"/>
              <a:t> </a:t>
            </a:r>
            <a:r>
              <a:rPr lang="en-US" b="0" dirty="0"/>
              <a:t>1 minute(s)</a:t>
            </a:r>
          </a:p>
          <a:p>
            <a:pPr eaLnBrk="1" hangingPunct="1"/>
            <a:r>
              <a:rPr lang="en-US" b="1" dirty="0"/>
              <a:t>Explanation of Cues/Builds: </a:t>
            </a:r>
            <a:r>
              <a:rPr lang="en-US" dirty="0"/>
              <a:t>None</a:t>
            </a:r>
          </a:p>
          <a:p>
            <a:pPr marL="0" marR="0" indent="0" algn="l" defTabSz="914400" rtl="0" eaLnBrk="0" fontAlgn="base" latinLnBrk="0" hangingPunct="0">
              <a:lnSpc>
                <a:spcPct val="100000"/>
              </a:lnSpc>
              <a:spcBef>
                <a:spcPct val="30000"/>
              </a:spcBef>
              <a:spcAft>
                <a:spcPct val="0"/>
              </a:spcAft>
              <a:buClrTx/>
              <a:buSzTx/>
              <a:buFontTx/>
              <a:buNone/>
              <a:tabLst/>
              <a:defRPr/>
            </a:pPr>
            <a:r>
              <a:rPr lang="en-US" b="1" dirty="0"/>
              <a:t>Suggested Comments</a:t>
            </a:r>
            <a:r>
              <a:rPr lang="en-US" dirty="0"/>
              <a:t>:</a:t>
            </a:r>
            <a:r>
              <a:rPr lang="en-US" baseline="0" dirty="0"/>
              <a:t> </a:t>
            </a:r>
            <a:r>
              <a:rPr lang="en-US" sz="1000" b="0" i="0" baseline="0" dirty="0">
                <a:cs typeface="Arial" panose="020B0604020202020204" pitchFamily="34" charset="0"/>
              </a:rPr>
              <a:t>Here is the view from above. Notice the protection and TMA.</a:t>
            </a:r>
            <a:endParaRPr lang="en-US" b="0" i="0" dirty="0"/>
          </a:p>
          <a:p>
            <a:pPr eaLnBrk="1" hangingPunct="1"/>
            <a:r>
              <a:rPr lang="en-US" b="1" dirty="0"/>
              <a:t>Suggested Questions: </a:t>
            </a:r>
            <a:r>
              <a:rPr lang="en-US" dirty="0"/>
              <a:t>None</a:t>
            </a:r>
          </a:p>
          <a:p>
            <a:pPr marL="0" marR="0" indent="0" algn="l" defTabSz="914400" rtl="0" eaLnBrk="1" fontAlgn="base" latinLnBrk="0" hangingPunct="1">
              <a:lnSpc>
                <a:spcPct val="100000"/>
              </a:lnSpc>
              <a:spcBef>
                <a:spcPct val="30000"/>
              </a:spcBef>
              <a:spcAft>
                <a:spcPct val="0"/>
              </a:spcAft>
              <a:buClrTx/>
              <a:buSzTx/>
              <a:buFontTx/>
              <a:buNone/>
              <a:tabLst/>
              <a:defRPr/>
            </a:pPr>
            <a:r>
              <a:rPr lang="en-US" b="1" dirty="0"/>
              <a:t>Additional Information: </a:t>
            </a:r>
            <a:r>
              <a:rPr lang="en-US" dirty="0"/>
              <a:t>None</a:t>
            </a:r>
          </a:p>
          <a:p>
            <a:pPr eaLnBrk="1" hangingPunct="1"/>
            <a:r>
              <a:rPr lang="en-US" b="1" dirty="0"/>
              <a:t>Possible Problems: </a:t>
            </a:r>
            <a:r>
              <a:rPr lang="en-US" dirty="0"/>
              <a:t>None</a:t>
            </a:r>
          </a:p>
          <a:p>
            <a:endParaRPr lang="en-US" dirty="0"/>
          </a:p>
        </p:txBody>
      </p:sp>
    </p:spTree>
    <p:extLst>
      <p:ext uri="{BB962C8B-B14F-4D97-AF65-F5344CB8AC3E}">
        <p14:creationId xmlns:p14="http://schemas.microsoft.com/office/powerpoint/2010/main" val="78926103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Slide Image Placeholder 1"/>
          <p:cNvSpPr>
            <a:spLocks noGrp="1" noRot="1" noChangeAspect="1" noTextEdit="1"/>
          </p:cNvSpPr>
          <p:nvPr>
            <p:ph type="sldImg"/>
          </p:nvPr>
        </p:nvSpPr>
        <p:spPr>
          <a:ln/>
        </p:spPr>
      </p:sp>
      <p:sp>
        <p:nvSpPr>
          <p:cNvPr id="133123" name="Notes Placeholder 2"/>
          <p:cNvSpPr>
            <a:spLocks noGrp="1"/>
          </p:cNvSpPr>
          <p:nvPr>
            <p:ph type="body" idx="1"/>
          </p:nvPr>
        </p:nvSpPr>
        <p:spPr>
          <a:xfrm>
            <a:off x="685800" y="4343400"/>
            <a:ext cx="5486400" cy="4114800"/>
          </a:xfrm>
          <a:noFill/>
          <a:ln/>
        </p:spPr>
        <p:txBody>
          <a:bodyPr/>
          <a:lstStyle/>
          <a:p>
            <a:pPr eaLnBrk="1" hangingPunct="1"/>
            <a:r>
              <a:rPr lang="en-US" sz="1000" b="1" dirty="0"/>
              <a:t>Key Message: </a:t>
            </a:r>
            <a:r>
              <a:rPr lang="en-US" sz="1000" dirty="0"/>
              <a:t>Introduce Positive Protection devices</a:t>
            </a:r>
            <a:r>
              <a:rPr lang="en-US" sz="1000" baseline="0" dirty="0"/>
              <a:t> to discuss</a:t>
            </a:r>
            <a:endParaRPr lang="en-US" sz="1000" dirty="0"/>
          </a:p>
          <a:p>
            <a:pPr eaLnBrk="1" hangingPunct="1"/>
            <a:r>
              <a:rPr lang="en-US" sz="1000" b="1" dirty="0"/>
              <a:t>Est. Presentation Time: </a:t>
            </a:r>
            <a:r>
              <a:rPr lang="en-US" sz="1000" dirty="0"/>
              <a:t>Less than 1 minute(s)</a:t>
            </a:r>
          </a:p>
          <a:p>
            <a:pPr eaLnBrk="1" hangingPunct="1"/>
            <a:r>
              <a:rPr lang="en-US" sz="1000" b="1" dirty="0"/>
              <a:t>Explanation of Cues/Builds: </a:t>
            </a:r>
            <a:r>
              <a:rPr lang="en-US" sz="1000" b="0" dirty="0"/>
              <a:t>text</a:t>
            </a:r>
            <a:r>
              <a:rPr lang="en-US" sz="1000" b="0" baseline="0" dirty="0"/>
              <a:t> box appears on click</a:t>
            </a:r>
            <a:endParaRPr lang="en-US" sz="1000" dirty="0"/>
          </a:p>
          <a:p>
            <a:r>
              <a:rPr lang="en-US" sz="1000" b="1" dirty="0"/>
              <a:t>Suggested Comments: </a:t>
            </a:r>
            <a:r>
              <a:rPr lang="en-US" sz="1100" kern="1200" baseline="0" dirty="0">
                <a:solidFill>
                  <a:schemeClr val="tx1"/>
                </a:solidFill>
                <a:ea typeface="+mn-ea"/>
                <a:cs typeface="+mn-cs"/>
              </a:rPr>
              <a:t>Let’s provide a list of the available Positive Protection options, along with a discussion of the factors and existing guidelines that should be considered. </a:t>
            </a:r>
            <a:r>
              <a:rPr lang="en-US" sz="1000" dirty="0"/>
              <a:t>Positive Protection devices can be grouped as Temporary Traffic Barriers</a:t>
            </a:r>
            <a:r>
              <a:rPr lang="en-US" sz="1000" baseline="0" dirty="0"/>
              <a:t> (concrete/mobile/moveable/others)</a:t>
            </a:r>
            <a:r>
              <a:rPr lang="en-US" sz="1000" dirty="0"/>
              <a:t>,</a:t>
            </a:r>
            <a:r>
              <a:rPr lang="en-US" sz="1000" baseline="0" dirty="0"/>
              <a:t> </a:t>
            </a:r>
            <a:r>
              <a:rPr lang="en-US" sz="1000" dirty="0"/>
              <a:t>Truck-Mounted Attenuators</a:t>
            </a:r>
            <a:r>
              <a:rPr lang="en-US" sz="1000" baseline="0" dirty="0"/>
              <a:t> and </a:t>
            </a:r>
            <a:r>
              <a:rPr lang="en-US" sz="1000" dirty="0"/>
              <a:t>Vehicle-Arresting Systems. Let’s discuss their</a:t>
            </a:r>
            <a:r>
              <a:rPr lang="en-US" sz="1000" baseline="0" dirty="0"/>
              <a:t> characteristics and features.</a:t>
            </a:r>
            <a:endParaRPr lang="en-US" sz="1000" b="1" dirty="0"/>
          </a:p>
          <a:p>
            <a:pPr eaLnBrk="1" hangingPunct="1"/>
            <a:r>
              <a:rPr lang="en-US" sz="1000" b="1" dirty="0"/>
              <a:t>Suggested Questions: </a:t>
            </a:r>
            <a:r>
              <a:rPr lang="en-US" sz="1000" dirty="0"/>
              <a:t>None</a:t>
            </a:r>
          </a:p>
          <a:p>
            <a:pPr eaLnBrk="1" hangingPunct="1"/>
            <a:r>
              <a:rPr lang="en-US" sz="1000" b="1" dirty="0"/>
              <a:t>Additional Information: </a:t>
            </a:r>
            <a:r>
              <a:rPr lang="en-US" sz="1000" dirty="0"/>
              <a:t>None</a:t>
            </a:r>
            <a:endParaRPr lang="en-US" sz="1000" b="1" dirty="0"/>
          </a:p>
          <a:p>
            <a:pPr eaLnBrk="1" hangingPunct="1"/>
            <a:r>
              <a:rPr lang="en-US" sz="1000" b="1" dirty="0"/>
              <a:t>Possible Problems: </a:t>
            </a:r>
            <a:r>
              <a:rPr lang="en-US" sz="1000" b="0" dirty="0"/>
              <a:t>Some</a:t>
            </a:r>
            <a:r>
              <a:rPr lang="en-US" sz="1000" b="0" baseline="0" dirty="0"/>
              <a:t> devices may be a combination of these.</a:t>
            </a:r>
            <a:endParaRPr lang="en-US" sz="1000" dirty="0"/>
          </a:p>
          <a:p>
            <a:endParaRPr lang="en-US" dirty="0"/>
          </a:p>
        </p:txBody>
      </p:sp>
      <p:sp>
        <p:nvSpPr>
          <p:cNvPr id="133124" name="Slide Number Placeholder 3"/>
          <p:cNvSpPr>
            <a:spLocks noGrp="1"/>
          </p:cNvSpPr>
          <p:nvPr>
            <p:ph type="sldNum" sz="quarter" idx="5"/>
          </p:nvPr>
        </p:nvSpPr>
        <p:spPr>
          <a:xfrm>
            <a:off x="3884613" y="8685213"/>
            <a:ext cx="2971800" cy="457200"/>
          </a:xfrm>
          <a:prstGeom prst="rect">
            <a:avLst/>
          </a:prstGeom>
          <a:noFill/>
        </p:spPr>
        <p:txBody>
          <a:bodyPr/>
          <a:lstStyle/>
          <a:p>
            <a:fld id="{C65262D3-5E0F-495C-B67B-F90BF41D0969}" type="slidenum">
              <a:rPr lang="en-US" smtClean="0"/>
              <a:pPr/>
              <a:t>7</a:t>
            </a:fld>
            <a:endParaRPr lang="en-US" dirty="0"/>
          </a:p>
        </p:txBody>
      </p:sp>
    </p:spTree>
    <p:extLst>
      <p:ext uri="{BB962C8B-B14F-4D97-AF65-F5344CB8AC3E}">
        <p14:creationId xmlns:p14="http://schemas.microsoft.com/office/powerpoint/2010/main" val="1205686422"/>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US" b="1" dirty="0"/>
              <a:t>Key Message: </a:t>
            </a:r>
            <a:r>
              <a:rPr lang="en-US" b="0" dirty="0"/>
              <a:t>Mobile Barriers</a:t>
            </a:r>
            <a:endParaRPr lang="en-US" dirty="0"/>
          </a:p>
          <a:p>
            <a:pPr eaLnBrk="1" hangingPunct="1"/>
            <a:r>
              <a:rPr lang="en-US" b="1" dirty="0"/>
              <a:t>Est. Presentation Time: </a:t>
            </a:r>
            <a:r>
              <a:rPr lang="en-US" b="0" dirty="0"/>
              <a:t>Less than</a:t>
            </a:r>
            <a:r>
              <a:rPr lang="en-US" b="0" baseline="0" dirty="0"/>
              <a:t> </a:t>
            </a:r>
            <a:r>
              <a:rPr lang="en-US" b="0" dirty="0"/>
              <a:t>1 minute(s)</a:t>
            </a:r>
          </a:p>
          <a:p>
            <a:pPr eaLnBrk="1" hangingPunct="1"/>
            <a:r>
              <a:rPr lang="en-US" b="1" dirty="0"/>
              <a:t>Explanation of Cues/Builds: </a:t>
            </a:r>
            <a:r>
              <a:rPr lang="en-US" dirty="0"/>
              <a:t>None</a:t>
            </a:r>
          </a:p>
          <a:p>
            <a:pPr marL="0" marR="0" indent="0" algn="l" defTabSz="914400" rtl="0" eaLnBrk="0" fontAlgn="base" latinLnBrk="0" hangingPunct="0">
              <a:lnSpc>
                <a:spcPct val="100000"/>
              </a:lnSpc>
              <a:spcBef>
                <a:spcPct val="30000"/>
              </a:spcBef>
              <a:spcAft>
                <a:spcPct val="0"/>
              </a:spcAft>
              <a:buClrTx/>
              <a:buSzTx/>
              <a:buFontTx/>
              <a:buNone/>
              <a:tabLst/>
              <a:defRPr/>
            </a:pPr>
            <a:r>
              <a:rPr lang="en-US" b="1" dirty="0"/>
              <a:t>Suggested Comments</a:t>
            </a:r>
            <a:r>
              <a:rPr lang="en-US" dirty="0"/>
              <a:t>:</a:t>
            </a:r>
            <a:r>
              <a:rPr lang="en-US" baseline="0" dirty="0"/>
              <a:t> </a:t>
            </a:r>
            <a:r>
              <a:rPr lang="en-US" sz="1000" b="0" i="0" baseline="0" dirty="0">
                <a:cs typeface="Arial" panose="020B0604020202020204" pitchFamily="34" charset="0"/>
              </a:rPr>
              <a:t>Here is the view from above. Notice the protection and TMA.</a:t>
            </a:r>
            <a:endParaRPr lang="en-US" b="0" i="0" dirty="0"/>
          </a:p>
          <a:p>
            <a:pPr eaLnBrk="1" hangingPunct="1"/>
            <a:r>
              <a:rPr lang="en-US" b="1" dirty="0"/>
              <a:t>Suggested Questions: </a:t>
            </a:r>
            <a:r>
              <a:rPr lang="en-US" dirty="0"/>
              <a:t>None</a:t>
            </a:r>
          </a:p>
          <a:p>
            <a:pPr marL="0" marR="0" indent="0" algn="l" defTabSz="914400" rtl="0" eaLnBrk="1" fontAlgn="base" latinLnBrk="0" hangingPunct="1">
              <a:lnSpc>
                <a:spcPct val="100000"/>
              </a:lnSpc>
              <a:spcBef>
                <a:spcPct val="30000"/>
              </a:spcBef>
              <a:spcAft>
                <a:spcPct val="0"/>
              </a:spcAft>
              <a:buClrTx/>
              <a:buSzTx/>
              <a:buFontTx/>
              <a:buNone/>
              <a:tabLst/>
              <a:defRPr/>
            </a:pPr>
            <a:r>
              <a:rPr lang="en-US" b="1" dirty="0"/>
              <a:t>Additional Information: </a:t>
            </a:r>
            <a:r>
              <a:rPr lang="en-US" dirty="0"/>
              <a:t>None</a:t>
            </a:r>
          </a:p>
          <a:p>
            <a:pPr eaLnBrk="1" hangingPunct="1"/>
            <a:r>
              <a:rPr lang="en-US" b="1" dirty="0"/>
              <a:t>Possible Problems: </a:t>
            </a:r>
            <a:r>
              <a:rPr lang="en-US" dirty="0"/>
              <a:t>None</a:t>
            </a:r>
          </a:p>
          <a:p>
            <a:endParaRPr lang="en-US" dirty="0"/>
          </a:p>
        </p:txBody>
      </p:sp>
    </p:spTree>
    <p:extLst>
      <p:ext uri="{BB962C8B-B14F-4D97-AF65-F5344CB8AC3E}">
        <p14:creationId xmlns:p14="http://schemas.microsoft.com/office/powerpoint/2010/main" val="2209785861"/>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US" b="1" dirty="0"/>
              <a:t>Key Message: </a:t>
            </a:r>
            <a:r>
              <a:rPr lang="en-US" b="0" dirty="0"/>
              <a:t>Mobile Barriers</a:t>
            </a:r>
            <a:endParaRPr lang="en-US" dirty="0"/>
          </a:p>
          <a:p>
            <a:pPr eaLnBrk="1" hangingPunct="1"/>
            <a:r>
              <a:rPr lang="en-US" b="1" dirty="0"/>
              <a:t>Est. Presentation Time: </a:t>
            </a:r>
            <a:r>
              <a:rPr lang="en-US" b="0" dirty="0"/>
              <a:t>Less than</a:t>
            </a:r>
            <a:r>
              <a:rPr lang="en-US" b="0" baseline="0" dirty="0"/>
              <a:t> </a:t>
            </a:r>
            <a:r>
              <a:rPr lang="en-US" b="0" dirty="0"/>
              <a:t>1 minute(s)</a:t>
            </a:r>
          </a:p>
          <a:p>
            <a:pPr eaLnBrk="1" hangingPunct="1"/>
            <a:r>
              <a:rPr lang="en-US" b="1" dirty="0"/>
              <a:t>Explanation of Cues/Builds: </a:t>
            </a:r>
            <a:r>
              <a:rPr lang="en-US" dirty="0"/>
              <a:t>None</a:t>
            </a:r>
          </a:p>
          <a:p>
            <a:pPr marL="0" marR="0" indent="0" algn="l" defTabSz="914400" rtl="0" eaLnBrk="0" fontAlgn="base" latinLnBrk="0" hangingPunct="0">
              <a:lnSpc>
                <a:spcPct val="100000"/>
              </a:lnSpc>
              <a:spcBef>
                <a:spcPct val="30000"/>
              </a:spcBef>
              <a:spcAft>
                <a:spcPct val="0"/>
              </a:spcAft>
              <a:buClrTx/>
              <a:buSzTx/>
              <a:buFontTx/>
              <a:buNone/>
              <a:tabLst/>
              <a:defRPr/>
            </a:pPr>
            <a:r>
              <a:rPr lang="en-US" b="1" dirty="0"/>
              <a:t>Suggested Comments</a:t>
            </a:r>
            <a:r>
              <a:rPr lang="en-US" dirty="0"/>
              <a:t>:</a:t>
            </a:r>
            <a:r>
              <a:rPr lang="en-US" baseline="0" dirty="0"/>
              <a:t> </a:t>
            </a:r>
            <a:r>
              <a:rPr lang="en-US" sz="1000" b="0" i="0" baseline="0" dirty="0">
                <a:cs typeface="Arial" panose="020B0604020202020204" pitchFamily="34" charset="0"/>
              </a:rPr>
              <a:t>Here is an application for a bridge inspection project in Canada.</a:t>
            </a:r>
            <a:endParaRPr lang="en-US" b="0" i="0" dirty="0"/>
          </a:p>
          <a:p>
            <a:pPr eaLnBrk="1" hangingPunct="1"/>
            <a:r>
              <a:rPr lang="en-US" b="1" dirty="0"/>
              <a:t>Suggested Questions: </a:t>
            </a:r>
            <a:r>
              <a:rPr lang="en-US" dirty="0"/>
              <a:t>None</a:t>
            </a:r>
          </a:p>
          <a:p>
            <a:pPr marL="0" marR="0" indent="0" algn="l" defTabSz="914400" rtl="0" eaLnBrk="1" fontAlgn="base" latinLnBrk="0" hangingPunct="1">
              <a:lnSpc>
                <a:spcPct val="100000"/>
              </a:lnSpc>
              <a:spcBef>
                <a:spcPct val="30000"/>
              </a:spcBef>
              <a:spcAft>
                <a:spcPct val="0"/>
              </a:spcAft>
              <a:buClrTx/>
              <a:buSzTx/>
              <a:buFontTx/>
              <a:buNone/>
              <a:tabLst/>
              <a:defRPr/>
            </a:pPr>
            <a:r>
              <a:rPr lang="en-US" b="1" dirty="0"/>
              <a:t>Additional Information: </a:t>
            </a:r>
            <a:r>
              <a:rPr lang="en-US" dirty="0"/>
              <a:t>None</a:t>
            </a:r>
          </a:p>
          <a:p>
            <a:pPr eaLnBrk="1" hangingPunct="1"/>
            <a:r>
              <a:rPr lang="en-US" b="1" dirty="0"/>
              <a:t>Possible Problems: </a:t>
            </a:r>
            <a:r>
              <a:rPr lang="en-US" dirty="0"/>
              <a:t>None</a:t>
            </a:r>
          </a:p>
          <a:p>
            <a:endParaRPr lang="en-US" dirty="0"/>
          </a:p>
        </p:txBody>
      </p:sp>
    </p:spTree>
    <p:extLst>
      <p:ext uri="{BB962C8B-B14F-4D97-AF65-F5344CB8AC3E}">
        <p14:creationId xmlns:p14="http://schemas.microsoft.com/office/powerpoint/2010/main" val="1692093832"/>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US" b="1" dirty="0"/>
              <a:t>Key Message: </a:t>
            </a:r>
            <a:r>
              <a:rPr lang="en-US" b="0" dirty="0"/>
              <a:t>Mobile Barriers</a:t>
            </a:r>
            <a:endParaRPr lang="en-US" dirty="0"/>
          </a:p>
          <a:p>
            <a:pPr eaLnBrk="1" hangingPunct="1"/>
            <a:r>
              <a:rPr lang="en-US" b="1" dirty="0"/>
              <a:t>Est. Presentation Time: </a:t>
            </a:r>
            <a:r>
              <a:rPr lang="en-US" b="0" dirty="0"/>
              <a:t>Less than</a:t>
            </a:r>
            <a:r>
              <a:rPr lang="en-US" b="0" baseline="0" dirty="0"/>
              <a:t> </a:t>
            </a:r>
            <a:r>
              <a:rPr lang="en-US" b="0" dirty="0"/>
              <a:t>1 minute(s)</a:t>
            </a:r>
          </a:p>
          <a:p>
            <a:pPr eaLnBrk="1" hangingPunct="1"/>
            <a:r>
              <a:rPr lang="en-US" b="1" dirty="0"/>
              <a:t>Explanation of Cues/Builds: </a:t>
            </a:r>
            <a:r>
              <a:rPr lang="en-US" dirty="0"/>
              <a:t>None</a:t>
            </a:r>
          </a:p>
          <a:p>
            <a:pPr marL="0" marR="0" indent="0" algn="l" defTabSz="914400" rtl="0" eaLnBrk="0" fontAlgn="base" latinLnBrk="0" hangingPunct="0">
              <a:lnSpc>
                <a:spcPct val="100000"/>
              </a:lnSpc>
              <a:spcBef>
                <a:spcPct val="30000"/>
              </a:spcBef>
              <a:spcAft>
                <a:spcPct val="0"/>
              </a:spcAft>
              <a:buClrTx/>
              <a:buSzTx/>
              <a:buFontTx/>
              <a:buNone/>
              <a:tabLst/>
              <a:defRPr/>
            </a:pPr>
            <a:r>
              <a:rPr lang="en-US" b="1" dirty="0"/>
              <a:t>Suggested Comments</a:t>
            </a:r>
            <a:r>
              <a:rPr lang="en-US" dirty="0"/>
              <a:t>:</a:t>
            </a:r>
            <a:r>
              <a:rPr lang="en-US" baseline="0" dirty="0"/>
              <a:t> </a:t>
            </a:r>
            <a:r>
              <a:rPr lang="en-US" sz="1000" dirty="0"/>
              <a:t>Also used</a:t>
            </a:r>
            <a:r>
              <a:rPr lang="en-US" sz="1000" baseline="0" dirty="0"/>
              <a:t> for concrete repair work in New Jersey.</a:t>
            </a:r>
            <a:endParaRPr lang="en-US" dirty="0"/>
          </a:p>
          <a:p>
            <a:pPr eaLnBrk="1" hangingPunct="1"/>
            <a:r>
              <a:rPr lang="en-US" b="1" dirty="0"/>
              <a:t>Suggested Questions: </a:t>
            </a:r>
            <a:r>
              <a:rPr lang="en-US" dirty="0"/>
              <a:t>None</a:t>
            </a:r>
          </a:p>
          <a:p>
            <a:pPr marL="0" marR="0" indent="0" algn="l" defTabSz="914400" rtl="0" eaLnBrk="1" fontAlgn="base" latinLnBrk="0" hangingPunct="1">
              <a:lnSpc>
                <a:spcPct val="100000"/>
              </a:lnSpc>
              <a:spcBef>
                <a:spcPct val="30000"/>
              </a:spcBef>
              <a:spcAft>
                <a:spcPct val="0"/>
              </a:spcAft>
              <a:buClrTx/>
              <a:buSzTx/>
              <a:buFontTx/>
              <a:buNone/>
              <a:tabLst/>
              <a:defRPr/>
            </a:pPr>
            <a:r>
              <a:rPr lang="en-US" b="1" dirty="0"/>
              <a:t>Additional Information: </a:t>
            </a:r>
            <a:r>
              <a:rPr lang="en-US" dirty="0"/>
              <a:t>None</a:t>
            </a:r>
          </a:p>
          <a:p>
            <a:pPr eaLnBrk="1" hangingPunct="1"/>
            <a:r>
              <a:rPr lang="en-US" b="1" dirty="0"/>
              <a:t>Possible Problems: </a:t>
            </a:r>
            <a:r>
              <a:rPr lang="en-US" dirty="0"/>
              <a:t>None</a:t>
            </a:r>
          </a:p>
          <a:p>
            <a:endParaRPr lang="en-US" dirty="0"/>
          </a:p>
        </p:txBody>
      </p:sp>
    </p:spTree>
    <p:extLst>
      <p:ext uri="{BB962C8B-B14F-4D97-AF65-F5344CB8AC3E}">
        <p14:creationId xmlns:p14="http://schemas.microsoft.com/office/powerpoint/2010/main" val="3075521637"/>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US" b="1" dirty="0"/>
              <a:t>Key Message: </a:t>
            </a:r>
            <a:r>
              <a:rPr lang="en-US" b="0" dirty="0"/>
              <a:t>Mobile Barriers</a:t>
            </a:r>
            <a:endParaRPr lang="en-US" dirty="0"/>
          </a:p>
          <a:p>
            <a:pPr eaLnBrk="1" hangingPunct="1"/>
            <a:r>
              <a:rPr lang="en-US" b="1" dirty="0"/>
              <a:t>Est. Presentation Time: </a:t>
            </a:r>
            <a:r>
              <a:rPr lang="en-US" b="0" dirty="0"/>
              <a:t>Less than</a:t>
            </a:r>
            <a:r>
              <a:rPr lang="en-US" b="0" baseline="0" dirty="0"/>
              <a:t> </a:t>
            </a:r>
            <a:r>
              <a:rPr lang="en-US" b="0" dirty="0"/>
              <a:t>1 minute(s)</a:t>
            </a:r>
          </a:p>
          <a:p>
            <a:pPr eaLnBrk="1" hangingPunct="1"/>
            <a:r>
              <a:rPr lang="en-US" b="1" dirty="0"/>
              <a:t>Explanation of Cues/Builds: </a:t>
            </a:r>
            <a:r>
              <a:rPr lang="en-US" dirty="0"/>
              <a:t>None</a:t>
            </a:r>
          </a:p>
          <a:p>
            <a:pPr marL="0" marR="0" indent="0" algn="l" defTabSz="914400" rtl="0" eaLnBrk="0" fontAlgn="base" latinLnBrk="0" hangingPunct="0">
              <a:lnSpc>
                <a:spcPct val="100000"/>
              </a:lnSpc>
              <a:spcBef>
                <a:spcPct val="30000"/>
              </a:spcBef>
              <a:spcAft>
                <a:spcPct val="0"/>
              </a:spcAft>
              <a:buClrTx/>
              <a:buSzTx/>
              <a:buFontTx/>
              <a:buNone/>
              <a:tabLst/>
              <a:defRPr/>
            </a:pPr>
            <a:r>
              <a:rPr lang="en-US" b="1" dirty="0"/>
              <a:t>Suggested Comments</a:t>
            </a:r>
            <a:r>
              <a:rPr lang="en-US" dirty="0"/>
              <a:t>:</a:t>
            </a:r>
            <a:r>
              <a:rPr lang="en-US" baseline="0" dirty="0"/>
              <a:t> </a:t>
            </a:r>
            <a:r>
              <a:rPr lang="en-US" dirty="0"/>
              <a:t>Notice</a:t>
            </a:r>
            <a:r>
              <a:rPr lang="en-US" baseline="0" dirty="0"/>
              <a:t> on side with barrier no buffer taken. On side without buffer taken. Reduces congestion.</a:t>
            </a:r>
            <a:endParaRPr lang="en-US" b="0" i="0" dirty="0"/>
          </a:p>
          <a:p>
            <a:pPr eaLnBrk="1" hangingPunct="1"/>
            <a:r>
              <a:rPr lang="en-US" b="1" dirty="0"/>
              <a:t>Suggested Questions: </a:t>
            </a:r>
            <a:r>
              <a:rPr lang="en-US" dirty="0"/>
              <a:t>None</a:t>
            </a:r>
          </a:p>
          <a:p>
            <a:pPr marL="0" marR="0" indent="0" algn="l" defTabSz="914400" rtl="0" eaLnBrk="1" fontAlgn="base" latinLnBrk="0" hangingPunct="1">
              <a:lnSpc>
                <a:spcPct val="100000"/>
              </a:lnSpc>
              <a:spcBef>
                <a:spcPct val="30000"/>
              </a:spcBef>
              <a:spcAft>
                <a:spcPct val="0"/>
              </a:spcAft>
              <a:buClrTx/>
              <a:buSzTx/>
              <a:buFontTx/>
              <a:buNone/>
              <a:tabLst/>
              <a:defRPr/>
            </a:pPr>
            <a:r>
              <a:rPr lang="en-US" b="1" dirty="0"/>
              <a:t>Additional Information: </a:t>
            </a:r>
            <a:r>
              <a:rPr lang="en-US" dirty="0"/>
              <a:t>None</a:t>
            </a:r>
          </a:p>
          <a:p>
            <a:pPr eaLnBrk="1" hangingPunct="1"/>
            <a:r>
              <a:rPr lang="en-US" b="1" dirty="0"/>
              <a:t>Possible Problems: </a:t>
            </a:r>
            <a:r>
              <a:rPr lang="en-US" dirty="0"/>
              <a:t>None</a:t>
            </a:r>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pPr>
              <a:defRPr/>
            </a:pPr>
            <a:fld id="{2DB3021B-E09F-4CBE-A87D-C8481490014A}" type="slidenum">
              <a:rPr lang="en-US" smtClean="0"/>
              <a:pPr>
                <a:defRPr/>
              </a:pPr>
              <a:t>74</a:t>
            </a:fld>
            <a:endParaRPr lang="en-US" dirty="0"/>
          </a:p>
        </p:txBody>
      </p:sp>
    </p:spTree>
    <p:extLst>
      <p:ext uri="{BB962C8B-B14F-4D97-AF65-F5344CB8AC3E}">
        <p14:creationId xmlns:p14="http://schemas.microsoft.com/office/powerpoint/2010/main" val="1219715535"/>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US" b="1" dirty="0"/>
              <a:t>Key Message: </a:t>
            </a:r>
            <a:r>
              <a:rPr lang="en-US" b="0" dirty="0"/>
              <a:t>Mobile Barriers</a:t>
            </a:r>
          </a:p>
          <a:p>
            <a:pPr eaLnBrk="1" hangingPunct="1"/>
            <a:r>
              <a:rPr lang="en-US" b="1" dirty="0"/>
              <a:t>Est. Presentation Time: </a:t>
            </a:r>
            <a:r>
              <a:rPr lang="en-US" b="0" dirty="0"/>
              <a:t>Less than</a:t>
            </a:r>
            <a:r>
              <a:rPr lang="en-US" b="0" baseline="0" dirty="0"/>
              <a:t> </a:t>
            </a:r>
            <a:r>
              <a:rPr lang="en-US" b="0" dirty="0"/>
              <a:t>1 minute(s)</a:t>
            </a:r>
          </a:p>
          <a:p>
            <a:pPr eaLnBrk="1" hangingPunct="1"/>
            <a:r>
              <a:rPr lang="en-US" b="1" dirty="0"/>
              <a:t>Explanation of Cues/Builds: </a:t>
            </a:r>
            <a:r>
              <a:rPr lang="en-US" dirty="0"/>
              <a:t>None</a:t>
            </a:r>
          </a:p>
          <a:p>
            <a:pPr marL="0" lvl="1" eaLnBrk="1" hangingPunct="1"/>
            <a:r>
              <a:rPr lang="en-US" b="1" dirty="0"/>
              <a:t>Suggested Comments</a:t>
            </a:r>
            <a:r>
              <a:rPr lang="en-US" dirty="0"/>
              <a:t>:</a:t>
            </a:r>
            <a:r>
              <a:rPr lang="en-US" baseline="0" dirty="0"/>
              <a:t> It is an expandable system. </a:t>
            </a:r>
            <a:r>
              <a:rPr lang="en-US" dirty="0"/>
              <a:t>The Trailer can be ordered complete with integrated power, message/arrow board, safety lighting, work lighting, storage and supply areas, and other features intended to reduce the number of collateral vehicles and equipment typically needed on site. MBT-1 is the first fully NCHRP 350/MASH tested and accepted mobile barrier available to the industry. </a:t>
            </a:r>
          </a:p>
          <a:p>
            <a:pPr eaLnBrk="1" hangingPunct="1"/>
            <a:r>
              <a:rPr lang="en-US" b="1" dirty="0"/>
              <a:t>Suggested Questions: </a:t>
            </a:r>
            <a:r>
              <a:rPr lang="en-US" dirty="0"/>
              <a:t>None</a:t>
            </a:r>
          </a:p>
          <a:p>
            <a:pPr eaLnBrk="1" hangingPunct="1"/>
            <a:r>
              <a:rPr lang="en-US" b="1" dirty="0"/>
              <a:t>Additional Information: </a:t>
            </a:r>
            <a:r>
              <a:rPr lang="en-US" dirty="0"/>
              <a:t>None</a:t>
            </a:r>
          </a:p>
          <a:p>
            <a:pPr eaLnBrk="1" hangingPunct="1"/>
            <a:r>
              <a:rPr lang="en-US" b="1" dirty="0"/>
              <a:t>Possible Problems: </a:t>
            </a:r>
            <a:r>
              <a:rPr lang="en-US" dirty="0"/>
              <a:t>None</a:t>
            </a:r>
          </a:p>
          <a:p>
            <a:endParaRPr lang="en-US" dirty="0"/>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pPr>
              <a:defRPr/>
            </a:pPr>
            <a:fld id="{2DB3021B-E09F-4CBE-A87D-C8481490014A}" type="slidenum">
              <a:rPr lang="en-US" smtClean="0"/>
              <a:pPr>
                <a:defRPr/>
              </a:pPr>
              <a:t>75</a:t>
            </a:fld>
            <a:endParaRPr lang="en-US" dirty="0"/>
          </a:p>
        </p:txBody>
      </p:sp>
    </p:spTree>
    <p:extLst>
      <p:ext uri="{BB962C8B-B14F-4D97-AF65-F5344CB8AC3E}">
        <p14:creationId xmlns:p14="http://schemas.microsoft.com/office/powerpoint/2010/main" val="4249637639"/>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US" b="1" dirty="0"/>
              <a:t>Key Message: </a:t>
            </a:r>
            <a:r>
              <a:rPr lang="en-US" b="0" dirty="0"/>
              <a:t>Mobile Barriers</a:t>
            </a:r>
            <a:endParaRPr lang="en-US" dirty="0"/>
          </a:p>
          <a:p>
            <a:pPr eaLnBrk="1" hangingPunct="1"/>
            <a:r>
              <a:rPr lang="en-US" b="1" dirty="0"/>
              <a:t>Est. Presentation Time: </a:t>
            </a:r>
            <a:r>
              <a:rPr lang="en-US" b="0" dirty="0"/>
              <a:t>Less than</a:t>
            </a:r>
            <a:r>
              <a:rPr lang="en-US" b="0" baseline="0" dirty="0"/>
              <a:t> </a:t>
            </a:r>
            <a:r>
              <a:rPr lang="en-US" b="0" dirty="0"/>
              <a:t>1 minute(s)</a:t>
            </a:r>
          </a:p>
          <a:p>
            <a:pPr eaLnBrk="1" hangingPunct="1"/>
            <a:r>
              <a:rPr lang="en-US" b="1" dirty="0"/>
              <a:t>Explanation of Cues/Builds: </a:t>
            </a:r>
            <a:r>
              <a:rPr lang="en-US" dirty="0"/>
              <a:t>None</a:t>
            </a:r>
          </a:p>
          <a:p>
            <a:r>
              <a:rPr lang="en-US" b="1" dirty="0"/>
              <a:t>Suggested Comments</a:t>
            </a:r>
            <a:r>
              <a:rPr lang="en-US" dirty="0"/>
              <a:t>:</a:t>
            </a:r>
            <a:r>
              <a:rPr lang="en-US" baseline="0" dirty="0"/>
              <a:t> </a:t>
            </a:r>
            <a:r>
              <a:rPr lang="en-US" dirty="0"/>
              <a:t>Modular platforms, caboose (movable rear axle assembly) &amp; wall sections.</a:t>
            </a:r>
            <a:r>
              <a:rPr lang="en-US" baseline="0" dirty="0"/>
              <a:t> </a:t>
            </a:r>
            <a:r>
              <a:rPr lang="en-US" dirty="0"/>
              <a:t>Configurable from 42-102’w/ 0-3 wall sections.</a:t>
            </a:r>
            <a:r>
              <a:rPr lang="en-US" baseline="0" dirty="0"/>
              <a:t> </a:t>
            </a:r>
            <a:r>
              <a:rPr lang="en-US" dirty="0"/>
              <a:t>Use one or more individually or together.</a:t>
            </a:r>
            <a:r>
              <a:rPr lang="en-US" baseline="0" dirty="0"/>
              <a:t> </a:t>
            </a:r>
            <a:r>
              <a:rPr lang="en-US" dirty="0"/>
              <a:t>Reconfigurable to the right or left.</a:t>
            </a:r>
            <a:r>
              <a:rPr lang="en-US" baseline="0" dirty="0"/>
              <a:t> </a:t>
            </a:r>
            <a:r>
              <a:rPr lang="en-US" i="1" dirty="0"/>
              <a:t>(tractor &amp; caboose attach at either end)</a:t>
            </a:r>
            <a:r>
              <a:rPr lang="en-US" dirty="0"/>
              <a:t> </a:t>
            </a:r>
            <a:r>
              <a:rPr lang="en-US" baseline="0" dirty="0"/>
              <a:t>. </a:t>
            </a:r>
            <a:r>
              <a:rPr lang="en-US" dirty="0"/>
              <a:t>Tested/FHWA Accepted under NCHRP 350 &amp; MASH for TL-2 and TL-3 use on the National Highway System.</a:t>
            </a:r>
          </a:p>
          <a:p>
            <a:pPr eaLnBrk="1" hangingPunct="1"/>
            <a:r>
              <a:rPr lang="en-US" b="1" dirty="0"/>
              <a:t>Suggested Questions: </a:t>
            </a:r>
            <a:r>
              <a:rPr lang="en-US" dirty="0"/>
              <a:t>None</a:t>
            </a:r>
          </a:p>
          <a:p>
            <a:pPr eaLnBrk="1" hangingPunct="1"/>
            <a:r>
              <a:rPr lang="en-US" b="1" dirty="0"/>
              <a:t>Additional Information: </a:t>
            </a:r>
            <a:r>
              <a:rPr lang="en-US" dirty="0"/>
              <a:t>None</a:t>
            </a:r>
          </a:p>
          <a:p>
            <a:pPr eaLnBrk="1" hangingPunct="1"/>
            <a:r>
              <a:rPr lang="en-US" b="1" dirty="0"/>
              <a:t>Possible Problems: </a:t>
            </a:r>
            <a:r>
              <a:rPr lang="en-US" dirty="0"/>
              <a:t>None</a:t>
            </a:r>
          </a:p>
          <a:p>
            <a:endParaRPr lang="en-US" dirty="0"/>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pPr>
              <a:defRPr/>
            </a:pPr>
            <a:fld id="{2DB3021B-E09F-4CBE-A87D-C8481490014A}" type="slidenum">
              <a:rPr lang="en-US" smtClean="0"/>
              <a:pPr>
                <a:defRPr/>
              </a:pPr>
              <a:t>76</a:t>
            </a:fld>
            <a:endParaRPr lang="en-US" dirty="0"/>
          </a:p>
        </p:txBody>
      </p:sp>
    </p:spTree>
    <p:extLst>
      <p:ext uri="{BB962C8B-B14F-4D97-AF65-F5344CB8AC3E}">
        <p14:creationId xmlns:p14="http://schemas.microsoft.com/office/powerpoint/2010/main" val="2942265077"/>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US" b="1" dirty="0"/>
              <a:t>Key Message: </a:t>
            </a:r>
            <a:r>
              <a:rPr lang="en-US" b="0" dirty="0"/>
              <a:t>Typical Applications</a:t>
            </a:r>
          </a:p>
          <a:p>
            <a:pPr eaLnBrk="1" hangingPunct="1"/>
            <a:r>
              <a:rPr lang="en-US" b="1" dirty="0"/>
              <a:t>Est. Presentation Time: </a:t>
            </a:r>
            <a:r>
              <a:rPr lang="en-US" b="0" dirty="0"/>
              <a:t>Less than</a:t>
            </a:r>
            <a:r>
              <a:rPr lang="en-US" b="0" baseline="0" dirty="0"/>
              <a:t> </a:t>
            </a:r>
            <a:r>
              <a:rPr lang="en-US" b="0" dirty="0"/>
              <a:t>1 minute(s)</a:t>
            </a:r>
          </a:p>
          <a:p>
            <a:pPr eaLnBrk="1" hangingPunct="1"/>
            <a:r>
              <a:rPr lang="en-US" b="1" dirty="0"/>
              <a:t>Explanation of Cues/Builds: </a:t>
            </a:r>
            <a:r>
              <a:rPr lang="en-US" dirty="0"/>
              <a:t>None</a:t>
            </a:r>
          </a:p>
          <a:p>
            <a:pPr marL="0" lvl="1" eaLnBrk="1" hangingPunct="1"/>
            <a:r>
              <a:rPr lang="en-US" b="1" dirty="0"/>
              <a:t>Suggested Comments</a:t>
            </a:r>
            <a:r>
              <a:rPr lang="en-US" dirty="0"/>
              <a:t>:</a:t>
            </a:r>
            <a:r>
              <a:rPr lang="en-US" baseline="0" dirty="0"/>
              <a:t> {Self explanatory}</a:t>
            </a:r>
            <a:endParaRPr lang="en-US" sz="1400" dirty="0"/>
          </a:p>
          <a:p>
            <a:pPr eaLnBrk="1" hangingPunct="1"/>
            <a:r>
              <a:rPr lang="en-US" b="1" dirty="0"/>
              <a:t>Suggested Questions: </a:t>
            </a:r>
            <a:r>
              <a:rPr lang="en-US" dirty="0"/>
              <a:t>None</a:t>
            </a:r>
          </a:p>
          <a:p>
            <a:pPr eaLnBrk="1" hangingPunct="1"/>
            <a:r>
              <a:rPr lang="en-US" b="1" dirty="0"/>
              <a:t>Additional Information: </a:t>
            </a:r>
            <a:r>
              <a:rPr lang="en-US" dirty="0"/>
              <a:t>None</a:t>
            </a:r>
          </a:p>
          <a:p>
            <a:pPr eaLnBrk="1" hangingPunct="1"/>
            <a:r>
              <a:rPr lang="en-US" b="1" dirty="0"/>
              <a:t>Possible Problems: </a:t>
            </a:r>
            <a:r>
              <a:rPr lang="en-US" b="0" dirty="0"/>
              <a:t>This</a:t>
            </a:r>
            <a:r>
              <a:rPr lang="en-US" b="0" baseline="0" dirty="0"/>
              <a:t> may be repetitive by now. Treat as a summary.</a:t>
            </a:r>
            <a:endParaRPr lang="en-US" dirty="0"/>
          </a:p>
          <a:p>
            <a:endParaRPr lang="en-US" dirty="0"/>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pPr>
              <a:defRPr/>
            </a:pPr>
            <a:fld id="{2DB3021B-E09F-4CBE-A87D-C8481490014A}" type="slidenum">
              <a:rPr lang="en-US" smtClean="0"/>
              <a:pPr>
                <a:defRPr/>
              </a:pPr>
              <a:t>77</a:t>
            </a:fld>
            <a:endParaRPr lang="en-US" dirty="0"/>
          </a:p>
        </p:txBody>
      </p:sp>
    </p:spTree>
    <p:extLst>
      <p:ext uri="{BB962C8B-B14F-4D97-AF65-F5344CB8AC3E}">
        <p14:creationId xmlns:p14="http://schemas.microsoft.com/office/powerpoint/2010/main" val="3924485637"/>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pPr eaLnBrk="1" hangingPunct="1"/>
            <a:r>
              <a:rPr lang="en-US" b="1" dirty="0"/>
              <a:t>Key Message: </a:t>
            </a:r>
            <a:r>
              <a:rPr lang="en-US" b="0" dirty="0"/>
              <a:t>Balsi</a:t>
            </a:r>
            <a:r>
              <a:rPr lang="en-US" b="0" baseline="0" dirty="0"/>
              <a:t> Beam</a:t>
            </a:r>
            <a:endParaRPr lang="en-US" b="0" dirty="0"/>
          </a:p>
          <a:p>
            <a:pPr eaLnBrk="1" hangingPunct="1"/>
            <a:r>
              <a:rPr lang="en-US" b="1" dirty="0"/>
              <a:t>Est. Presentation Time: </a:t>
            </a:r>
            <a:r>
              <a:rPr lang="en-US" b="0" dirty="0"/>
              <a:t>Less than</a:t>
            </a:r>
            <a:r>
              <a:rPr lang="en-US" b="0" baseline="0" dirty="0"/>
              <a:t> </a:t>
            </a:r>
            <a:r>
              <a:rPr lang="en-US" b="0" dirty="0"/>
              <a:t>1 minute(s)</a:t>
            </a:r>
          </a:p>
          <a:p>
            <a:pPr eaLnBrk="1" hangingPunct="1"/>
            <a:r>
              <a:rPr lang="en-US" b="1" dirty="0"/>
              <a:t>Explanation of Cues/Builds: </a:t>
            </a:r>
            <a:r>
              <a:rPr lang="en-US" dirty="0"/>
              <a:t>None</a:t>
            </a:r>
          </a:p>
          <a:p>
            <a:pPr rtl="0"/>
            <a:r>
              <a:rPr lang="en-US" b="1" dirty="0"/>
              <a:t>Suggested Comments</a:t>
            </a:r>
            <a:r>
              <a:rPr lang="en-US" dirty="0"/>
              <a:t>:</a:t>
            </a:r>
            <a:r>
              <a:rPr lang="en-US" baseline="0" dirty="0"/>
              <a:t> Another example of mobile barriers is the Balsi Beam, developed by Caltrans. </a:t>
            </a:r>
            <a:r>
              <a:rPr lang="en-US" sz="1100" kern="1200" baseline="0" dirty="0">
                <a:solidFill>
                  <a:schemeClr val="tx1"/>
                </a:solidFill>
                <a:ea typeface="+mn-ea"/>
                <a:cs typeface="+mn-cs"/>
              </a:rPr>
              <a:t>A w</a:t>
            </a:r>
            <a:r>
              <a:rPr lang="en-US" sz="1100" kern="1200" dirty="0">
                <a:solidFill>
                  <a:schemeClr val="tx1"/>
                </a:solidFill>
                <a:ea typeface="+mn-ea"/>
                <a:cs typeface="+mn-cs"/>
              </a:rPr>
              <a:t>orking prototype was built and</a:t>
            </a:r>
            <a:r>
              <a:rPr lang="en-US" sz="1100" kern="1200" baseline="0" dirty="0">
                <a:solidFill>
                  <a:schemeClr val="tx1"/>
                </a:solidFill>
                <a:ea typeface="+mn-ea"/>
                <a:cs typeface="+mn-cs"/>
              </a:rPr>
              <a:t> </a:t>
            </a:r>
            <a:r>
              <a:rPr lang="en-US" sz="1100" kern="1200" dirty="0">
                <a:solidFill>
                  <a:schemeClr val="tx1"/>
                </a:solidFill>
                <a:ea typeface="+mn-ea"/>
                <a:cs typeface="+mn-cs"/>
              </a:rPr>
              <a:t>crash tested in 2003,</a:t>
            </a:r>
            <a:r>
              <a:rPr lang="en-US" sz="1100" kern="1200" baseline="0" dirty="0">
                <a:solidFill>
                  <a:schemeClr val="tx1"/>
                </a:solidFill>
                <a:ea typeface="+mn-ea"/>
                <a:cs typeface="+mn-cs"/>
              </a:rPr>
              <a:t> </a:t>
            </a:r>
            <a:r>
              <a:rPr lang="en-US" sz="1100" kern="1200" dirty="0">
                <a:solidFill>
                  <a:schemeClr val="tx1"/>
                </a:solidFill>
                <a:ea typeface="+mn-ea"/>
                <a:cs typeface="+mn-cs"/>
              </a:rPr>
              <a:t>using a small car and a full size pickup truck.</a:t>
            </a:r>
            <a:r>
              <a:rPr lang="en-US" sz="1100" kern="1200" baseline="0" dirty="0">
                <a:solidFill>
                  <a:schemeClr val="tx1"/>
                </a:solidFill>
                <a:ea typeface="+mn-ea"/>
                <a:cs typeface="+mn-cs"/>
              </a:rPr>
              <a:t> </a:t>
            </a:r>
            <a:r>
              <a:rPr lang="en-US" sz="1100" kern="1200" dirty="0">
                <a:solidFill>
                  <a:schemeClr val="tx1"/>
                </a:solidFill>
                <a:ea typeface="+mn-ea"/>
                <a:cs typeface="+mn-cs"/>
              </a:rPr>
              <a:t>The result of crash test were very good, for both the Balsi Beam and the impacting vehicles.</a:t>
            </a:r>
            <a:r>
              <a:rPr lang="en-US" sz="1100" kern="1200" baseline="0" dirty="0">
                <a:solidFill>
                  <a:schemeClr val="tx1"/>
                </a:solidFill>
                <a:ea typeface="+mn-ea"/>
                <a:cs typeface="+mn-cs"/>
              </a:rPr>
              <a:t> </a:t>
            </a:r>
            <a:r>
              <a:rPr lang="en-US" sz="1100" kern="1200" dirty="0">
                <a:solidFill>
                  <a:schemeClr val="tx1"/>
                </a:solidFill>
                <a:ea typeface="+mn-ea"/>
                <a:cs typeface="+mn-cs"/>
              </a:rPr>
              <a:t>Caltrans currently has a patent pending for this barrier. </a:t>
            </a:r>
            <a:r>
              <a:rPr lang="en-US" sz="1000" kern="1200" dirty="0">
                <a:solidFill>
                  <a:schemeClr val="tx1"/>
                </a:solidFill>
                <a:ea typeface="+mn-ea"/>
                <a:cs typeface="+mn-cs"/>
              </a:rPr>
              <a:t>The protection system is essentially a semi-trailer with two telescoping beams on each side, instead of a bed that </a:t>
            </a:r>
            <a:r>
              <a:rPr lang="en-US" sz="1000" kern="1200" baseline="0" dirty="0">
                <a:solidFill>
                  <a:schemeClr val="tx1"/>
                </a:solidFill>
                <a:ea typeface="+mn-ea"/>
                <a:cs typeface="+mn-cs"/>
              </a:rPr>
              <a:t> </a:t>
            </a:r>
            <a:r>
              <a:rPr lang="en-US" sz="1000" kern="1200" dirty="0">
                <a:solidFill>
                  <a:schemeClr val="tx1"/>
                </a:solidFill>
                <a:ea typeface="+mn-ea"/>
                <a:cs typeface="+mn-cs"/>
              </a:rPr>
              <a:t>would support freight. Each of the beams can be rotated to the other side to stack on the other beam, and provide </a:t>
            </a:r>
            <a:r>
              <a:rPr lang="en-US" sz="1000" kern="1200" baseline="0" dirty="0">
                <a:solidFill>
                  <a:schemeClr val="tx1"/>
                </a:solidFill>
                <a:ea typeface="+mn-ea"/>
                <a:cs typeface="+mn-cs"/>
              </a:rPr>
              <a:t> </a:t>
            </a:r>
            <a:r>
              <a:rPr lang="en-US" sz="1000" kern="1200" dirty="0">
                <a:solidFill>
                  <a:schemeClr val="tx1"/>
                </a:solidFill>
                <a:ea typeface="+mn-ea"/>
                <a:cs typeface="+mn-cs"/>
              </a:rPr>
              <a:t>a double beam barrier on the edge of a live traffic lane. The trailer can be extended to provide a thirty-foot work </a:t>
            </a:r>
            <a:r>
              <a:rPr lang="en-US" sz="1000" kern="1200" baseline="0" dirty="0">
                <a:solidFill>
                  <a:schemeClr val="tx1"/>
                </a:solidFill>
                <a:ea typeface="+mn-ea"/>
                <a:cs typeface="+mn-cs"/>
              </a:rPr>
              <a:t> </a:t>
            </a:r>
            <a:r>
              <a:rPr lang="en-US" sz="1000" kern="1200" dirty="0">
                <a:solidFill>
                  <a:schemeClr val="tx1"/>
                </a:solidFill>
                <a:ea typeface="+mn-ea"/>
                <a:cs typeface="+mn-cs"/>
              </a:rPr>
              <a:t>space between the 3</a:t>
            </a:r>
            <a:r>
              <a:rPr lang="en-US" sz="1000" kern="1200" baseline="30000" dirty="0">
                <a:solidFill>
                  <a:schemeClr val="tx1"/>
                </a:solidFill>
                <a:ea typeface="+mn-ea"/>
                <a:cs typeface="+mn-cs"/>
              </a:rPr>
              <a:t>rd</a:t>
            </a:r>
            <a:r>
              <a:rPr lang="en-US" sz="1000" kern="1200" baseline="0" dirty="0">
                <a:solidFill>
                  <a:schemeClr val="tx1"/>
                </a:solidFill>
                <a:ea typeface="+mn-ea"/>
                <a:cs typeface="+mn-cs"/>
              </a:rPr>
              <a:t> </a:t>
            </a:r>
            <a:r>
              <a:rPr lang="en-US" sz="1000" kern="1200" dirty="0">
                <a:solidFill>
                  <a:schemeClr val="tx1"/>
                </a:solidFill>
                <a:ea typeface="+mn-ea"/>
                <a:cs typeface="+mn-cs"/>
              </a:rPr>
              <a:t>and 4th</a:t>
            </a:r>
            <a:r>
              <a:rPr lang="en-US" sz="1000" kern="1200" baseline="0" dirty="0">
                <a:solidFill>
                  <a:schemeClr val="tx1"/>
                </a:solidFill>
                <a:ea typeface="+mn-ea"/>
                <a:cs typeface="+mn-cs"/>
              </a:rPr>
              <a:t> </a:t>
            </a:r>
            <a:r>
              <a:rPr lang="en-US" sz="1000" kern="1200" dirty="0">
                <a:solidFill>
                  <a:schemeClr val="tx1"/>
                </a:solidFill>
                <a:ea typeface="+mn-ea"/>
                <a:cs typeface="+mn-cs"/>
              </a:rPr>
              <a:t>axles, shielded from traffic by the beams. It has its own dedicated tractor truck to </a:t>
            </a:r>
            <a:r>
              <a:rPr lang="en-US" sz="1000" kern="1200" baseline="0" dirty="0">
                <a:solidFill>
                  <a:schemeClr val="tx1"/>
                </a:solidFill>
                <a:ea typeface="+mn-ea"/>
                <a:cs typeface="+mn-cs"/>
              </a:rPr>
              <a:t> </a:t>
            </a:r>
            <a:r>
              <a:rPr lang="en-US" sz="1000" kern="1200" dirty="0">
                <a:solidFill>
                  <a:schemeClr val="tx1"/>
                </a:solidFill>
                <a:ea typeface="+mn-ea"/>
                <a:cs typeface="+mn-cs"/>
              </a:rPr>
              <a:t>transport it to the work site at normal highway speeds </a:t>
            </a:r>
            <a:r>
              <a:rPr lang="en-US" sz="1000" kern="1200" baseline="0" dirty="0">
                <a:solidFill>
                  <a:schemeClr val="tx1"/>
                </a:solidFill>
                <a:ea typeface="+mn-ea"/>
                <a:cs typeface="+mn-cs"/>
              </a:rPr>
              <a:t> </a:t>
            </a:r>
            <a:r>
              <a:rPr lang="en-US" sz="1000" kern="1200" dirty="0">
                <a:solidFill>
                  <a:schemeClr val="tx1"/>
                </a:solidFill>
                <a:ea typeface="+mn-ea"/>
                <a:cs typeface="+mn-cs"/>
              </a:rPr>
              <a:t>without the need for any permits. Once on site, the Balsi </a:t>
            </a:r>
            <a:r>
              <a:rPr lang="en-US" sz="1000" kern="1200" baseline="0" dirty="0">
                <a:solidFill>
                  <a:schemeClr val="tx1"/>
                </a:solidFill>
                <a:ea typeface="+mn-ea"/>
                <a:cs typeface="+mn-cs"/>
              </a:rPr>
              <a:t> </a:t>
            </a:r>
            <a:r>
              <a:rPr lang="en-US" sz="1000" kern="1200" dirty="0">
                <a:solidFill>
                  <a:schemeClr val="tx1"/>
                </a:solidFill>
                <a:ea typeface="+mn-ea"/>
                <a:cs typeface="+mn-cs"/>
              </a:rPr>
              <a:t>Beam can be easily set up by the driver in about 15 </a:t>
            </a:r>
            <a:r>
              <a:rPr lang="en-US" sz="1000" kern="1200" baseline="0" dirty="0">
                <a:solidFill>
                  <a:schemeClr val="tx1"/>
                </a:solidFill>
                <a:ea typeface="+mn-ea"/>
                <a:cs typeface="+mn-cs"/>
              </a:rPr>
              <a:t> </a:t>
            </a:r>
            <a:r>
              <a:rPr lang="en-US" sz="1000" kern="1200" dirty="0">
                <a:solidFill>
                  <a:schemeClr val="tx1"/>
                </a:solidFill>
                <a:ea typeface="+mn-ea"/>
                <a:cs typeface="+mn-cs"/>
              </a:rPr>
              <a:t>minutes. It can be used both in median and shoulder </a:t>
            </a:r>
            <a:r>
              <a:rPr lang="en-US" sz="1000" kern="1200" baseline="0" dirty="0">
                <a:solidFill>
                  <a:schemeClr val="tx1"/>
                </a:solidFill>
                <a:ea typeface="+mn-ea"/>
                <a:cs typeface="+mn-cs"/>
              </a:rPr>
              <a:t> </a:t>
            </a:r>
            <a:r>
              <a:rPr lang="en-US" sz="1000" kern="1200" dirty="0">
                <a:solidFill>
                  <a:schemeClr val="tx1"/>
                </a:solidFill>
                <a:ea typeface="+mn-ea"/>
                <a:cs typeface="+mn-cs"/>
              </a:rPr>
              <a:t>areas by rotating either of the beams to the other side. </a:t>
            </a:r>
            <a:endParaRPr lang="en-US" sz="1400" dirty="0"/>
          </a:p>
          <a:p>
            <a:pPr eaLnBrk="1" hangingPunct="1"/>
            <a:r>
              <a:rPr lang="en-US" b="1" dirty="0"/>
              <a:t>Suggested Questions: </a:t>
            </a:r>
            <a:r>
              <a:rPr lang="en-US" dirty="0"/>
              <a:t>None</a:t>
            </a:r>
          </a:p>
          <a:p>
            <a:pPr rtl="0"/>
            <a:r>
              <a:rPr lang="en-US" b="1" dirty="0"/>
              <a:t>Additional Information: </a:t>
            </a:r>
            <a:r>
              <a:rPr lang="en-US" dirty="0"/>
              <a:t>Named</a:t>
            </a:r>
            <a:r>
              <a:rPr lang="en-US" baseline="0" dirty="0"/>
              <a:t> after </a:t>
            </a:r>
            <a:r>
              <a:rPr lang="en-US" sz="1000" kern="1200" dirty="0">
                <a:solidFill>
                  <a:schemeClr val="tx1"/>
                </a:solidFill>
                <a:ea typeface="+mn-ea"/>
                <a:cs typeface="+mn-cs"/>
              </a:rPr>
              <a:t>Mark Balsi, a Caltrans District 4 maintenance employee, who was severely injured in January 2001 when a </a:t>
            </a:r>
            <a:r>
              <a:rPr lang="en-US" sz="1000" kern="1200" baseline="0" dirty="0">
                <a:solidFill>
                  <a:schemeClr val="tx1"/>
                </a:solidFill>
                <a:ea typeface="+mn-ea"/>
                <a:cs typeface="+mn-cs"/>
              </a:rPr>
              <a:t> </a:t>
            </a:r>
            <a:r>
              <a:rPr lang="en-US" sz="1000" kern="1200" dirty="0">
                <a:solidFill>
                  <a:schemeClr val="tx1"/>
                </a:solidFill>
                <a:ea typeface="+mn-ea"/>
                <a:cs typeface="+mn-cs"/>
              </a:rPr>
              <a:t>motorist crashed into the work zone where he and others were picking up trash along I-280 in Santa Clara County. As a result of the Balsi accident, the Caltrans Division Chief of Maintenance, Larry</a:t>
            </a:r>
            <a:r>
              <a:rPr lang="en-US" sz="1000" kern="1200" baseline="0" dirty="0">
                <a:solidFill>
                  <a:schemeClr val="tx1"/>
                </a:solidFill>
                <a:ea typeface="+mn-ea"/>
                <a:cs typeface="+mn-cs"/>
              </a:rPr>
              <a:t> </a:t>
            </a:r>
            <a:r>
              <a:rPr lang="en-US" sz="1000" kern="1200" dirty="0">
                <a:solidFill>
                  <a:schemeClr val="tx1"/>
                </a:solidFill>
                <a:ea typeface="+mn-ea"/>
                <a:cs typeface="+mn-cs"/>
              </a:rPr>
              <a:t>Orcutt, ordered a research project be initiated to solve this problem.</a:t>
            </a:r>
            <a:endParaRPr lang="en-US" dirty="0"/>
          </a:p>
          <a:p>
            <a:pPr eaLnBrk="1" hangingPunct="1"/>
            <a:r>
              <a:rPr lang="en-US" b="1" dirty="0"/>
              <a:t>Possible Problems: </a:t>
            </a:r>
            <a:r>
              <a:rPr lang="en-US" b="0" dirty="0"/>
              <a:t>None</a:t>
            </a:r>
            <a:endParaRPr lang="en-US" dirty="0"/>
          </a:p>
          <a:p>
            <a:endParaRPr lang="en-US" dirty="0"/>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pPr>
              <a:defRPr/>
            </a:pPr>
            <a:fld id="{AF1660F7-4DB6-4A46-9055-DEACA788975C}" type="slidenum">
              <a:rPr lang="en-US" smtClean="0"/>
              <a:pPr>
                <a:defRPr/>
              </a:pPr>
              <a:t>78</a:t>
            </a:fld>
            <a:endParaRPr lang="en-US" dirty="0"/>
          </a:p>
        </p:txBody>
      </p:sp>
    </p:spTree>
    <p:extLst>
      <p:ext uri="{BB962C8B-B14F-4D97-AF65-F5344CB8AC3E}">
        <p14:creationId xmlns:p14="http://schemas.microsoft.com/office/powerpoint/2010/main" val="1368496185"/>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890" name="Slide Image Placeholder 1"/>
          <p:cNvSpPr>
            <a:spLocks noGrp="1" noRot="1" noChangeAspect="1" noTextEdit="1"/>
          </p:cNvSpPr>
          <p:nvPr>
            <p:ph type="sldImg"/>
          </p:nvPr>
        </p:nvSpPr>
        <p:spPr>
          <a:ln/>
        </p:spPr>
      </p:sp>
      <p:sp>
        <p:nvSpPr>
          <p:cNvPr id="165891" name="Notes Placeholder 2"/>
          <p:cNvSpPr>
            <a:spLocks noGrp="1"/>
          </p:cNvSpPr>
          <p:nvPr>
            <p:ph type="body" idx="1"/>
          </p:nvPr>
        </p:nvSpPr>
        <p:spPr>
          <a:noFill/>
          <a:ln/>
        </p:spPr>
        <p:txBody>
          <a:bodyPr/>
          <a:lstStyle/>
          <a:p>
            <a:pPr eaLnBrk="1" hangingPunct="1"/>
            <a:r>
              <a:rPr lang="en-US" b="1" dirty="0"/>
              <a:t>Key Message: </a:t>
            </a:r>
            <a:r>
              <a:rPr lang="en-US" dirty="0"/>
              <a:t>Discuss movable barriers</a:t>
            </a:r>
          </a:p>
          <a:p>
            <a:pPr eaLnBrk="1" hangingPunct="1"/>
            <a:r>
              <a:rPr lang="en-US" b="1" dirty="0"/>
              <a:t>Est. Presentation Time: </a:t>
            </a:r>
            <a:r>
              <a:rPr lang="en-US" dirty="0"/>
              <a:t>1-2 minute(s)</a:t>
            </a:r>
          </a:p>
          <a:p>
            <a:pPr eaLnBrk="1" hangingPunct="1"/>
            <a:r>
              <a:rPr lang="en-US" b="1" dirty="0"/>
              <a:t>Explanation of Cues/Builds: </a:t>
            </a:r>
            <a:r>
              <a:rPr lang="en-US" dirty="0"/>
              <a:t>None</a:t>
            </a:r>
          </a:p>
          <a:p>
            <a:r>
              <a:rPr lang="en-US" b="1" dirty="0"/>
              <a:t>Suggested Comments</a:t>
            </a:r>
            <a:r>
              <a:rPr lang="en-US" dirty="0"/>
              <a:t>: Movable barriers</a:t>
            </a:r>
            <a:r>
              <a:rPr lang="en-US" baseline="0" dirty="0"/>
              <a:t> are r</a:t>
            </a:r>
            <a:r>
              <a:rPr lang="en-US" dirty="0"/>
              <a:t>epositioned laterally using a transfer (“zipper”) vehicle that travels along the barrier. They</a:t>
            </a:r>
            <a:r>
              <a:rPr lang="en-US" baseline="0" dirty="0"/>
              <a:t> allow maximum use of the available capacity. </a:t>
            </a:r>
            <a:r>
              <a:rPr lang="en-US" dirty="0"/>
              <a:t>Movable barrier technology allows for quick barrier adjustments to create protected work spaces or to reallocate travel lanes in the work zone to match time–of–day traffic flow fluctuations. Unlike traditional barriers, which are difficult and time consuming to reposition, movable barrier sections are interconnected and designed to be picked up and moved as a unit using a conveyer system.</a:t>
            </a:r>
          </a:p>
          <a:p>
            <a:r>
              <a:rPr lang="en-US" dirty="0"/>
              <a:t>Traditional concrete traffic barriers are used in many work zones to provide separation between work areas and moving traffic as well as between opposing directions of travel. They serve two purposes:</a:t>
            </a:r>
            <a:r>
              <a:rPr lang="en-US" baseline="0" dirty="0"/>
              <a:t> 1. </a:t>
            </a:r>
            <a:r>
              <a:rPr lang="en-US" dirty="0"/>
              <a:t>To create or expand protected work spaces for highway crews during off-peak traffic periods by positioning the barrier outside of the travel lane during the peak-period, then moving it into the traffic lane for the period of work activity. The barrier is then moved back off of the roadway before the start of the next peak period to allow traffic to use more or all of the travel lanes.</a:t>
            </a:r>
            <a:r>
              <a:rPr lang="en-US" baseline="0" dirty="0"/>
              <a:t> 2. </a:t>
            </a:r>
            <a:r>
              <a:rPr lang="en-US" dirty="0"/>
              <a:t>To create a median separating two opposing traffic flows where peak-period travel is higher in one direction in the morning and in the opposite direction in the afternoon. In this situation, the movable barrier positioned in the middle of the roadway can be moved to borrow a lane from the off-peak direction and allocate it to the peak direction of traffic flow. When the next peak period arrives, the process is reversed. This allows the space allocated to traffic to be used more efficiently, and allows a larger work space to be created for highway crews</a:t>
            </a:r>
          </a:p>
          <a:p>
            <a:pPr eaLnBrk="1" hangingPunct="1"/>
            <a:r>
              <a:rPr lang="en-US" b="1" dirty="0"/>
              <a:t>Suggested Questions: </a:t>
            </a:r>
            <a:r>
              <a:rPr lang="en-US" dirty="0"/>
              <a:t>None </a:t>
            </a:r>
          </a:p>
          <a:p>
            <a:pPr eaLnBrk="1" hangingPunct="1"/>
            <a:r>
              <a:rPr lang="en-US" b="1" dirty="0"/>
              <a:t>Additional Information: </a:t>
            </a:r>
            <a:r>
              <a:rPr lang="en-US" dirty="0"/>
              <a:t>http://www.barriersystemsinc.com and https://ascelibrary.org/doi/abs/10.1061/(ASCE)0733-947X(2006)132%3A12(933) </a:t>
            </a:r>
          </a:p>
          <a:p>
            <a:pPr eaLnBrk="1" hangingPunct="1"/>
            <a:r>
              <a:rPr lang="en-US" b="1" dirty="0"/>
              <a:t>Possible Problems: </a:t>
            </a:r>
            <a:r>
              <a:rPr lang="en-US" dirty="0"/>
              <a:t>None.</a:t>
            </a:r>
          </a:p>
          <a:p>
            <a:endParaRPr lang="en-US" dirty="0"/>
          </a:p>
        </p:txBody>
      </p:sp>
      <p:sp>
        <p:nvSpPr>
          <p:cNvPr id="165892" name="Slide Number Placeholder 3"/>
          <p:cNvSpPr>
            <a:spLocks noGrp="1"/>
          </p:cNvSpPr>
          <p:nvPr>
            <p:ph type="sldNum" sz="quarter" idx="5"/>
          </p:nvPr>
        </p:nvSpPr>
        <p:spPr>
          <a:xfrm>
            <a:off x="3884613" y="8685213"/>
            <a:ext cx="2971800" cy="457200"/>
          </a:xfrm>
          <a:prstGeom prst="rect">
            <a:avLst/>
          </a:prstGeom>
          <a:noFill/>
        </p:spPr>
        <p:txBody>
          <a:bodyPr/>
          <a:lstStyle/>
          <a:p>
            <a:fld id="{3053CA08-60FC-4C48-A041-DE07C180D077}" type="slidenum">
              <a:rPr lang="en-US" smtClean="0"/>
              <a:pPr/>
              <a:t>79</a:t>
            </a:fld>
            <a:endParaRPr lang="en-US" dirty="0"/>
          </a:p>
        </p:txBody>
      </p:sp>
    </p:spTree>
    <p:extLst>
      <p:ext uri="{BB962C8B-B14F-4D97-AF65-F5344CB8AC3E}">
        <p14:creationId xmlns:p14="http://schemas.microsoft.com/office/powerpoint/2010/main" val="1693084133"/>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US" b="1" dirty="0"/>
              <a:t>Key Message: </a:t>
            </a:r>
            <a:r>
              <a:rPr lang="en-US" b="0" dirty="0"/>
              <a:t>Movable barriers</a:t>
            </a:r>
          </a:p>
          <a:p>
            <a:pPr eaLnBrk="1" hangingPunct="1"/>
            <a:r>
              <a:rPr lang="en-US" b="1" dirty="0"/>
              <a:t>Est. Presentation Time: </a:t>
            </a:r>
            <a:r>
              <a:rPr lang="en-US" b="0" dirty="0"/>
              <a:t>Less than</a:t>
            </a:r>
            <a:r>
              <a:rPr lang="en-US" b="0" baseline="0" dirty="0"/>
              <a:t> </a:t>
            </a:r>
            <a:r>
              <a:rPr lang="en-US" b="0" dirty="0"/>
              <a:t>1 minute(s)</a:t>
            </a:r>
          </a:p>
          <a:p>
            <a:pPr eaLnBrk="1" hangingPunct="1"/>
            <a:r>
              <a:rPr lang="en-US" b="1" dirty="0"/>
              <a:t>Explanation of Cues/Builds: </a:t>
            </a:r>
            <a:r>
              <a:rPr lang="en-US" dirty="0"/>
              <a:t>None</a:t>
            </a:r>
          </a:p>
          <a:p>
            <a:pPr marL="0" marR="0" lvl="1" indent="0" algn="l" defTabSz="914400" rtl="0" eaLnBrk="1" fontAlgn="base" latinLnBrk="0" hangingPunct="1">
              <a:lnSpc>
                <a:spcPct val="100000"/>
              </a:lnSpc>
              <a:spcBef>
                <a:spcPct val="30000"/>
              </a:spcBef>
              <a:spcAft>
                <a:spcPct val="0"/>
              </a:spcAft>
              <a:buClrTx/>
              <a:buSzTx/>
              <a:buFontTx/>
              <a:buNone/>
              <a:tabLst/>
              <a:defRPr/>
            </a:pPr>
            <a:r>
              <a:rPr lang="en-US" b="1" dirty="0"/>
              <a:t>Suggested Comments</a:t>
            </a:r>
            <a:r>
              <a:rPr lang="en-US" dirty="0"/>
              <a:t>:</a:t>
            </a:r>
            <a:r>
              <a:rPr lang="en-US" baseline="0" dirty="0"/>
              <a:t> </a:t>
            </a:r>
            <a:r>
              <a:rPr lang="en-US" kern="1200" baseline="0" dirty="0">
                <a:solidFill>
                  <a:schemeClr val="tx1"/>
                </a:solidFill>
                <a:ea typeface="+mn-ea"/>
                <a:cs typeface="+mn-cs"/>
              </a:rPr>
              <a:t>The machine </a:t>
            </a:r>
            <a:r>
              <a:rPr lang="en-US" sz="1000" kern="1200" baseline="0" dirty="0">
                <a:solidFill>
                  <a:schemeClr val="tx1"/>
                </a:solidFill>
                <a:latin typeface="Arial" panose="020B0604020202020204" pitchFamily="34" charset="0"/>
                <a:ea typeface="+mn-ea"/>
                <a:cs typeface="+mn-cs"/>
              </a:rPr>
              <a:t>l</a:t>
            </a:r>
            <a:r>
              <a:rPr lang="en-US" sz="1000" dirty="0">
                <a:latin typeface="Arial" panose="020B0604020202020204" pitchFamily="34" charset="0"/>
              </a:rPr>
              <a:t>ifts the sections off the road and repositions the sections 4 to 18 feet laterally at speeds of 5 mph</a:t>
            </a:r>
            <a:endParaRPr lang="en-US" dirty="0"/>
          </a:p>
          <a:p>
            <a:pPr eaLnBrk="1" hangingPunct="1"/>
            <a:r>
              <a:rPr lang="en-US" b="1" dirty="0"/>
              <a:t>Suggested Questions: </a:t>
            </a:r>
            <a:r>
              <a:rPr lang="en-US" dirty="0"/>
              <a:t>None</a:t>
            </a:r>
          </a:p>
          <a:p>
            <a:pPr eaLnBrk="1" hangingPunct="1"/>
            <a:r>
              <a:rPr lang="en-US" b="1" dirty="0"/>
              <a:t>Additional Information: </a:t>
            </a:r>
            <a:r>
              <a:rPr lang="en-US" dirty="0"/>
              <a:t>None</a:t>
            </a:r>
          </a:p>
          <a:p>
            <a:pPr eaLnBrk="1" hangingPunct="1"/>
            <a:r>
              <a:rPr lang="en-US" b="1" dirty="0"/>
              <a:t>Possible Problems: </a:t>
            </a:r>
            <a:r>
              <a:rPr lang="en-US" dirty="0"/>
              <a:t>None</a:t>
            </a:r>
          </a:p>
          <a:p>
            <a:endParaRPr lang="en-US" dirty="0"/>
          </a:p>
        </p:txBody>
      </p:sp>
    </p:spTree>
    <p:extLst>
      <p:ext uri="{BB962C8B-B14F-4D97-AF65-F5344CB8AC3E}">
        <p14:creationId xmlns:p14="http://schemas.microsoft.com/office/powerpoint/2010/main" val="422071250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7"/>
          <p:cNvSpPr>
            <a:spLocks noGrp="1" noChangeArrowheads="1"/>
          </p:cNvSpPr>
          <p:nvPr>
            <p:ph type="sldNum" sz="quarter" idx="5"/>
          </p:nvPr>
        </p:nvSpPr>
        <p:spPr>
          <a:xfrm>
            <a:off x="3884613" y="8685213"/>
            <a:ext cx="2971800" cy="457200"/>
          </a:xfrm>
          <a:prstGeom prst="rect">
            <a:avLst/>
          </a:prstGeom>
          <a:noFill/>
        </p:spPr>
        <p:txBody>
          <a:bodyPr/>
          <a:lstStyle/>
          <a:p>
            <a:fld id="{2A09848E-270D-456F-B3C6-BA4037A670BC}" type="slidenum">
              <a:rPr lang="en-US" smtClean="0"/>
              <a:pPr/>
              <a:t>8</a:t>
            </a:fld>
            <a:endParaRPr lang="en-US" dirty="0"/>
          </a:p>
        </p:txBody>
      </p:sp>
      <p:sp>
        <p:nvSpPr>
          <p:cNvPr id="151555" name="Rectangle 2"/>
          <p:cNvSpPr>
            <a:spLocks noGrp="1" noRot="1" noChangeAspect="1" noChangeArrowheads="1" noTextEdit="1"/>
          </p:cNvSpPr>
          <p:nvPr>
            <p:ph type="sldImg"/>
          </p:nvPr>
        </p:nvSpPr>
        <p:spPr>
          <a:solidFill>
            <a:srgbClr val="FFFFFF"/>
          </a:solidFill>
          <a:ln/>
        </p:spPr>
      </p:sp>
      <p:sp>
        <p:nvSpPr>
          <p:cNvPr id="151556" name="Rectangle 3"/>
          <p:cNvSpPr>
            <a:spLocks noGrp="1" noChangeArrowheads="1"/>
          </p:cNvSpPr>
          <p:nvPr>
            <p:ph type="body" idx="1"/>
          </p:nvPr>
        </p:nvSpPr>
        <p:spPr>
          <a:xfrm>
            <a:off x="914400" y="4343400"/>
            <a:ext cx="5029200" cy="4114800"/>
          </a:xfrm>
          <a:solidFill>
            <a:srgbClr val="FFFFFF"/>
          </a:solidFill>
          <a:ln>
            <a:noFill/>
          </a:ln>
        </p:spPr>
        <p:txBody>
          <a:bodyPr/>
          <a:lstStyle/>
          <a:p>
            <a:pPr eaLnBrk="1" hangingPunct="1"/>
            <a:r>
              <a:rPr lang="en-US" sz="1000" b="1" dirty="0"/>
              <a:t>Key Message: </a:t>
            </a:r>
            <a:r>
              <a:rPr lang="en-US" sz="1000" dirty="0"/>
              <a:t>Discuss traffic barriers</a:t>
            </a:r>
          </a:p>
          <a:p>
            <a:pPr eaLnBrk="1" hangingPunct="1"/>
            <a:r>
              <a:rPr lang="en-US" sz="1000" b="1" dirty="0"/>
              <a:t>Est. Presentation Time: </a:t>
            </a:r>
            <a:r>
              <a:rPr lang="en-US" sz="1000" dirty="0"/>
              <a:t>1-2 minute(s)</a:t>
            </a:r>
          </a:p>
          <a:p>
            <a:pPr eaLnBrk="1" hangingPunct="1"/>
            <a:r>
              <a:rPr lang="en-US" sz="1000" b="1" dirty="0"/>
              <a:t>Explanation of Cues/Builds: </a:t>
            </a:r>
            <a:r>
              <a:rPr lang="en-US" sz="1000" dirty="0"/>
              <a:t>None</a:t>
            </a:r>
          </a:p>
          <a:p>
            <a:pPr marL="0" lvl="1" eaLnBrk="1" hangingPunct="1"/>
            <a:r>
              <a:rPr lang="en-US" sz="1000" b="1" dirty="0"/>
              <a:t>Suggested Comments</a:t>
            </a:r>
            <a:r>
              <a:rPr lang="en-US" sz="1000" dirty="0"/>
              <a:t>: The first device that we will discuss are traffic barriers. Barriers main purpose is protection, not channelization. Channelization is a secondary consideration. Decision to use </a:t>
            </a:r>
            <a:r>
              <a:rPr lang="en-US" sz="1000" u="sng" dirty="0"/>
              <a:t>should</a:t>
            </a:r>
            <a:r>
              <a:rPr lang="en-US" sz="1000" dirty="0"/>
              <a:t> be based on protective needs not channelizing needs. If not needed for protection then IT SHALL NOT BE USED. The barrier itself is a hazard!</a:t>
            </a:r>
          </a:p>
          <a:p>
            <a:pPr eaLnBrk="1" hangingPunct="1"/>
            <a:r>
              <a:rPr lang="en-US" sz="1000" b="1" dirty="0"/>
              <a:t>Suggested Questions: </a:t>
            </a:r>
            <a:r>
              <a:rPr lang="en-US" sz="1000" dirty="0"/>
              <a:t>What is the main function of a barrier?</a:t>
            </a:r>
          </a:p>
          <a:p>
            <a:r>
              <a:rPr lang="en-US" sz="1000" b="1" dirty="0"/>
              <a:t>Additional Information: </a:t>
            </a:r>
            <a:r>
              <a:rPr lang="en-US" sz="1000" dirty="0"/>
              <a:t>MUTCD 6F.70. </a:t>
            </a:r>
            <a:r>
              <a:rPr lang="en-US" sz="1000" kern="1200" baseline="0" dirty="0">
                <a:solidFill>
                  <a:schemeClr val="tx1"/>
                </a:solidFill>
                <a:ea typeface="+mn-ea"/>
                <a:cs typeface="+mn-cs"/>
              </a:rPr>
              <a:t>Temporary traffic barriers are not TTC devices in themselves; however, when placed in a position identical to a line of channelizing devices (“tangent”) and marked and/or equipped with appropriate channelization features to provide guidance and warning both day and night, they serve as TTC devices .</a:t>
            </a:r>
            <a:r>
              <a:rPr lang="en-US" sz="1000" b="0" kern="1200" baseline="0" dirty="0">
                <a:solidFill>
                  <a:schemeClr val="tx1"/>
                </a:solidFill>
                <a:ea typeface="+mn-ea"/>
                <a:cs typeface="+mn-cs"/>
              </a:rPr>
              <a:t>Temporary traffic barriers (see Section 6F.85) shall not be used solely to channelize road users, but also to protect the work space. If used to channelize vehicular traffic, the temporary traffic barrier shall be supplemented with delineation, pavement markings, or channelizing devices for improved daytime and nighttime visibility.</a:t>
            </a:r>
            <a:endParaRPr lang="en-US" sz="1000" b="0" dirty="0"/>
          </a:p>
          <a:p>
            <a:pPr eaLnBrk="1" hangingPunct="1"/>
            <a:r>
              <a:rPr lang="en-US" sz="1000" b="1" dirty="0"/>
              <a:t>Possible Problems: </a:t>
            </a:r>
            <a:r>
              <a:rPr lang="en-US" sz="1000" dirty="0"/>
              <a:t>None</a:t>
            </a:r>
          </a:p>
          <a:p>
            <a:pPr eaLnBrk="1" hangingPunct="1"/>
            <a:endParaRPr lang="en-US" dirty="0"/>
          </a:p>
        </p:txBody>
      </p:sp>
    </p:spTree>
    <p:extLst>
      <p:ext uri="{BB962C8B-B14F-4D97-AF65-F5344CB8AC3E}">
        <p14:creationId xmlns:p14="http://schemas.microsoft.com/office/powerpoint/2010/main" val="634519655"/>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US" b="1" dirty="0"/>
              <a:t>Key Message: </a:t>
            </a:r>
            <a:r>
              <a:rPr lang="en-US" b="0" dirty="0"/>
              <a:t>Movable barriers</a:t>
            </a:r>
          </a:p>
          <a:p>
            <a:pPr eaLnBrk="1" hangingPunct="1"/>
            <a:r>
              <a:rPr lang="en-US" b="1" dirty="0"/>
              <a:t>Est. Presentation Time: </a:t>
            </a:r>
            <a:r>
              <a:rPr lang="en-US" b="0" dirty="0"/>
              <a:t>Less than</a:t>
            </a:r>
            <a:r>
              <a:rPr lang="en-US" b="0" baseline="0" dirty="0"/>
              <a:t> </a:t>
            </a:r>
            <a:r>
              <a:rPr lang="en-US" b="0" dirty="0"/>
              <a:t>1 minute(s)</a:t>
            </a:r>
          </a:p>
          <a:p>
            <a:pPr eaLnBrk="1" hangingPunct="1"/>
            <a:r>
              <a:rPr lang="en-US" b="1" dirty="0"/>
              <a:t>Explanation of Cues/Builds: </a:t>
            </a:r>
            <a:r>
              <a:rPr lang="en-US" dirty="0"/>
              <a:t>None</a:t>
            </a:r>
          </a:p>
          <a:p>
            <a:pPr marL="0" marR="0" lvl="1" indent="0" algn="l" defTabSz="914400" rtl="0" eaLnBrk="1" fontAlgn="base" latinLnBrk="0" hangingPunct="1">
              <a:lnSpc>
                <a:spcPct val="100000"/>
              </a:lnSpc>
              <a:spcBef>
                <a:spcPct val="30000"/>
              </a:spcBef>
              <a:spcAft>
                <a:spcPct val="0"/>
              </a:spcAft>
              <a:buClrTx/>
              <a:buSzTx/>
              <a:buFontTx/>
              <a:buNone/>
              <a:tabLst/>
              <a:defRPr/>
            </a:pPr>
            <a:r>
              <a:rPr lang="en-US" b="1" dirty="0"/>
              <a:t>Suggested Comments</a:t>
            </a:r>
            <a:r>
              <a:rPr lang="en-US" dirty="0"/>
              <a:t>:</a:t>
            </a:r>
            <a:r>
              <a:rPr lang="en-US" baseline="0" dirty="0"/>
              <a:t> </a:t>
            </a:r>
            <a:r>
              <a:rPr lang="en-US" kern="1200" baseline="0" dirty="0">
                <a:solidFill>
                  <a:schemeClr val="tx1"/>
                </a:solidFill>
                <a:ea typeface="+mn-ea"/>
                <a:cs typeface="+mn-cs"/>
              </a:rPr>
              <a:t>Typical uses are locations where lengthy sections of lanes are opened and closed on a daily or nightly basis or where the work zone is reconfigured daily. </a:t>
            </a:r>
            <a:endParaRPr lang="en-US" dirty="0"/>
          </a:p>
          <a:p>
            <a:pPr eaLnBrk="1" hangingPunct="1"/>
            <a:r>
              <a:rPr lang="en-US" b="1" dirty="0"/>
              <a:t>Suggested Questions: </a:t>
            </a:r>
            <a:r>
              <a:rPr lang="en-US" dirty="0"/>
              <a:t>None</a:t>
            </a:r>
          </a:p>
          <a:p>
            <a:pPr eaLnBrk="1" hangingPunct="1"/>
            <a:r>
              <a:rPr lang="en-US" b="1" dirty="0"/>
              <a:t>Additional Information: </a:t>
            </a:r>
            <a:r>
              <a:rPr lang="en-US" dirty="0"/>
              <a:t>None</a:t>
            </a:r>
          </a:p>
          <a:p>
            <a:pPr eaLnBrk="1" hangingPunct="1"/>
            <a:r>
              <a:rPr lang="en-US" b="1" dirty="0"/>
              <a:t>Possible Problems: </a:t>
            </a:r>
            <a:r>
              <a:rPr lang="en-US" dirty="0"/>
              <a:t>None</a:t>
            </a:r>
          </a:p>
          <a:p>
            <a:endParaRPr lang="en-US" kern="1200" baseline="0" dirty="0">
              <a:solidFill>
                <a:schemeClr val="tx1"/>
              </a:solidFill>
              <a:ea typeface="+mn-ea"/>
              <a:cs typeface="+mn-cs"/>
            </a:endParaRPr>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pPr>
              <a:defRPr/>
            </a:pPr>
            <a:fld id="{2DB3021B-E09F-4CBE-A87D-C8481490014A}" type="slidenum">
              <a:rPr lang="en-US" smtClean="0"/>
              <a:pPr>
                <a:defRPr/>
              </a:pPr>
              <a:t>81</a:t>
            </a:fld>
            <a:endParaRPr lang="en-US" dirty="0"/>
          </a:p>
        </p:txBody>
      </p:sp>
    </p:spTree>
    <p:extLst>
      <p:ext uri="{BB962C8B-B14F-4D97-AF65-F5344CB8AC3E}">
        <p14:creationId xmlns:p14="http://schemas.microsoft.com/office/powerpoint/2010/main" val="2877411451"/>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US" b="1" dirty="0"/>
              <a:t>Key Message: </a:t>
            </a:r>
            <a:r>
              <a:rPr lang="en-US" b="0" dirty="0"/>
              <a:t>Moveable Barriers</a:t>
            </a:r>
          </a:p>
          <a:p>
            <a:pPr eaLnBrk="1" hangingPunct="1"/>
            <a:r>
              <a:rPr lang="en-US" b="1" dirty="0"/>
              <a:t>Est. Presentation Time: </a:t>
            </a:r>
            <a:r>
              <a:rPr lang="en-US" b="0" dirty="0"/>
              <a:t>Less than</a:t>
            </a:r>
            <a:r>
              <a:rPr lang="en-US" b="0" baseline="0" dirty="0"/>
              <a:t> </a:t>
            </a:r>
            <a:r>
              <a:rPr lang="en-US" b="0" dirty="0"/>
              <a:t>1 minute(s)</a:t>
            </a:r>
          </a:p>
          <a:p>
            <a:pPr eaLnBrk="1" hangingPunct="1"/>
            <a:r>
              <a:rPr lang="en-US" b="1" dirty="0"/>
              <a:t>Explanation of Cues/Builds: </a:t>
            </a:r>
            <a:r>
              <a:rPr lang="en-US" dirty="0"/>
              <a:t>None</a:t>
            </a:r>
          </a:p>
          <a:p>
            <a:pPr marL="0" lvl="1" eaLnBrk="1" hangingPunct="1"/>
            <a:r>
              <a:rPr lang="en-US" b="1" dirty="0"/>
              <a:t>Suggested Comments</a:t>
            </a:r>
            <a:r>
              <a:rPr lang="en-US" dirty="0"/>
              <a:t>:</a:t>
            </a:r>
            <a:r>
              <a:rPr lang="en-US" baseline="0" dirty="0"/>
              <a:t> {Show video}</a:t>
            </a:r>
            <a:endParaRPr lang="en-US" sz="1400" dirty="0"/>
          </a:p>
          <a:p>
            <a:pPr eaLnBrk="1" hangingPunct="1"/>
            <a:r>
              <a:rPr lang="en-US" b="1" dirty="0"/>
              <a:t>Suggested Questions: </a:t>
            </a:r>
            <a:r>
              <a:rPr lang="en-US" dirty="0"/>
              <a:t>None</a:t>
            </a:r>
          </a:p>
          <a:p>
            <a:pPr eaLnBrk="1" hangingPunct="1"/>
            <a:r>
              <a:rPr lang="en-US" b="1" dirty="0"/>
              <a:t>Additional Information: </a:t>
            </a:r>
            <a:r>
              <a:rPr lang="en-US" dirty="0"/>
              <a:t>None</a:t>
            </a:r>
          </a:p>
          <a:p>
            <a:pPr eaLnBrk="1" hangingPunct="1"/>
            <a:r>
              <a:rPr lang="en-US" b="1" dirty="0"/>
              <a:t>Possible Problems: </a:t>
            </a:r>
            <a:r>
              <a:rPr lang="en-US" dirty="0"/>
              <a:t>None</a:t>
            </a:r>
          </a:p>
          <a:p>
            <a:endParaRPr lang="en-US" dirty="0"/>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pPr>
              <a:defRPr/>
            </a:pPr>
            <a:fld id="{2DB3021B-E09F-4CBE-A87D-C8481490014A}" type="slidenum">
              <a:rPr lang="en-US" smtClean="0"/>
              <a:pPr>
                <a:defRPr/>
              </a:pPr>
              <a:t>82</a:t>
            </a:fld>
            <a:endParaRPr lang="en-US" dirty="0"/>
          </a:p>
        </p:txBody>
      </p:sp>
    </p:spTree>
    <p:extLst>
      <p:ext uri="{BB962C8B-B14F-4D97-AF65-F5344CB8AC3E}">
        <p14:creationId xmlns:p14="http://schemas.microsoft.com/office/powerpoint/2010/main" val="2194795839"/>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US" b="1" dirty="0"/>
              <a:t>Key Message: </a:t>
            </a:r>
            <a:r>
              <a:rPr lang="en-US" b="0" dirty="0"/>
              <a:t>Movable barriers</a:t>
            </a:r>
          </a:p>
          <a:p>
            <a:pPr eaLnBrk="1" hangingPunct="1"/>
            <a:r>
              <a:rPr lang="en-US" b="1" dirty="0"/>
              <a:t>Est. Presentation Time: </a:t>
            </a:r>
            <a:r>
              <a:rPr lang="en-US" b="0" dirty="0"/>
              <a:t>Less than</a:t>
            </a:r>
            <a:r>
              <a:rPr lang="en-US" b="0" baseline="0" dirty="0"/>
              <a:t> </a:t>
            </a:r>
            <a:r>
              <a:rPr lang="en-US" b="0" dirty="0"/>
              <a:t>1 minute(s)</a:t>
            </a:r>
          </a:p>
          <a:p>
            <a:pPr eaLnBrk="1" hangingPunct="1"/>
            <a:r>
              <a:rPr lang="en-US" b="1" dirty="0"/>
              <a:t>Explanation of Cues/Builds: </a:t>
            </a:r>
            <a:r>
              <a:rPr lang="en-US" dirty="0"/>
              <a:t>None</a:t>
            </a:r>
          </a:p>
          <a:p>
            <a:pPr marL="0" marR="0" lvl="1" indent="0" algn="l" defTabSz="914400" rtl="0" eaLnBrk="1" fontAlgn="base" latinLnBrk="0" hangingPunct="1">
              <a:lnSpc>
                <a:spcPct val="100000"/>
              </a:lnSpc>
              <a:spcBef>
                <a:spcPct val="30000"/>
              </a:spcBef>
              <a:spcAft>
                <a:spcPct val="0"/>
              </a:spcAft>
              <a:buClrTx/>
              <a:buSzTx/>
              <a:buFontTx/>
              <a:buNone/>
              <a:tabLst/>
              <a:defRPr/>
            </a:pPr>
            <a:r>
              <a:rPr lang="en-US" b="1" dirty="0"/>
              <a:t>Suggested Comments</a:t>
            </a:r>
            <a:r>
              <a:rPr lang="en-US" dirty="0"/>
              <a:t>:</a:t>
            </a:r>
            <a:r>
              <a:rPr lang="en-US" baseline="0" dirty="0"/>
              <a:t> </a:t>
            </a:r>
            <a:r>
              <a:rPr lang="en-US" dirty="0"/>
              <a:t>Movable barriers are constructed from a series of interconnected sections of barrier hinged together with steel pins to create a movable "chain." The T-shaped top of the barrier is specially designed to allow it to be picked up and moved laterally on a conveyer system by a self-propelled barrier transfer machine (BTM). As the BTM moves along the roadway, rubber wheels run along the underside of the T-shaped top, lift the barrier several inches off of the ground, and move it through an elongated "S" shape until it is repositioned laterally in its desired location. The amount of lateral shift of the barrier can range from 4 to 18 feet. The BTM can move at speeds up to 5 miles per hour (mi/h), allowing protected work spaces to be created in a matter of minutes</a:t>
            </a:r>
          </a:p>
          <a:p>
            <a:pPr eaLnBrk="1" hangingPunct="1"/>
            <a:r>
              <a:rPr lang="en-US" b="1" dirty="0"/>
              <a:t>Suggested Questions: </a:t>
            </a:r>
            <a:r>
              <a:rPr lang="en-US" dirty="0"/>
              <a:t>None</a:t>
            </a:r>
          </a:p>
          <a:p>
            <a:pPr eaLnBrk="1" hangingPunct="1"/>
            <a:r>
              <a:rPr lang="en-US" b="1" dirty="0"/>
              <a:t>Additional Information: </a:t>
            </a:r>
            <a:r>
              <a:rPr lang="en-US" dirty="0"/>
              <a:t>None</a:t>
            </a:r>
          </a:p>
          <a:p>
            <a:pPr eaLnBrk="1" hangingPunct="1"/>
            <a:r>
              <a:rPr lang="en-US" b="1" dirty="0"/>
              <a:t>Possible Problems: </a:t>
            </a:r>
            <a:r>
              <a:rPr lang="en-US" dirty="0"/>
              <a:t>None</a:t>
            </a:r>
          </a:p>
        </p:txBody>
      </p:sp>
    </p:spTree>
    <p:extLst>
      <p:ext uri="{BB962C8B-B14F-4D97-AF65-F5344CB8AC3E}">
        <p14:creationId xmlns:p14="http://schemas.microsoft.com/office/powerpoint/2010/main" val="762887362"/>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US" b="1" dirty="0"/>
              <a:t>Key Message: </a:t>
            </a:r>
            <a:r>
              <a:rPr lang="en-US" b="0" dirty="0"/>
              <a:t>Moveable Barriers</a:t>
            </a:r>
          </a:p>
          <a:p>
            <a:pPr eaLnBrk="1" hangingPunct="1"/>
            <a:r>
              <a:rPr lang="en-US" b="1" dirty="0"/>
              <a:t>Est. Presentation Time: </a:t>
            </a:r>
            <a:r>
              <a:rPr lang="en-US" b="0" dirty="0"/>
              <a:t>Less than</a:t>
            </a:r>
            <a:r>
              <a:rPr lang="en-US" b="0" baseline="0" dirty="0"/>
              <a:t> </a:t>
            </a:r>
            <a:r>
              <a:rPr lang="en-US" b="0" dirty="0"/>
              <a:t>1 minute(s)</a:t>
            </a:r>
          </a:p>
          <a:p>
            <a:pPr eaLnBrk="1" hangingPunct="1"/>
            <a:r>
              <a:rPr lang="en-US" b="1" dirty="0"/>
              <a:t>Explanation of Cues/Builds: </a:t>
            </a:r>
            <a:r>
              <a:rPr lang="en-US" dirty="0"/>
              <a:t>None</a:t>
            </a:r>
          </a:p>
          <a:p>
            <a:pPr marL="0" lvl="1" eaLnBrk="1" hangingPunct="1"/>
            <a:r>
              <a:rPr lang="en-US" b="1" dirty="0"/>
              <a:t>Suggested Comments</a:t>
            </a:r>
            <a:r>
              <a:rPr lang="en-US" dirty="0"/>
              <a:t>:</a:t>
            </a:r>
            <a:r>
              <a:rPr lang="en-US" baseline="0" dirty="0"/>
              <a:t> Self explanatory.</a:t>
            </a:r>
            <a:endParaRPr lang="en-US" sz="1400" dirty="0"/>
          </a:p>
          <a:p>
            <a:pPr eaLnBrk="1" hangingPunct="1"/>
            <a:r>
              <a:rPr lang="en-US" b="1" dirty="0"/>
              <a:t>Suggested Questions: </a:t>
            </a:r>
            <a:r>
              <a:rPr lang="en-US" dirty="0"/>
              <a:t>None</a:t>
            </a:r>
          </a:p>
          <a:p>
            <a:pPr eaLnBrk="1" hangingPunct="1"/>
            <a:r>
              <a:rPr lang="en-US" b="1" dirty="0"/>
              <a:t>Additional Information: </a:t>
            </a:r>
            <a:r>
              <a:rPr lang="en-US" b="0" dirty="0"/>
              <a:t>https://workzonesafety-media.s3.amazonaws.com/workzonesafety/files/documents/training/fhwa_wz_grant/atssa_positive_protection_guidelines.pdf </a:t>
            </a:r>
          </a:p>
          <a:p>
            <a:pPr eaLnBrk="1" hangingPunct="1"/>
            <a:r>
              <a:rPr lang="en-US" b="1" dirty="0"/>
              <a:t>Possible Problems: </a:t>
            </a:r>
            <a:r>
              <a:rPr lang="en-US" dirty="0"/>
              <a:t>None</a:t>
            </a:r>
          </a:p>
          <a:p>
            <a:endParaRPr lang="en-US" dirty="0"/>
          </a:p>
        </p:txBody>
      </p:sp>
    </p:spTree>
    <p:extLst>
      <p:ext uri="{BB962C8B-B14F-4D97-AF65-F5344CB8AC3E}">
        <p14:creationId xmlns:p14="http://schemas.microsoft.com/office/powerpoint/2010/main" val="2383135465"/>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US" b="1" dirty="0"/>
              <a:t>Key Message: </a:t>
            </a:r>
            <a:r>
              <a:rPr lang="en-US" dirty="0"/>
              <a:t>Relative Costs and Benefits</a:t>
            </a:r>
          </a:p>
          <a:p>
            <a:pPr eaLnBrk="1" hangingPunct="1"/>
            <a:r>
              <a:rPr lang="en-US" b="1" dirty="0"/>
              <a:t>Est. Presentation Time: </a:t>
            </a:r>
            <a:r>
              <a:rPr lang="en-US" b="0" dirty="0"/>
              <a:t>Less than</a:t>
            </a:r>
            <a:r>
              <a:rPr lang="en-US" b="0" baseline="0" dirty="0"/>
              <a:t> </a:t>
            </a:r>
            <a:r>
              <a:rPr lang="en-US" b="0" dirty="0"/>
              <a:t>1 minute(s)</a:t>
            </a:r>
          </a:p>
          <a:p>
            <a:pPr eaLnBrk="1" hangingPunct="1"/>
            <a:r>
              <a:rPr lang="en-US" b="1" dirty="0"/>
              <a:t>Explanation of Cues/Builds: </a:t>
            </a:r>
            <a:r>
              <a:rPr lang="en-US" dirty="0"/>
              <a:t>None</a:t>
            </a:r>
          </a:p>
          <a:p>
            <a:pPr marL="0" lvl="1" eaLnBrk="1" hangingPunct="1"/>
            <a:r>
              <a:rPr lang="en-US" b="1" dirty="0"/>
              <a:t>Suggested Comments</a:t>
            </a:r>
            <a:r>
              <a:rPr lang="en-US" dirty="0"/>
              <a:t>:</a:t>
            </a:r>
            <a:r>
              <a:rPr lang="en-US" baseline="0" dirty="0"/>
              <a:t> {Self explanatory}</a:t>
            </a:r>
            <a:endParaRPr lang="en-US" sz="1400" dirty="0"/>
          </a:p>
          <a:p>
            <a:pPr eaLnBrk="1" hangingPunct="1"/>
            <a:r>
              <a:rPr lang="en-US" b="1" dirty="0"/>
              <a:t>Suggested Questions: </a:t>
            </a:r>
            <a:r>
              <a:rPr lang="en-US" dirty="0"/>
              <a:t>None</a:t>
            </a:r>
          </a:p>
          <a:p>
            <a:pPr eaLnBrk="1" hangingPunct="1"/>
            <a:r>
              <a:rPr lang="en-US" b="1" dirty="0"/>
              <a:t>Additional Information: </a:t>
            </a:r>
            <a:r>
              <a:rPr lang="en-US" dirty="0"/>
              <a:t>http://www.roadstothefuture.com/Zipper_I95_JRB.html</a:t>
            </a:r>
          </a:p>
          <a:p>
            <a:pPr eaLnBrk="1" hangingPunct="1"/>
            <a:r>
              <a:rPr lang="en-US" b="1" dirty="0"/>
              <a:t>Possible Problems: </a:t>
            </a:r>
            <a:r>
              <a:rPr lang="en-US" dirty="0"/>
              <a:t>None</a:t>
            </a:r>
          </a:p>
          <a:p>
            <a:endParaRPr lang="en-US" dirty="0"/>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pPr>
              <a:defRPr/>
            </a:pPr>
            <a:fld id="{2DB3021B-E09F-4CBE-A87D-C8481490014A}" type="slidenum">
              <a:rPr lang="en-US" smtClean="0"/>
              <a:pPr>
                <a:defRPr/>
              </a:pPr>
              <a:t>85</a:t>
            </a:fld>
            <a:endParaRPr lang="en-US" dirty="0"/>
          </a:p>
        </p:txBody>
      </p:sp>
    </p:spTree>
    <p:extLst>
      <p:ext uri="{BB962C8B-B14F-4D97-AF65-F5344CB8AC3E}">
        <p14:creationId xmlns:p14="http://schemas.microsoft.com/office/powerpoint/2010/main" val="2284677644"/>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US" b="1" dirty="0"/>
              <a:t>Key Message: </a:t>
            </a:r>
            <a:r>
              <a:rPr lang="en-US" dirty="0"/>
              <a:t>Illustrate protection</a:t>
            </a:r>
          </a:p>
          <a:p>
            <a:pPr eaLnBrk="1" hangingPunct="1"/>
            <a:r>
              <a:rPr lang="en-US" b="1" dirty="0"/>
              <a:t>Est. Presentation Time: </a:t>
            </a:r>
            <a:r>
              <a:rPr lang="en-US" b="0" dirty="0"/>
              <a:t>Less than</a:t>
            </a:r>
            <a:r>
              <a:rPr lang="en-US" b="0" baseline="0" dirty="0"/>
              <a:t> </a:t>
            </a:r>
            <a:r>
              <a:rPr lang="en-US" b="0" dirty="0"/>
              <a:t>1 minute(s)</a:t>
            </a:r>
          </a:p>
          <a:p>
            <a:pPr eaLnBrk="1" hangingPunct="1"/>
            <a:r>
              <a:rPr lang="en-US" b="1" dirty="0"/>
              <a:t>Explanation of Cues/Builds: </a:t>
            </a:r>
            <a:r>
              <a:rPr lang="en-US" dirty="0"/>
              <a:t>None</a:t>
            </a:r>
          </a:p>
          <a:p>
            <a:pPr marL="0" lvl="1" eaLnBrk="1" hangingPunct="1"/>
            <a:r>
              <a:rPr lang="en-US" b="1" dirty="0"/>
              <a:t>Suggested Comments</a:t>
            </a:r>
            <a:r>
              <a:rPr lang="en-US" dirty="0"/>
              <a:t>:</a:t>
            </a:r>
            <a:r>
              <a:rPr lang="en-US" baseline="0" dirty="0"/>
              <a:t> {Self explanatory}</a:t>
            </a:r>
            <a:endParaRPr lang="en-US" sz="1400" dirty="0"/>
          </a:p>
          <a:p>
            <a:pPr eaLnBrk="1" hangingPunct="1"/>
            <a:r>
              <a:rPr lang="en-US" b="1" dirty="0"/>
              <a:t>Suggested Questions: </a:t>
            </a:r>
            <a:r>
              <a:rPr lang="en-US" dirty="0"/>
              <a:t>None</a:t>
            </a:r>
          </a:p>
          <a:p>
            <a:pPr eaLnBrk="1" hangingPunct="1"/>
            <a:r>
              <a:rPr lang="en-US" b="1" dirty="0"/>
              <a:t>Additional Information: </a:t>
            </a:r>
            <a:r>
              <a:rPr lang="en-US" dirty="0"/>
              <a:t>None</a:t>
            </a:r>
          </a:p>
          <a:p>
            <a:pPr eaLnBrk="1" hangingPunct="1"/>
            <a:r>
              <a:rPr lang="en-US" b="1" dirty="0"/>
              <a:t>Possible Problems: </a:t>
            </a:r>
            <a:r>
              <a:rPr lang="en-US" dirty="0"/>
              <a:t>None</a:t>
            </a:r>
          </a:p>
          <a:p>
            <a:endParaRPr lang="en-US" dirty="0"/>
          </a:p>
        </p:txBody>
      </p:sp>
    </p:spTree>
    <p:extLst>
      <p:ext uri="{BB962C8B-B14F-4D97-AF65-F5344CB8AC3E}">
        <p14:creationId xmlns:p14="http://schemas.microsoft.com/office/powerpoint/2010/main" val="2657992750"/>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US" b="1" dirty="0"/>
              <a:t>Key Message: </a:t>
            </a:r>
            <a:r>
              <a:rPr lang="en-US" dirty="0"/>
              <a:t>Relative Costs and Benefits</a:t>
            </a:r>
          </a:p>
          <a:p>
            <a:pPr eaLnBrk="1" hangingPunct="1"/>
            <a:r>
              <a:rPr lang="en-US" b="1" dirty="0"/>
              <a:t>Est. Presentation Time: </a:t>
            </a:r>
            <a:r>
              <a:rPr lang="en-US" b="0" dirty="0"/>
              <a:t>1-2 minute(s)</a:t>
            </a:r>
          </a:p>
          <a:p>
            <a:pPr eaLnBrk="1" hangingPunct="1"/>
            <a:r>
              <a:rPr lang="en-US" b="1" dirty="0"/>
              <a:t>Explanation of Cues/Builds: </a:t>
            </a:r>
            <a:r>
              <a:rPr lang="en-US" dirty="0"/>
              <a:t>None</a:t>
            </a:r>
          </a:p>
          <a:p>
            <a:pPr marL="0" lvl="1" eaLnBrk="1" hangingPunct="1"/>
            <a:r>
              <a:rPr lang="en-US" b="1" dirty="0"/>
              <a:t>Suggested Comments</a:t>
            </a:r>
            <a:r>
              <a:rPr lang="en-US" dirty="0"/>
              <a:t>:</a:t>
            </a:r>
            <a:r>
              <a:rPr lang="en-US" baseline="0" dirty="0"/>
              <a:t> {Self explanatory}</a:t>
            </a:r>
            <a:endParaRPr lang="en-US" sz="1400" dirty="0"/>
          </a:p>
          <a:p>
            <a:pPr eaLnBrk="1" hangingPunct="1"/>
            <a:r>
              <a:rPr lang="en-US" b="1" dirty="0"/>
              <a:t>Suggested Questions: </a:t>
            </a:r>
            <a:r>
              <a:rPr lang="en-US" dirty="0"/>
              <a:t>None</a:t>
            </a:r>
          </a:p>
          <a:p>
            <a:pPr eaLnBrk="1" hangingPunct="1"/>
            <a:r>
              <a:rPr lang="en-US" b="1" dirty="0"/>
              <a:t>Additional Information: </a:t>
            </a:r>
            <a:r>
              <a:rPr lang="en-US" dirty="0"/>
              <a:t>None</a:t>
            </a:r>
          </a:p>
          <a:p>
            <a:pPr eaLnBrk="1" hangingPunct="1"/>
            <a:r>
              <a:rPr lang="en-US" b="1" dirty="0"/>
              <a:t>Possible Problems: </a:t>
            </a:r>
            <a:r>
              <a:rPr lang="en-US" dirty="0"/>
              <a:t>None</a:t>
            </a:r>
          </a:p>
          <a:p>
            <a:endParaRPr lang="en-US" dirty="0"/>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pPr>
              <a:defRPr/>
            </a:pPr>
            <a:fld id="{2DB3021B-E09F-4CBE-A87D-C8481490014A}" type="slidenum">
              <a:rPr lang="en-US" smtClean="0"/>
              <a:pPr>
                <a:defRPr/>
              </a:pPr>
              <a:t>87</a:t>
            </a:fld>
            <a:endParaRPr lang="en-US" dirty="0"/>
          </a:p>
        </p:txBody>
      </p:sp>
    </p:spTree>
    <p:extLst>
      <p:ext uri="{BB962C8B-B14F-4D97-AF65-F5344CB8AC3E}">
        <p14:creationId xmlns:p14="http://schemas.microsoft.com/office/powerpoint/2010/main" val="1330386678"/>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b="1" dirty="0"/>
              <a:t>Key Message: </a:t>
            </a:r>
            <a:r>
              <a:rPr lang="en-US" sz="1000" b="0" dirty="0"/>
              <a:t>Movable Barrier Deployment</a:t>
            </a:r>
            <a:endParaRPr lang="en-US" b="0" dirty="0"/>
          </a:p>
          <a:p>
            <a:pPr eaLnBrk="1" hangingPunct="1"/>
            <a:r>
              <a:rPr lang="en-US" b="1" dirty="0"/>
              <a:t>Est. Presentation Time: </a:t>
            </a:r>
            <a:r>
              <a:rPr lang="en-US" b="0" dirty="0"/>
              <a:t>Less than</a:t>
            </a:r>
            <a:r>
              <a:rPr lang="en-US" b="0" baseline="0" dirty="0"/>
              <a:t> </a:t>
            </a:r>
            <a:r>
              <a:rPr lang="en-US" b="0" dirty="0"/>
              <a:t>1 minute(s)</a:t>
            </a:r>
          </a:p>
          <a:p>
            <a:pPr eaLnBrk="1" hangingPunct="1"/>
            <a:r>
              <a:rPr lang="en-US" b="1" dirty="0"/>
              <a:t>Explanation of Cues/Builds: </a:t>
            </a:r>
            <a:r>
              <a:rPr lang="en-US" dirty="0"/>
              <a:t>None</a:t>
            </a:r>
          </a:p>
          <a:p>
            <a:pPr marL="0" marR="0" indent="0" algn="l" defTabSz="914400" rtl="0" eaLnBrk="0" fontAlgn="base" latinLnBrk="0" hangingPunct="0">
              <a:lnSpc>
                <a:spcPct val="100000"/>
              </a:lnSpc>
              <a:spcBef>
                <a:spcPct val="30000"/>
              </a:spcBef>
              <a:spcAft>
                <a:spcPct val="0"/>
              </a:spcAft>
              <a:buClrTx/>
              <a:buSzTx/>
              <a:buFontTx/>
              <a:buNone/>
              <a:tabLst/>
              <a:defRPr/>
            </a:pPr>
            <a:r>
              <a:rPr lang="en-US" b="1" dirty="0"/>
              <a:t>Suggested Comments</a:t>
            </a:r>
            <a:r>
              <a:rPr lang="en-US" dirty="0"/>
              <a:t>:</a:t>
            </a:r>
            <a:r>
              <a:rPr lang="en-US" baseline="0" dirty="0"/>
              <a:t> </a:t>
            </a:r>
            <a:r>
              <a:rPr lang="en-US" sz="1000" b="0" dirty="0"/>
              <a:t> 100 ft per flatbed,</a:t>
            </a:r>
            <a:r>
              <a:rPr lang="en-US" sz="1000" b="0" baseline="0" dirty="0"/>
              <a:t> </a:t>
            </a:r>
            <a:r>
              <a:rPr lang="en-US" sz="1000" b="0" dirty="0"/>
              <a:t>Fork lifts – (4) Persons can set 400 to 600 ft/ hour,</a:t>
            </a:r>
            <a:r>
              <a:rPr lang="en-US" sz="1000" b="0" baseline="0" dirty="0"/>
              <a:t> </a:t>
            </a:r>
            <a:r>
              <a:rPr lang="en-US" sz="1000" b="0" dirty="0"/>
              <a:t>Barrier segments can be placed at either end / middle.</a:t>
            </a:r>
            <a:endParaRPr lang="en-US" sz="1400" b="0" dirty="0"/>
          </a:p>
          <a:p>
            <a:pPr eaLnBrk="1" hangingPunct="1"/>
            <a:r>
              <a:rPr lang="en-US" b="1" dirty="0"/>
              <a:t>Suggested Questions: </a:t>
            </a:r>
            <a:r>
              <a:rPr lang="en-US" dirty="0"/>
              <a:t>None</a:t>
            </a:r>
          </a:p>
          <a:p>
            <a:pPr eaLnBrk="1" hangingPunct="1"/>
            <a:r>
              <a:rPr lang="en-US" b="1" dirty="0"/>
              <a:t>Additional Information: </a:t>
            </a:r>
            <a:r>
              <a:rPr lang="en-US" b="0" dirty="0"/>
              <a:t>Refer</a:t>
            </a:r>
            <a:r>
              <a:rPr lang="en-US" b="0" baseline="0" dirty="0"/>
              <a:t> to manufacturer’s recommendations.</a:t>
            </a:r>
            <a:endParaRPr lang="en-US" dirty="0"/>
          </a:p>
          <a:p>
            <a:pPr eaLnBrk="1" hangingPunct="1"/>
            <a:r>
              <a:rPr lang="en-US" b="1" dirty="0"/>
              <a:t>Possible Problems:</a:t>
            </a:r>
            <a:endParaRPr lang="en-US" dirty="0"/>
          </a:p>
          <a:p>
            <a:endParaRPr lang="en-US" dirty="0"/>
          </a:p>
        </p:txBody>
      </p:sp>
    </p:spTree>
    <p:extLst>
      <p:ext uri="{BB962C8B-B14F-4D97-AF65-F5344CB8AC3E}">
        <p14:creationId xmlns:p14="http://schemas.microsoft.com/office/powerpoint/2010/main" val="2593519311"/>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b="1" dirty="0"/>
              <a:t>Key Message: </a:t>
            </a:r>
            <a:r>
              <a:rPr lang="en-US" sz="1000" b="0" i="0" dirty="0"/>
              <a:t>Barrier Transfer / Reset  </a:t>
            </a:r>
            <a:endParaRPr lang="en-US" b="0" i="0" dirty="0"/>
          </a:p>
          <a:p>
            <a:pPr eaLnBrk="1" hangingPunct="1"/>
            <a:r>
              <a:rPr lang="en-US" b="1" dirty="0"/>
              <a:t>Est. Presentation Time: </a:t>
            </a:r>
            <a:r>
              <a:rPr lang="en-US" b="0" dirty="0"/>
              <a:t>2-3 minute(s)</a:t>
            </a:r>
          </a:p>
          <a:p>
            <a:pPr eaLnBrk="1" hangingPunct="1"/>
            <a:r>
              <a:rPr lang="en-US" b="1" dirty="0"/>
              <a:t>Explanation of Cues/Builds: </a:t>
            </a:r>
            <a:r>
              <a:rPr lang="en-US" dirty="0"/>
              <a:t>None</a:t>
            </a:r>
          </a:p>
          <a:p>
            <a:pPr marL="0" marR="0" indent="0" algn="l" defTabSz="914400" rtl="0" eaLnBrk="0" fontAlgn="base" latinLnBrk="0" hangingPunct="0">
              <a:lnSpc>
                <a:spcPct val="100000"/>
              </a:lnSpc>
              <a:spcBef>
                <a:spcPct val="30000"/>
              </a:spcBef>
              <a:spcAft>
                <a:spcPct val="0"/>
              </a:spcAft>
              <a:buClrTx/>
              <a:buSzTx/>
              <a:buFontTx/>
              <a:buNone/>
              <a:tabLst/>
              <a:defRPr/>
            </a:pPr>
            <a:r>
              <a:rPr lang="en-US" b="1" dirty="0"/>
              <a:t>Suggested Comments</a:t>
            </a:r>
            <a:r>
              <a:rPr lang="en-US" dirty="0"/>
              <a:t>:</a:t>
            </a:r>
            <a:r>
              <a:rPr lang="en-US" baseline="0" dirty="0"/>
              <a:t> </a:t>
            </a:r>
            <a:r>
              <a:rPr lang="en-US" sz="1000" b="0" dirty="0"/>
              <a:t> Here is a side</a:t>
            </a:r>
            <a:r>
              <a:rPr lang="en-US" sz="1000" b="0" baseline="0" dirty="0"/>
              <a:t> by side comparison between conventional barriers and moveable barriers.</a:t>
            </a:r>
            <a:endParaRPr lang="en-US" sz="1400" b="0" dirty="0"/>
          </a:p>
          <a:p>
            <a:pPr eaLnBrk="1" hangingPunct="1"/>
            <a:r>
              <a:rPr lang="en-US" b="1" dirty="0"/>
              <a:t>Suggested Questions: </a:t>
            </a:r>
            <a:r>
              <a:rPr lang="en-US" dirty="0"/>
              <a:t>None</a:t>
            </a:r>
          </a:p>
          <a:p>
            <a:pPr eaLnBrk="1" hangingPunct="1"/>
            <a:r>
              <a:rPr lang="en-US" b="1" dirty="0"/>
              <a:t>Additional Information: </a:t>
            </a:r>
            <a:r>
              <a:rPr lang="en-US" b="0" dirty="0"/>
              <a:t>None</a:t>
            </a:r>
            <a:endParaRPr lang="en-US" dirty="0"/>
          </a:p>
          <a:p>
            <a:pPr eaLnBrk="1" hangingPunct="1"/>
            <a:r>
              <a:rPr lang="en-US" b="1" dirty="0"/>
              <a:t>Possible Problems: </a:t>
            </a:r>
            <a:r>
              <a:rPr lang="en-US" b="0" dirty="0"/>
              <a:t>Expand as needed.</a:t>
            </a:r>
            <a:endParaRPr lang="en-US" dirty="0"/>
          </a:p>
          <a:p>
            <a:endParaRPr lang="en-US" dirty="0"/>
          </a:p>
        </p:txBody>
      </p:sp>
    </p:spTree>
    <p:extLst>
      <p:ext uri="{BB962C8B-B14F-4D97-AF65-F5344CB8AC3E}">
        <p14:creationId xmlns:p14="http://schemas.microsoft.com/office/powerpoint/2010/main" val="182372568"/>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b="1" dirty="0"/>
              <a:t>Key Message: </a:t>
            </a:r>
            <a:r>
              <a:rPr lang="en-US" sz="1000" b="0" i="0" dirty="0"/>
              <a:t>Barrier Ingress/Egress</a:t>
            </a:r>
            <a:endParaRPr lang="en-US" b="0" i="0" dirty="0"/>
          </a:p>
          <a:p>
            <a:pPr eaLnBrk="1" hangingPunct="1"/>
            <a:r>
              <a:rPr lang="en-US" b="1" dirty="0"/>
              <a:t>Est. Presentation Time: </a:t>
            </a:r>
            <a:r>
              <a:rPr lang="en-US" b="0" dirty="0"/>
              <a:t>Less than</a:t>
            </a:r>
            <a:r>
              <a:rPr lang="en-US" b="0" baseline="0" dirty="0"/>
              <a:t> </a:t>
            </a:r>
            <a:r>
              <a:rPr lang="en-US" b="0" dirty="0"/>
              <a:t>1 minute(s)</a:t>
            </a:r>
          </a:p>
          <a:p>
            <a:pPr eaLnBrk="1" hangingPunct="1"/>
            <a:r>
              <a:rPr lang="en-US" b="1" dirty="0"/>
              <a:t>Explanation of Cues/Builds: </a:t>
            </a:r>
            <a:r>
              <a:rPr lang="en-US" dirty="0"/>
              <a:t>None</a:t>
            </a:r>
          </a:p>
          <a:p>
            <a:pPr>
              <a:lnSpc>
                <a:spcPct val="80000"/>
              </a:lnSpc>
              <a:spcBef>
                <a:spcPct val="0"/>
              </a:spcBef>
              <a:buSzPct val="150000"/>
            </a:pPr>
            <a:r>
              <a:rPr lang="en-US" b="1" dirty="0"/>
              <a:t>Suggested Comments</a:t>
            </a:r>
            <a:r>
              <a:rPr lang="en-US" dirty="0"/>
              <a:t>:</a:t>
            </a:r>
            <a:r>
              <a:rPr lang="en-US" baseline="0" dirty="0"/>
              <a:t> </a:t>
            </a:r>
            <a:r>
              <a:rPr lang="en-US" sz="1000" b="0" dirty="0"/>
              <a:t> </a:t>
            </a:r>
            <a:endParaRPr lang="en-US" sz="1000" dirty="0"/>
          </a:p>
          <a:p>
            <a:pPr marL="236538" indent="-236538">
              <a:spcBef>
                <a:spcPct val="0"/>
              </a:spcBef>
              <a:buSzPct val="150000"/>
              <a:buFont typeface="Arial" pitchFamily="34" charset="0"/>
              <a:buChar char="•"/>
            </a:pPr>
            <a:r>
              <a:rPr lang="en-US" sz="1000" dirty="0"/>
              <a:t> Can be opened fast – 3 ways</a:t>
            </a:r>
          </a:p>
          <a:p>
            <a:pPr marL="236538" indent="-236538">
              <a:spcBef>
                <a:spcPct val="0"/>
              </a:spcBef>
              <a:buSzPct val="150000"/>
              <a:buFont typeface="Arial" pitchFamily="34" charset="0"/>
              <a:buChar char="•"/>
            </a:pPr>
            <a:r>
              <a:rPr lang="en-US" sz="1000" dirty="0"/>
              <a:t> Provides fast coordinated means to address emergencies </a:t>
            </a:r>
            <a:endParaRPr lang="en-US" sz="1400" b="0" dirty="0"/>
          </a:p>
          <a:p>
            <a:pPr eaLnBrk="1" hangingPunct="1"/>
            <a:r>
              <a:rPr lang="en-US" b="1" dirty="0"/>
              <a:t>Suggested Questions: </a:t>
            </a:r>
            <a:r>
              <a:rPr lang="en-US" dirty="0"/>
              <a:t>None</a:t>
            </a:r>
          </a:p>
          <a:p>
            <a:pPr eaLnBrk="1" hangingPunct="1"/>
            <a:r>
              <a:rPr lang="en-US" b="1" dirty="0"/>
              <a:t>Additional Information: </a:t>
            </a:r>
            <a:r>
              <a:rPr lang="en-US" b="0" dirty="0"/>
              <a:t>None</a:t>
            </a:r>
            <a:endParaRPr lang="en-US" dirty="0"/>
          </a:p>
          <a:p>
            <a:pPr eaLnBrk="1" hangingPunct="1"/>
            <a:r>
              <a:rPr lang="en-US" b="1" dirty="0"/>
              <a:t>Possible Problems: </a:t>
            </a:r>
            <a:r>
              <a:rPr lang="en-US" b="0" dirty="0"/>
              <a:t>Expand as needed.</a:t>
            </a:r>
            <a:endParaRPr lang="en-US" dirty="0"/>
          </a:p>
          <a:p>
            <a:endParaRPr lang="en-US" dirty="0"/>
          </a:p>
        </p:txBody>
      </p:sp>
    </p:spTree>
    <p:extLst>
      <p:ext uri="{BB962C8B-B14F-4D97-AF65-F5344CB8AC3E}">
        <p14:creationId xmlns:p14="http://schemas.microsoft.com/office/powerpoint/2010/main" val="342065453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US" sz="1000" b="1" dirty="0"/>
              <a:t>Key Message: </a:t>
            </a:r>
            <a:r>
              <a:rPr lang="en-US" sz="1000" dirty="0"/>
              <a:t>Discuss temporary traffic barriers</a:t>
            </a:r>
          </a:p>
          <a:p>
            <a:pPr eaLnBrk="1" hangingPunct="1"/>
            <a:r>
              <a:rPr lang="en-US" sz="1000" b="1" dirty="0"/>
              <a:t>Est. Presentation Time: </a:t>
            </a:r>
            <a:r>
              <a:rPr lang="en-US" sz="1000" dirty="0"/>
              <a:t>Less than 1 minute</a:t>
            </a:r>
          </a:p>
          <a:p>
            <a:pPr eaLnBrk="1" hangingPunct="1"/>
            <a:r>
              <a:rPr lang="en-US" sz="1000" b="1" dirty="0"/>
              <a:t>Explanation of Cues/Builds: </a:t>
            </a:r>
            <a:r>
              <a:rPr lang="en-US" sz="1000" dirty="0"/>
              <a:t>None</a:t>
            </a:r>
          </a:p>
          <a:p>
            <a:pPr marL="0" marR="0" lvl="1" indent="0" algn="l" defTabSz="914400" rtl="0" eaLnBrk="1" fontAlgn="base" latinLnBrk="0" hangingPunct="1">
              <a:lnSpc>
                <a:spcPct val="100000"/>
              </a:lnSpc>
              <a:spcBef>
                <a:spcPct val="30000"/>
              </a:spcBef>
              <a:spcAft>
                <a:spcPct val="0"/>
              </a:spcAft>
              <a:buClrTx/>
              <a:buSzTx/>
              <a:buFontTx/>
              <a:buNone/>
              <a:tabLst/>
              <a:defRPr/>
            </a:pPr>
            <a:r>
              <a:rPr lang="en-US" sz="1000" b="1" dirty="0"/>
              <a:t>Suggested Comments</a:t>
            </a:r>
            <a:r>
              <a:rPr lang="en-US" sz="1000" dirty="0"/>
              <a:t>: This photo gives a good idea at how barriers</a:t>
            </a:r>
            <a:r>
              <a:rPr lang="en-US" sz="1000" baseline="0" dirty="0"/>
              <a:t> provide excellent positive protection for workers. </a:t>
            </a:r>
            <a:r>
              <a:rPr lang="en-US" sz="1200" dirty="0"/>
              <a:t>Although this is a general practice. It is</a:t>
            </a:r>
            <a:r>
              <a:rPr lang="en-US" sz="1200" baseline="0" dirty="0"/>
              <a:t> </a:t>
            </a:r>
            <a:r>
              <a:rPr lang="en-US" sz="1200" dirty="0"/>
              <a:t>dangerous</a:t>
            </a:r>
            <a:r>
              <a:rPr lang="en-US" sz="1200" baseline="0" dirty="0"/>
              <a:t> for motorist as they may come in contact with stationary or slow moving contractor equipment.</a:t>
            </a:r>
            <a:endParaRPr lang="en-US" sz="1200" dirty="0"/>
          </a:p>
          <a:p>
            <a:pPr eaLnBrk="1" hangingPunct="1"/>
            <a:r>
              <a:rPr lang="en-US" sz="1000" b="1" dirty="0"/>
              <a:t>Suggested Questions: </a:t>
            </a:r>
            <a:r>
              <a:rPr lang="en-US" sz="1000" dirty="0"/>
              <a:t>what would happen</a:t>
            </a:r>
            <a:r>
              <a:rPr lang="en-US" sz="1000" baseline="0" dirty="0"/>
              <a:t> if the barrier is impacted? It may move (deflect) into these workers. How can we keep it from deflecting? By anchoring the barrier?</a:t>
            </a:r>
            <a:endParaRPr lang="en-US" sz="1000" dirty="0"/>
          </a:p>
          <a:p>
            <a:pPr eaLnBrk="1" hangingPunct="1"/>
            <a:r>
              <a:rPr lang="en-US" sz="1000" b="1" dirty="0"/>
              <a:t>Additional Information: </a:t>
            </a:r>
            <a:r>
              <a:rPr lang="en-US" sz="1000" b="0" dirty="0"/>
              <a:t>Photo</a:t>
            </a:r>
            <a:r>
              <a:rPr lang="en-US" sz="1000" b="0" baseline="0" dirty="0"/>
              <a:t> is from I-66 in Virginia.</a:t>
            </a:r>
            <a:endParaRPr lang="en-US" sz="1000" dirty="0"/>
          </a:p>
          <a:p>
            <a:pPr eaLnBrk="1" hangingPunct="1"/>
            <a:r>
              <a:rPr lang="en-US" sz="1000" b="1" dirty="0"/>
              <a:t>Possible Problems: </a:t>
            </a:r>
            <a:r>
              <a:rPr lang="en-US" sz="1000" dirty="0"/>
              <a:t>Avoid getting into a discussion</a:t>
            </a:r>
            <a:r>
              <a:rPr lang="en-US" sz="1000" baseline="0" dirty="0"/>
              <a:t> about deflection here. The subject is discussed in detail later.</a:t>
            </a:r>
            <a:endParaRPr lang="en-US" sz="1000" dirty="0"/>
          </a:p>
          <a:p>
            <a:endParaRPr lang="en-US" dirty="0"/>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pPr>
              <a:defRPr/>
            </a:pPr>
            <a:fld id="{2DB3021B-E09F-4CBE-A87D-C8481490014A}" type="slidenum">
              <a:rPr lang="en-US" smtClean="0"/>
              <a:pPr>
                <a:defRPr/>
              </a:pPr>
              <a:t>9</a:t>
            </a:fld>
            <a:endParaRPr lang="en-US" dirty="0"/>
          </a:p>
        </p:txBody>
      </p:sp>
    </p:spTree>
    <p:extLst>
      <p:ext uri="{BB962C8B-B14F-4D97-AF65-F5344CB8AC3E}">
        <p14:creationId xmlns:p14="http://schemas.microsoft.com/office/powerpoint/2010/main" val="2291326019"/>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p:cNvSpPr>
            <a:spLocks noGrp="1" noRot="1" noChangeAspect="1" noTextEdit="1"/>
          </p:cNvSpPr>
          <p:nvPr>
            <p:ph type="sldImg"/>
          </p:nvPr>
        </p:nvSpPr>
        <p:spPr>
          <a:ln/>
        </p:spPr>
      </p:sp>
      <p:sp>
        <p:nvSpPr>
          <p:cNvPr id="51203" name="Notes Placeholder 2"/>
          <p:cNvSpPr>
            <a:spLocks noGrp="1"/>
          </p:cNvSpPr>
          <p:nvPr>
            <p:ph type="body" idx="1"/>
          </p:nvPr>
        </p:nvSpPr>
        <p:spPr>
          <a:noFill/>
          <a:ln/>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b="1" dirty="0"/>
              <a:t>Key Message: </a:t>
            </a:r>
            <a:r>
              <a:rPr lang="en-US" sz="1000" b="0" i="0" dirty="0"/>
              <a:t>Discuss deflection</a:t>
            </a:r>
            <a:r>
              <a:rPr lang="en-US" sz="1000" b="0" i="0" baseline="0" dirty="0"/>
              <a:t> of QMB</a:t>
            </a:r>
            <a:endParaRPr lang="en-US" b="0" i="0" dirty="0"/>
          </a:p>
          <a:p>
            <a:pPr eaLnBrk="1" hangingPunct="1"/>
            <a:r>
              <a:rPr lang="en-US" b="1" dirty="0"/>
              <a:t>Est. Presentation Time: </a:t>
            </a:r>
            <a:r>
              <a:rPr lang="en-US" b="0" dirty="0"/>
              <a:t>Less than</a:t>
            </a:r>
            <a:r>
              <a:rPr lang="en-US" b="0" baseline="0" dirty="0"/>
              <a:t> </a:t>
            </a:r>
            <a:r>
              <a:rPr lang="en-US" b="0" dirty="0"/>
              <a:t>1 minute(s)</a:t>
            </a:r>
          </a:p>
          <a:p>
            <a:pPr eaLnBrk="1" hangingPunct="1"/>
            <a:r>
              <a:rPr lang="en-US" b="1" dirty="0"/>
              <a:t>Explanation of Cues/Builds: </a:t>
            </a:r>
            <a:r>
              <a:rPr lang="en-US" dirty="0"/>
              <a:t>None</a:t>
            </a:r>
          </a:p>
          <a:p>
            <a:pPr>
              <a:lnSpc>
                <a:spcPct val="80000"/>
              </a:lnSpc>
              <a:spcBef>
                <a:spcPct val="0"/>
              </a:spcBef>
              <a:buSzPct val="150000"/>
            </a:pPr>
            <a:r>
              <a:rPr lang="en-US" b="1" dirty="0"/>
              <a:t>Suggested Comments</a:t>
            </a:r>
            <a:r>
              <a:rPr lang="en-US" dirty="0"/>
              <a:t>:</a:t>
            </a:r>
            <a:r>
              <a:rPr lang="en-US" baseline="0" dirty="0"/>
              <a:t> </a:t>
            </a:r>
            <a:r>
              <a:rPr lang="en-US" sz="1000" b="0" dirty="0"/>
              <a:t> {Self</a:t>
            </a:r>
            <a:r>
              <a:rPr lang="en-US" sz="1000" b="0" baseline="0" dirty="0"/>
              <a:t> explanatory}. Movable end treatments are available for this system.</a:t>
            </a:r>
            <a:endParaRPr lang="en-US" sz="1000" dirty="0"/>
          </a:p>
          <a:p>
            <a:pPr eaLnBrk="1" hangingPunct="1"/>
            <a:r>
              <a:rPr lang="en-US" b="1" dirty="0"/>
              <a:t>Suggested Questions: </a:t>
            </a:r>
            <a:r>
              <a:rPr lang="en-US" dirty="0"/>
              <a:t>None</a:t>
            </a:r>
          </a:p>
          <a:p>
            <a:pPr eaLnBrk="1" hangingPunct="1"/>
            <a:r>
              <a:rPr lang="en-US" b="1" dirty="0"/>
              <a:t>Additional Information: </a:t>
            </a:r>
            <a:r>
              <a:rPr lang="en-US" b="0" dirty="0"/>
              <a:t>None</a:t>
            </a:r>
            <a:endParaRPr lang="en-US" dirty="0"/>
          </a:p>
          <a:p>
            <a:pPr marL="0" marR="0" indent="0" algn="l" defTabSz="914400" rtl="0" eaLnBrk="1" fontAlgn="base" latinLnBrk="0" hangingPunct="1">
              <a:lnSpc>
                <a:spcPct val="100000"/>
              </a:lnSpc>
              <a:spcBef>
                <a:spcPct val="30000"/>
              </a:spcBef>
              <a:spcAft>
                <a:spcPct val="0"/>
              </a:spcAft>
              <a:buClrTx/>
              <a:buSzTx/>
              <a:buFontTx/>
              <a:buNone/>
              <a:tabLst/>
              <a:defRPr/>
            </a:pPr>
            <a:r>
              <a:rPr lang="en-US" b="1" dirty="0"/>
              <a:t>Possible Problems: </a:t>
            </a:r>
            <a:r>
              <a:rPr lang="en-US" b="0" dirty="0"/>
              <a:t>Deflection</a:t>
            </a:r>
            <a:r>
              <a:rPr lang="en-US" b="0" baseline="0" dirty="0"/>
              <a:t> may vary based on the length of the run. </a:t>
            </a:r>
            <a:r>
              <a:rPr lang="en-US" sz="1000" b="0" kern="1200" dirty="0">
                <a:solidFill>
                  <a:schemeClr val="tx1"/>
                </a:solidFill>
                <a:ea typeface="+mn-ea"/>
                <a:cs typeface="+mn-cs"/>
              </a:rPr>
              <a:t>Deflection may be less for their restrained/stiffened system.</a:t>
            </a:r>
            <a:endParaRPr lang="en-US" b="0" dirty="0"/>
          </a:p>
          <a:p>
            <a:endParaRPr lang="en-US" dirty="0"/>
          </a:p>
        </p:txBody>
      </p:sp>
      <p:sp>
        <p:nvSpPr>
          <p:cNvPr id="51204" name="Slide Number Placeholder 3"/>
          <p:cNvSpPr>
            <a:spLocks noGrp="1"/>
          </p:cNvSpPr>
          <p:nvPr>
            <p:ph type="sldNum" sz="quarter" idx="5"/>
          </p:nvPr>
        </p:nvSpPr>
        <p:spPr>
          <a:xfrm>
            <a:off x="3884613" y="8685213"/>
            <a:ext cx="2971800" cy="457200"/>
          </a:xfrm>
          <a:prstGeom prst="rect">
            <a:avLst/>
          </a:prstGeom>
          <a:noFill/>
        </p:spPr>
        <p:txBody>
          <a:bodyPr/>
          <a:lstStyle/>
          <a:p>
            <a:fld id="{F6372D4B-6811-487C-86F9-37570CFC8B61}" type="slidenum">
              <a:rPr lang="en-US" smtClean="0"/>
              <a:pPr/>
              <a:t>91</a:t>
            </a:fld>
            <a:endParaRPr lang="en-US" dirty="0"/>
          </a:p>
        </p:txBody>
      </p:sp>
    </p:spTree>
    <p:extLst>
      <p:ext uri="{BB962C8B-B14F-4D97-AF65-F5344CB8AC3E}">
        <p14:creationId xmlns:p14="http://schemas.microsoft.com/office/powerpoint/2010/main" val="1880003595"/>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US" b="1" dirty="0"/>
              <a:t>Key Message: </a:t>
            </a:r>
            <a:r>
              <a:rPr lang="en-US" b="0" dirty="0"/>
              <a:t>Discuss steel barriers</a:t>
            </a:r>
          </a:p>
          <a:p>
            <a:pPr eaLnBrk="1" hangingPunct="1"/>
            <a:r>
              <a:rPr lang="en-US" b="1" dirty="0"/>
              <a:t>Est. Presentation Time: </a:t>
            </a:r>
            <a:r>
              <a:rPr lang="en-US" b="0" dirty="0"/>
              <a:t>Less than</a:t>
            </a:r>
            <a:r>
              <a:rPr lang="en-US" b="0" baseline="0" dirty="0"/>
              <a:t> </a:t>
            </a:r>
            <a:r>
              <a:rPr lang="en-US" b="0" dirty="0"/>
              <a:t>1 minute(s)</a:t>
            </a:r>
          </a:p>
          <a:p>
            <a:pPr eaLnBrk="1" hangingPunct="1"/>
            <a:r>
              <a:rPr lang="en-US" b="1" dirty="0"/>
              <a:t>Explanation of Cues/Builds: </a:t>
            </a:r>
            <a:r>
              <a:rPr lang="en-US" dirty="0"/>
              <a:t>None</a:t>
            </a:r>
          </a:p>
          <a:p>
            <a:r>
              <a:rPr lang="en-US" b="1" dirty="0"/>
              <a:t>Suggested Comments</a:t>
            </a:r>
            <a:r>
              <a:rPr lang="en-US" dirty="0"/>
              <a:t>:</a:t>
            </a:r>
            <a:r>
              <a:rPr lang="en-US" baseline="0" dirty="0"/>
              <a:t> The 6</a:t>
            </a:r>
            <a:r>
              <a:rPr lang="en-US" baseline="30000" dirty="0"/>
              <a:t>th</a:t>
            </a:r>
            <a:r>
              <a:rPr lang="en-US" baseline="0" dirty="0"/>
              <a:t> barrier type to discuss are steel barriers. </a:t>
            </a:r>
            <a:r>
              <a:rPr lang="en-US" sz="1000" kern="1200" baseline="0" dirty="0">
                <a:solidFill>
                  <a:schemeClr val="tx1"/>
                </a:solidFill>
                <a:ea typeface="+mn-ea"/>
                <a:cs typeface="+mn-cs"/>
              </a:rPr>
              <a:t>Hill and Smith, Inc. has developed a durable portable steel traffic barrier, designed to protect highway travelers, as well as road and construction crews. Traditional portable barrier systems are costly, heavy to transport and handle, time-consuming and do not provide the energy-absorbing capabilities of ZoneGuard.</a:t>
            </a:r>
          </a:p>
          <a:p>
            <a:r>
              <a:rPr lang="en-US" b="1" dirty="0"/>
              <a:t>Suggested Questions: </a:t>
            </a:r>
            <a:r>
              <a:rPr lang="en-US" dirty="0"/>
              <a:t>None</a:t>
            </a:r>
          </a:p>
          <a:p>
            <a:pPr eaLnBrk="1" hangingPunct="1"/>
            <a:r>
              <a:rPr lang="en-US" b="1" dirty="0"/>
              <a:t>Additional Information: </a:t>
            </a:r>
            <a:r>
              <a:rPr lang="en-US" dirty="0"/>
              <a:t>None</a:t>
            </a:r>
          </a:p>
          <a:p>
            <a:pPr eaLnBrk="1" hangingPunct="1"/>
            <a:r>
              <a:rPr lang="en-US" b="1" dirty="0"/>
              <a:t>Possible Problems: </a:t>
            </a:r>
            <a:r>
              <a:rPr lang="en-US" dirty="0"/>
              <a:t>None</a:t>
            </a:r>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pPr>
              <a:defRPr/>
            </a:pPr>
            <a:fld id="{2DB3021B-E09F-4CBE-A87D-C8481490014A}" type="slidenum">
              <a:rPr lang="en-US" smtClean="0"/>
              <a:pPr>
                <a:defRPr/>
              </a:pPr>
              <a:t>93</a:t>
            </a:fld>
            <a:endParaRPr lang="en-US" dirty="0"/>
          </a:p>
        </p:txBody>
      </p:sp>
    </p:spTree>
    <p:extLst>
      <p:ext uri="{BB962C8B-B14F-4D97-AF65-F5344CB8AC3E}">
        <p14:creationId xmlns:p14="http://schemas.microsoft.com/office/powerpoint/2010/main" val="1473465395"/>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US" b="1" dirty="0"/>
              <a:t>Key Message: </a:t>
            </a:r>
            <a:r>
              <a:rPr lang="en-US" b="0" dirty="0"/>
              <a:t>Discuss steel barriers</a:t>
            </a:r>
          </a:p>
          <a:p>
            <a:pPr eaLnBrk="1" hangingPunct="1"/>
            <a:r>
              <a:rPr lang="en-US" b="1" dirty="0"/>
              <a:t>Est. Presentation Time: </a:t>
            </a:r>
            <a:r>
              <a:rPr lang="en-US" b="0" dirty="0"/>
              <a:t>Less than</a:t>
            </a:r>
            <a:r>
              <a:rPr lang="en-US" b="0" baseline="0" dirty="0"/>
              <a:t> </a:t>
            </a:r>
            <a:r>
              <a:rPr lang="en-US" b="0" dirty="0"/>
              <a:t>1 minute(s)</a:t>
            </a:r>
          </a:p>
          <a:p>
            <a:pPr eaLnBrk="1" hangingPunct="1"/>
            <a:r>
              <a:rPr lang="en-US" b="1" dirty="0"/>
              <a:t>Explanation of Cues/Builds: </a:t>
            </a:r>
            <a:r>
              <a:rPr lang="en-US" dirty="0"/>
              <a:t>None</a:t>
            </a:r>
          </a:p>
          <a:p>
            <a:pPr marL="0" marR="0" indent="0" algn="l" defTabSz="914400" rtl="0" eaLnBrk="0" fontAlgn="base" latinLnBrk="0" hangingPunct="0">
              <a:lnSpc>
                <a:spcPct val="100000"/>
              </a:lnSpc>
              <a:spcBef>
                <a:spcPct val="30000"/>
              </a:spcBef>
              <a:spcAft>
                <a:spcPct val="0"/>
              </a:spcAft>
              <a:buClrTx/>
              <a:buSzTx/>
              <a:buFontTx/>
              <a:buNone/>
              <a:tabLst/>
              <a:defRPr/>
            </a:pPr>
            <a:r>
              <a:rPr lang="en-US" b="1" dirty="0"/>
              <a:t>Suggested Comments</a:t>
            </a:r>
            <a:r>
              <a:rPr lang="en-US" dirty="0"/>
              <a:t>:</a:t>
            </a:r>
            <a:r>
              <a:rPr lang="en-US" baseline="0" dirty="0"/>
              <a:t> </a:t>
            </a:r>
            <a:r>
              <a:rPr lang="en-US" sz="1000" kern="1200" baseline="0" dirty="0">
                <a:solidFill>
                  <a:schemeClr val="tx1"/>
                </a:solidFill>
                <a:ea typeface="+mn-ea"/>
                <a:cs typeface="+mn-cs"/>
              </a:rPr>
              <a:t>Typical uses are s</a:t>
            </a:r>
            <a:r>
              <a:rPr lang="en-US" dirty="0"/>
              <a:t>hort-term work zones, such as short activity areas where the barrier must be placed and removed on a daily basis.</a:t>
            </a:r>
            <a:endParaRPr lang="en-US" sz="1000" kern="1200" baseline="0" dirty="0">
              <a:solidFill>
                <a:schemeClr val="tx1"/>
              </a:solidFill>
              <a:ea typeface="+mn-ea"/>
              <a:cs typeface="+mn-cs"/>
            </a:endParaRPr>
          </a:p>
          <a:p>
            <a:r>
              <a:rPr lang="en-US" b="1" dirty="0"/>
              <a:t>Suggested Questions: </a:t>
            </a:r>
            <a:r>
              <a:rPr lang="en-US" dirty="0"/>
              <a:t>None</a:t>
            </a:r>
          </a:p>
          <a:p>
            <a:pPr eaLnBrk="1" hangingPunct="1"/>
            <a:r>
              <a:rPr lang="en-US" b="1" dirty="0"/>
              <a:t>Additional Information: </a:t>
            </a:r>
            <a:r>
              <a:rPr lang="en-US" b="0" dirty="0"/>
              <a:t>None</a:t>
            </a:r>
            <a:endParaRPr lang="en-US" dirty="0"/>
          </a:p>
          <a:p>
            <a:pPr eaLnBrk="1" hangingPunct="1"/>
            <a:r>
              <a:rPr lang="en-US" b="1" dirty="0"/>
              <a:t>Possible Problems: </a:t>
            </a:r>
            <a:r>
              <a:rPr lang="en-US" dirty="0"/>
              <a:t>None</a:t>
            </a:r>
          </a:p>
          <a:p>
            <a:endParaRPr lang="en-US" dirty="0"/>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pPr>
              <a:defRPr/>
            </a:pPr>
            <a:fld id="{2DB3021B-E09F-4CBE-A87D-C8481490014A}" type="slidenum">
              <a:rPr lang="en-US" smtClean="0"/>
              <a:pPr>
                <a:defRPr/>
              </a:pPr>
              <a:t>94</a:t>
            </a:fld>
            <a:endParaRPr lang="en-US" dirty="0"/>
          </a:p>
        </p:txBody>
      </p:sp>
    </p:spTree>
    <p:extLst>
      <p:ext uri="{BB962C8B-B14F-4D97-AF65-F5344CB8AC3E}">
        <p14:creationId xmlns:p14="http://schemas.microsoft.com/office/powerpoint/2010/main" val="1714433948"/>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7"/>
          <p:cNvSpPr>
            <a:spLocks noGrp="1" noChangeArrowheads="1"/>
          </p:cNvSpPr>
          <p:nvPr>
            <p:ph type="sldNum" sz="quarter" idx="5"/>
          </p:nvPr>
        </p:nvSpPr>
        <p:spPr>
          <a:xfrm>
            <a:off x="3884613" y="8685213"/>
            <a:ext cx="2971800" cy="457200"/>
          </a:xfrm>
          <a:prstGeom prst="rect">
            <a:avLst/>
          </a:prstGeom>
          <a:noFill/>
        </p:spPr>
        <p:txBody>
          <a:bodyPr/>
          <a:lstStyle/>
          <a:p>
            <a:fld id="{6303D679-FEDE-4C21-A774-3BA32AD258F6}" type="slidenum">
              <a:rPr lang="en-US"/>
              <a:pPr/>
              <a:t>95</a:t>
            </a:fld>
            <a:endParaRPr lang="en-US" dirty="0"/>
          </a:p>
        </p:txBody>
      </p:sp>
      <p:sp>
        <p:nvSpPr>
          <p:cNvPr id="25603" name="Rectangle 2"/>
          <p:cNvSpPr>
            <a:spLocks noGrp="1" noRot="1" noChangeAspect="1" noChangeArrowheads="1" noTextEdit="1"/>
          </p:cNvSpPr>
          <p:nvPr>
            <p:ph type="sldImg"/>
          </p:nvPr>
        </p:nvSpPr>
        <p:spPr>
          <a:ln/>
        </p:spPr>
      </p:sp>
      <p:sp>
        <p:nvSpPr>
          <p:cNvPr id="25604" name="Rectangle 3"/>
          <p:cNvSpPr>
            <a:spLocks noGrp="1" noChangeArrowheads="1"/>
          </p:cNvSpPr>
          <p:nvPr>
            <p:ph type="body" idx="1"/>
          </p:nvPr>
        </p:nvSpPr>
        <p:spPr>
          <a:noFill/>
          <a:ln/>
        </p:spPr>
        <p:txBody>
          <a:bodyPr/>
          <a:lstStyle/>
          <a:p>
            <a:pPr eaLnBrk="1" hangingPunct="1"/>
            <a:r>
              <a:rPr lang="en-US" b="1" dirty="0"/>
              <a:t>Key Message: </a:t>
            </a:r>
            <a:r>
              <a:rPr lang="en-US" b="0" dirty="0"/>
              <a:t>Discuss steel barriers</a:t>
            </a:r>
          </a:p>
          <a:p>
            <a:pPr eaLnBrk="1" hangingPunct="1"/>
            <a:r>
              <a:rPr lang="en-US" b="1" dirty="0"/>
              <a:t>Est. Presentation Time: </a:t>
            </a:r>
            <a:r>
              <a:rPr lang="en-US" b="0" dirty="0"/>
              <a:t>Less than</a:t>
            </a:r>
            <a:r>
              <a:rPr lang="en-US" b="0" baseline="0" dirty="0"/>
              <a:t> </a:t>
            </a:r>
            <a:r>
              <a:rPr lang="en-US" b="0" dirty="0"/>
              <a:t>1 minute(s)</a:t>
            </a:r>
          </a:p>
          <a:p>
            <a:pPr eaLnBrk="1" hangingPunct="1"/>
            <a:r>
              <a:rPr lang="en-US" b="1" dirty="0"/>
              <a:t>Explanation of Cues/Builds: </a:t>
            </a:r>
            <a:r>
              <a:rPr lang="en-US" dirty="0"/>
              <a:t>None</a:t>
            </a:r>
          </a:p>
          <a:p>
            <a:r>
              <a:rPr lang="en-US" b="1" dirty="0"/>
              <a:t>Suggested Comments</a:t>
            </a:r>
            <a:r>
              <a:rPr lang="en-US" dirty="0"/>
              <a:t>:</a:t>
            </a:r>
            <a:r>
              <a:rPr lang="en-US" baseline="0" dirty="0"/>
              <a:t> </a:t>
            </a:r>
            <a:r>
              <a:rPr lang="en-US" sz="1000" kern="1200" baseline="0" dirty="0">
                <a:solidFill>
                  <a:schemeClr val="tx1"/>
                </a:solidFill>
                <a:ea typeface="+mn-ea"/>
                <a:cs typeface="+mn-cs"/>
              </a:rPr>
              <a:t>ZoneGuard has been extensively tested to US as well as European crash test standards, and has been accepted by the FHWA as meeting NCHRP 350 and MASH-08 TL-3 and TL-4. More footage per truck means truck entries to and exits from the work zone are reduced by over 80%. </a:t>
            </a:r>
            <a:r>
              <a:rPr lang="en-US" dirty="0"/>
              <a:t>Can be used either anchored only at the ends or intermittently to get</a:t>
            </a:r>
            <a:r>
              <a:rPr lang="en-US" baseline="0" dirty="0"/>
              <a:t> acceptable deflection</a:t>
            </a:r>
            <a:endParaRPr lang="en-US" sz="1000" kern="1200" baseline="0" dirty="0">
              <a:solidFill>
                <a:schemeClr val="tx1"/>
              </a:solidFill>
              <a:ea typeface="+mn-ea"/>
              <a:cs typeface="+mn-cs"/>
            </a:endParaRPr>
          </a:p>
          <a:p>
            <a:r>
              <a:rPr lang="en-US" b="1" dirty="0"/>
              <a:t>Suggested Questions: </a:t>
            </a:r>
            <a:r>
              <a:rPr lang="en-US" dirty="0"/>
              <a:t>None</a:t>
            </a:r>
          </a:p>
          <a:p>
            <a:pPr eaLnBrk="1" hangingPunct="1"/>
            <a:r>
              <a:rPr lang="en-US" b="1" dirty="0"/>
              <a:t>Additional Information: </a:t>
            </a:r>
            <a:r>
              <a:rPr lang="en-US" b="0" dirty="0"/>
              <a:t>None</a:t>
            </a:r>
            <a:endParaRPr lang="en-US" dirty="0"/>
          </a:p>
          <a:p>
            <a:pPr eaLnBrk="1" hangingPunct="1"/>
            <a:r>
              <a:rPr lang="en-US" b="1" dirty="0"/>
              <a:t>Possible Problems: </a:t>
            </a:r>
            <a:r>
              <a:rPr lang="en-US" dirty="0"/>
              <a:t>None</a:t>
            </a:r>
          </a:p>
        </p:txBody>
      </p:sp>
    </p:spTree>
    <p:extLst>
      <p:ext uri="{BB962C8B-B14F-4D97-AF65-F5344CB8AC3E}">
        <p14:creationId xmlns:p14="http://schemas.microsoft.com/office/powerpoint/2010/main" val="1613633496"/>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7"/>
          <p:cNvSpPr>
            <a:spLocks noGrp="1" noChangeArrowheads="1"/>
          </p:cNvSpPr>
          <p:nvPr>
            <p:ph type="sldNum" sz="quarter" idx="5"/>
          </p:nvPr>
        </p:nvSpPr>
        <p:spPr>
          <a:xfrm>
            <a:off x="3884613" y="8685213"/>
            <a:ext cx="2971800" cy="457200"/>
          </a:xfrm>
          <a:prstGeom prst="rect">
            <a:avLst/>
          </a:prstGeom>
          <a:noFill/>
        </p:spPr>
        <p:txBody>
          <a:bodyPr/>
          <a:lstStyle/>
          <a:p>
            <a:fld id="{417BD705-6CA3-4BF2-AD5F-6C85381F626B}" type="slidenum">
              <a:rPr lang="en-US"/>
              <a:pPr/>
              <a:t>96</a:t>
            </a:fld>
            <a:endParaRPr lang="en-US" dirty="0"/>
          </a:p>
        </p:txBody>
      </p:sp>
      <p:sp>
        <p:nvSpPr>
          <p:cNvPr id="26627" name="Rectangle 2"/>
          <p:cNvSpPr>
            <a:spLocks noGrp="1" noRot="1" noChangeAspect="1" noChangeArrowheads="1" noTextEdit="1"/>
          </p:cNvSpPr>
          <p:nvPr>
            <p:ph type="sldImg"/>
          </p:nvPr>
        </p:nvSpPr>
        <p:spPr>
          <a:ln/>
        </p:spPr>
      </p:sp>
      <p:sp>
        <p:nvSpPr>
          <p:cNvPr id="26628" name="Rectangle 3"/>
          <p:cNvSpPr>
            <a:spLocks noGrp="1" noChangeArrowheads="1"/>
          </p:cNvSpPr>
          <p:nvPr>
            <p:ph type="body" idx="1"/>
          </p:nvPr>
        </p:nvSpPr>
        <p:spPr>
          <a:noFill/>
          <a:ln/>
        </p:spPr>
        <p:txBody>
          <a:bodyPr/>
          <a:lstStyle/>
          <a:p>
            <a:pPr eaLnBrk="1" hangingPunct="1"/>
            <a:r>
              <a:rPr lang="en-US" b="1" dirty="0"/>
              <a:t>Key Message: </a:t>
            </a:r>
            <a:r>
              <a:rPr lang="en-US" b="0" dirty="0"/>
              <a:t>Discuss steel barriers</a:t>
            </a:r>
          </a:p>
          <a:p>
            <a:pPr eaLnBrk="1" hangingPunct="1"/>
            <a:r>
              <a:rPr lang="en-US" b="1" dirty="0"/>
              <a:t>Est. Presentation Time: </a:t>
            </a:r>
            <a:r>
              <a:rPr lang="en-US" b="0" dirty="0"/>
              <a:t>Less than</a:t>
            </a:r>
            <a:r>
              <a:rPr lang="en-US" b="0" baseline="0" dirty="0"/>
              <a:t> </a:t>
            </a:r>
            <a:r>
              <a:rPr lang="en-US" b="0" dirty="0"/>
              <a:t>1 minute(s)</a:t>
            </a:r>
          </a:p>
          <a:p>
            <a:pPr eaLnBrk="1" hangingPunct="1"/>
            <a:r>
              <a:rPr lang="en-US" b="1" dirty="0"/>
              <a:t>Explanation of Cues/Builds: </a:t>
            </a:r>
            <a:r>
              <a:rPr lang="en-US" dirty="0"/>
              <a:t>None</a:t>
            </a:r>
          </a:p>
          <a:p>
            <a:pPr eaLnBrk="1" hangingPunct="1"/>
            <a:r>
              <a:rPr lang="en-US" b="1" dirty="0"/>
              <a:t>Suggested Comments</a:t>
            </a:r>
            <a:r>
              <a:rPr lang="en-US" dirty="0"/>
              <a:t>:</a:t>
            </a:r>
            <a:r>
              <a:rPr lang="en-US" baseline="0" dirty="0"/>
              <a:t> </a:t>
            </a:r>
            <a:r>
              <a:rPr lang="en-US" dirty="0"/>
              <a:t>Standard System  - anchored at ends only</a:t>
            </a:r>
          </a:p>
          <a:p>
            <a:pPr eaLnBrk="1" hangingPunct="1"/>
            <a:r>
              <a:rPr lang="en-US" dirty="0"/>
              <a:t>Minimum Deflection System – anchored every 33’-4” on both sides</a:t>
            </a:r>
            <a:endParaRPr lang="en-US" sz="1000" kern="1200" baseline="0" dirty="0">
              <a:solidFill>
                <a:schemeClr val="tx1"/>
              </a:solidFill>
              <a:ea typeface="+mn-ea"/>
              <a:cs typeface="+mn-cs"/>
            </a:endParaRPr>
          </a:p>
          <a:p>
            <a:r>
              <a:rPr lang="en-US" b="1" dirty="0"/>
              <a:t>Suggested Questions: </a:t>
            </a:r>
            <a:r>
              <a:rPr lang="en-US" dirty="0"/>
              <a:t>None</a:t>
            </a:r>
          </a:p>
          <a:p>
            <a:pPr eaLnBrk="1" hangingPunct="1"/>
            <a:r>
              <a:rPr lang="en-US" b="1" dirty="0"/>
              <a:t>Additional Information: </a:t>
            </a:r>
            <a:r>
              <a:rPr lang="en-US" b="0" dirty="0"/>
              <a:t>None</a:t>
            </a:r>
            <a:endParaRPr lang="en-US" dirty="0"/>
          </a:p>
          <a:p>
            <a:pPr eaLnBrk="1" hangingPunct="1"/>
            <a:r>
              <a:rPr lang="en-US" b="1" dirty="0"/>
              <a:t>Possible Problems: </a:t>
            </a:r>
            <a:r>
              <a:rPr lang="en-US" dirty="0"/>
              <a:t>None</a:t>
            </a:r>
          </a:p>
          <a:p>
            <a:pPr eaLnBrk="1" hangingPunct="1"/>
            <a:endParaRPr lang="en-US" dirty="0"/>
          </a:p>
        </p:txBody>
      </p:sp>
    </p:spTree>
    <p:extLst>
      <p:ext uri="{BB962C8B-B14F-4D97-AF65-F5344CB8AC3E}">
        <p14:creationId xmlns:p14="http://schemas.microsoft.com/office/powerpoint/2010/main" val="944937005"/>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US" b="1" dirty="0"/>
              <a:t>Key Message: </a:t>
            </a:r>
            <a:r>
              <a:rPr lang="en-US" dirty="0"/>
              <a:t>Deflection</a:t>
            </a:r>
          </a:p>
          <a:p>
            <a:pPr eaLnBrk="1" hangingPunct="1"/>
            <a:r>
              <a:rPr lang="en-US" b="1" dirty="0"/>
              <a:t>Est. Presentation Time: </a:t>
            </a:r>
            <a:r>
              <a:rPr lang="en-US" b="0" dirty="0"/>
              <a:t>Less than</a:t>
            </a:r>
            <a:r>
              <a:rPr lang="en-US" b="0" baseline="0" dirty="0"/>
              <a:t> </a:t>
            </a:r>
            <a:r>
              <a:rPr lang="en-US" b="0" dirty="0"/>
              <a:t>1 minute(s)</a:t>
            </a:r>
          </a:p>
          <a:p>
            <a:pPr eaLnBrk="1" hangingPunct="1"/>
            <a:r>
              <a:rPr lang="en-US" b="1" dirty="0"/>
              <a:t>Explanation of Cues/Builds: </a:t>
            </a:r>
            <a:r>
              <a:rPr lang="en-US" dirty="0"/>
              <a:t>None</a:t>
            </a:r>
          </a:p>
          <a:p>
            <a:r>
              <a:rPr lang="en-US" b="1" dirty="0"/>
              <a:t>Suggested Comments</a:t>
            </a:r>
            <a:r>
              <a:rPr lang="en-US" dirty="0"/>
              <a:t>:</a:t>
            </a:r>
            <a:r>
              <a:rPr lang="en-US" baseline="0" dirty="0"/>
              <a:t> </a:t>
            </a:r>
            <a:r>
              <a:rPr lang="en-US" dirty="0"/>
              <a:t>Deflection in the range of 6 to 8 feet when impacted by a full-size pick-up truck</a:t>
            </a:r>
            <a:r>
              <a:rPr lang="en-US" baseline="0" dirty="0"/>
              <a:t> but c</a:t>
            </a:r>
            <a:r>
              <a:rPr lang="en-US" dirty="0"/>
              <a:t>an be anchored down to minimize deflection.</a:t>
            </a:r>
            <a:endParaRPr lang="en-US" sz="1400" dirty="0"/>
          </a:p>
          <a:p>
            <a:pPr eaLnBrk="1" hangingPunct="1"/>
            <a:r>
              <a:rPr lang="en-US" b="1" dirty="0"/>
              <a:t>Suggested Questions: </a:t>
            </a:r>
            <a:r>
              <a:rPr lang="en-US" dirty="0"/>
              <a:t>None</a:t>
            </a:r>
          </a:p>
          <a:p>
            <a:pPr eaLnBrk="1" hangingPunct="1"/>
            <a:r>
              <a:rPr lang="en-US" b="1" dirty="0"/>
              <a:t>Additional Information: </a:t>
            </a:r>
            <a:r>
              <a:rPr lang="en-US" dirty="0"/>
              <a:t>https://workzonesafety-media.s3.amazonaws.com/workzonesafety/files/documents/training/fhwa_wz_grant/atssa_positive_protection_guidelines.pdf</a:t>
            </a:r>
          </a:p>
          <a:p>
            <a:pPr eaLnBrk="1" hangingPunct="1"/>
            <a:r>
              <a:rPr lang="en-US" b="1" dirty="0"/>
              <a:t>Possible Problems: </a:t>
            </a:r>
            <a:r>
              <a:rPr lang="en-US" dirty="0"/>
              <a:t>None</a:t>
            </a:r>
          </a:p>
          <a:p>
            <a:endParaRPr lang="en-US" dirty="0"/>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pPr>
              <a:defRPr/>
            </a:pPr>
            <a:fld id="{2DB3021B-E09F-4CBE-A87D-C8481490014A}" type="slidenum">
              <a:rPr lang="en-US" smtClean="0"/>
              <a:pPr>
                <a:defRPr/>
              </a:pPr>
              <a:t>97</a:t>
            </a:fld>
            <a:endParaRPr lang="en-US" dirty="0"/>
          </a:p>
        </p:txBody>
      </p:sp>
    </p:spTree>
    <p:extLst>
      <p:ext uri="{BB962C8B-B14F-4D97-AF65-F5344CB8AC3E}">
        <p14:creationId xmlns:p14="http://schemas.microsoft.com/office/powerpoint/2010/main" val="749288022"/>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extLst>
      <p:ext uri="{BB962C8B-B14F-4D97-AF65-F5344CB8AC3E}">
        <p14:creationId xmlns:p14="http://schemas.microsoft.com/office/powerpoint/2010/main" val="2131920468"/>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US" b="1" dirty="0"/>
              <a:t>Key Message: </a:t>
            </a:r>
            <a:r>
              <a:rPr lang="en-US" b="0" dirty="0"/>
              <a:t>Discuss ZoneGuard</a:t>
            </a:r>
          </a:p>
          <a:p>
            <a:pPr eaLnBrk="1" hangingPunct="1"/>
            <a:r>
              <a:rPr lang="en-US" b="1" dirty="0"/>
              <a:t>Est. Presentation Time: </a:t>
            </a:r>
            <a:r>
              <a:rPr lang="en-US" b="0" dirty="0"/>
              <a:t>Less than</a:t>
            </a:r>
            <a:r>
              <a:rPr lang="en-US" b="0" baseline="0" dirty="0"/>
              <a:t> </a:t>
            </a:r>
            <a:r>
              <a:rPr lang="en-US" b="0" dirty="0"/>
              <a:t>1 minute(s)</a:t>
            </a:r>
          </a:p>
          <a:p>
            <a:pPr eaLnBrk="1" hangingPunct="1"/>
            <a:r>
              <a:rPr lang="en-US" b="1" dirty="0"/>
              <a:t>Explanation of Cues/Builds: </a:t>
            </a:r>
            <a:r>
              <a:rPr lang="en-US" dirty="0"/>
              <a:t>None</a:t>
            </a:r>
          </a:p>
          <a:p>
            <a:r>
              <a:rPr lang="en-US" b="1" dirty="0"/>
              <a:t>Suggested Comments</a:t>
            </a:r>
            <a:r>
              <a:rPr lang="en-US" dirty="0"/>
              <a:t>:</a:t>
            </a:r>
            <a:r>
              <a:rPr lang="en-US" baseline="0" dirty="0"/>
              <a:t> </a:t>
            </a:r>
            <a:r>
              <a:rPr lang="en-US" sz="1000" kern="1200" baseline="0" dirty="0">
                <a:solidFill>
                  <a:schemeClr val="tx1"/>
                </a:solidFill>
                <a:ea typeface="+mn-ea"/>
                <a:cs typeface="+mn-cs"/>
              </a:rPr>
              <a:t>The ZoneGuard steel barrier system consists of 50 foot sections that are installed without hand tools using common construction equipment. Unlike other available steel barrier systems, the ZoneGuard does not offer wheels, but does offer rubber padding. The barrier systems can be anchored at the ends, or can be anchored every 33 feet to minimize deflection. The barrier system was tested and approved according to NCHRP-350 at the TL-2 and TL-3 guidelines.</a:t>
            </a:r>
          </a:p>
          <a:p>
            <a:r>
              <a:rPr lang="en-US" sz="1000" b="1" kern="1200" baseline="0" dirty="0">
                <a:solidFill>
                  <a:schemeClr val="tx1"/>
                </a:solidFill>
                <a:ea typeface="+mn-ea"/>
                <a:cs typeface="+mn-cs"/>
              </a:rPr>
              <a:t>Estimated Unit Price: $0.06 - $0.21 /ft./day rental</a:t>
            </a:r>
            <a:endParaRPr lang="en-US" sz="1000" kern="1200" baseline="0" dirty="0">
              <a:solidFill>
                <a:schemeClr val="tx1"/>
              </a:solidFill>
              <a:ea typeface="+mn-ea"/>
              <a:cs typeface="+mn-cs"/>
            </a:endParaRPr>
          </a:p>
          <a:p>
            <a:r>
              <a:rPr lang="en-US" b="1" dirty="0"/>
              <a:t>Suggested Questions: </a:t>
            </a:r>
            <a:r>
              <a:rPr lang="en-US" dirty="0"/>
              <a:t>None</a:t>
            </a:r>
          </a:p>
          <a:p>
            <a:pPr eaLnBrk="1" hangingPunct="1"/>
            <a:r>
              <a:rPr lang="en-US" b="1" dirty="0"/>
              <a:t>Additional Information: </a:t>
            </a:r>
            <a:r>
              <a:rPr lang="en-US" b="0" dirty="0"/>
              <a:t>Photo</a:t>
            </a:r>
            <a:r>
              <a:rPr lang="en-US" b="0" baseline="0" dirty="0"/>
              <a:t> is from brochure.</a:t>
            </a:r>
            <a:endParaRPr lang="en-US" dirty="0"/>
          </a:p>
          <a:p>
            <a:pPr eaLnBrk="1" hangingPunct="1"/>
            <a:r>
              <a:rPr lang="en-US" b="1" dirty="0"/>
              <a:t>Possible Problems: </a:t>
            </a:r>
            <a:r>
              <a:rPr lang="en-US" dirty="0"/>
              <a:t>None</a:t>
            </a:r>
          </a:p>
          <a:p>
            <a:endParaRPr lang="en-US" sz="1000" kern="1200" baseline="0" dirty="0">
              <a:solidFill>
                <a:schemeClr val="tx1"/>
              </a:solidFill>
              <a:ea typeface="+mn-ea"/>
              <a:cs typeface="+mn-cs"/>
            </a:endParaRPr>
          </a:p>
          <a:p>
            <a:endParaRPr lang="en-US" sz="1000" kern="1200" baseline="0" dirty="0">
              <a:solidFill>
                <a:schemeClr val="tx1"/>
              </a:solidFill>
              <a:ea typeface="+mn-ea"/>
              <a:cs typeface="+mn-cs"/>
            </a:endParaRPr>
          </a:p>
          <a:p>
            <a:endParaRPr lang="en-US" dirty="0"/>
          </a:p>
        </p:txBody>
      </p:sp>
    </p:spTree>
    <p:extLst>
      <p:ext uri="{BB962C8B-B14F-4D97-AF65-F5344CB8AC3E}">
        <p14:creationId xmlns:p14="http://schemas.microsoft.com/office/powerpoint/2010/main" val="1494327025"/>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US" b="1" dirty="0"/>
              <a:t>Key Message: </a:t>
            </a:r>
            <a:r>
              <a:rPr lang="en-US" b="0" dirty="0"/>
              <a:t>Discuss steel barriers</a:t>
            </a:r>
          </a:p>
          <a:p>
            <a:pPr eaLnBrk="1" hangingPunct="1"/>
            <a:r>
              <a:rPr lang="en-US" b="1" dirty="0"/>
              <a:t>Est. Presentation Time: </a:t>
            </a:r>
            <a:r>
              <a:rPr lang="en-US" b="0" dirty="0"/>
              <a:t>Less than</a:t>
            </a:r>
            <a:r>
              <a:rPr lang="en-US" b="0" baseline="0" dirty="0"/>
              <a:t> </a:t>
            </a:r>
            <a:r>
              <a:rPr lang="en-US" b="0" dirty="0"/>
              <a:t>1 minute(s)</a:t>
            </a:r>
          </a:p>
          <a:p>
            <a:pPr eaLnBrk="1" hangingPunct="1"/>
            <a:r>
              <a:rPr lang="en-US" b="1" dirty="0"/>
              <a:t>Explanation of Cues/Builds: </a:t>
            </a:r>
            <a:r>
              <a:rPr lang="en-US" dirty="0"/>
              <a:t>None</a:t>
            </a:r>
          </a:p>
          <a:p>
            <a:r>
              <a:rPr lang="en-US" b="1" dirty="0"/>
              <a:t>Suggested Comments</a:t>
            </a:r>
            <a:r>
              <a:rPr lang="en-US" dirty="0"/>
              <a:t>:</a:t>
            </a:r>
            <a:r>
              <a:rPr lang="en-US" baseline="0" dirty="0"/>
              <a:t> </a:t>
            </a:r>
            <a:r>
              <a:rPr lang="en-US" sz="1000" kern="1200" baseline="0" dirty="0">
                <a:solidFill>
                  <a:schemeClr val="tx1"/>
                </a:solidFill>
                <a:ea typeface="+mn-ea"/>
                <a:cs typeface="+mn-cs"/>
              </a:rPr>
              <a:t>ZoneGuard can be easily transported to any job. Each lightweight 50’-0” section weighs just over 3000 lbs.,</a:t>
            </a:r>
          </a:p>
          <a:p>
            <a:r>
              <a:rPr lang="en-US" sz="1000" kern="1200" baseline="0" dirty="0">
                <a:solidFill>
                  <a:schemeClr val="tx1"/>
                </a:solidFill>
                <a:ea typeface="+mn-ea"/>
                <a:cs typeface="+mn-cs"/>
              </a:rPr>
              <a:t>enabling 750 feet to be efficiently transported on one truck. ZoneGuard can be easily and quickly placed into position and connected with standard construction equipment. Our</a:t>
            </a:r>
          </a:p>
          <a:p>
            <a:r>
              <a:rPr lang="en-US" sz="1000" kern="1200" baseline="0" dirty="0">
                <a:solidFill>
                  <a:schemeClr val="tx1"/>
                </a:solidFill>
                <a:ea typeface="+mn-ea"/>
                <a:cs typeface="+mn-cs"/>
              </a:rPr>
              <a:t>Speed Joint system allows for quick connections with no hand tools.</a:t>
            </a:r>
            <a:endParaRPr lang="en-US" dirty="0"/>
          </a:p>
          <a:p>
            <a:r>
              <a:rPr lang="en-US" b="1" dirty="0"/>
              <a:t>Suggested Questions: </a:t>
            </a:r>
            <a:r>
              <a:rPr lang="en-US" dirty="0"/>
              <a:t>None</a:t>
            </a:r>
          </a:p>
          <a:p>
            <a:pPr eaLnBrk="1" hangingPunct="1"/>
            <a:r>
              <a:rPr lang="en-US" b="1" dirty="0"/>
              <a:t>Additional Information: </a:t>
            </a:r>
            <a:r>
              <a:rPr lang="en-US" b="0" dirty="0"/>
              <a:t>None</a:t>
            </a:r>
            <a:endParaRPr lang="en-US" dirty="0"/>
          </a:p>
          <a:p>
            <a:pPr eaLnBrk="1" hangingPunct="1"/>
            <a:r>
              <a:rPr lang="en-US" b="1" dirty="0"/>
              <a:t>Possible Problems: </a:t>
            </a:r>
            <a:r>
              <a:rPr lang="en-US" dirty="0"/>
              <a:t>None</a:t>
            </a:r>
          </a:p>
        </p:txBody>
      </p:sp>
    </p:spTree>
    <p:extLst>
      <p:ext uri="{BB962C8B-B14F-4D97-AF65-F5344CB8AC3E}">
        <p14:creationId xmlns:p14="http://schemas.microsoft.com/office/powerpoint/2010/main" val="1215301669"/>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US" b="1" dirty="0"/>
              <a:t>Key Message: </a:t>
            </a:r>
            <a:r>
              <a:rPr lang="en-US" b="0" dirty="0"/>
              <a:t>Discuss steel barriers</a:t>
            </a:r>
          </a:p>
          <a:p>
            <a:pPr eaLnBrk="1" hangingPunct="1"/>
            <a:r>
              <a:rPr lang="en-US" b="1" dirty="0"/>
              <a:t>Est. Presentation Time: </a:t>
            </a:r>
            <a:r>
              <a:rPr lang="en-US" b="0" dirty="0"/>
              <a:t>Less than</a:t>
            </a:r>
            <a:r>
              <a:rPr lang="en-US" b="0" baseline="0" dirty="0"/>
              <a:t> </a:t>
            </a:r>
            <a:r>
              <a:rPr lang="en-US" b="0" dirty="0"/>
              <a:t>1 minute(s)</a:t>
            </a:r>
          </a:p>
          <a:p>
            <a:pPr eaLnBrk="1" hangingPunct="1"/>
            <a:r>
              <a:rPr lang="en-US" b="1" dirty="0"/>
              <a:t>Explanation of Cues/Builds: </a:t>
            </a:r>
            <a:r>
              <a:rPr lang="en-US" dirty="0"/>
              <a:t>None</a:t>
            </a:r>
          </a:p>
          <a:p>
            <a:r>
              <a:rPr lang="en-US" b="1" dirty="0"/>
              <a:t>Suggested Comments</a:t>
            </a:r>
            <a:r>
              <a:rPr lang="en-US" dirty="0"/>
              <a:t>:</a:t>
            </a:r>
            <a:r>
              <a:rPr lang="en-US" baseline="0" dirty="0"/>
              <a:t> </a:t>
            </a:r>
            <a:r>
              <a:rPr lang="en-US" sz="1000" kern="1200" baseline="0" dirty="0">
                <a:solidFill>
                  <a:schemeClr val="tx1"/>
                </a:solidFill>
                <a:ea typeface="+mn-ea"/>
                <a:cs typeface="+mn-cs"/>
              </a:rPr>
              <a:t>Steel barriers can be towed behind a vehicle,</a:t>
            </a:r>
          </a:p>
          <a:p>
            <a:r>
              <a:rPr lang="en-US" sz="1000" kern="1200" baseline="0" dirty="0">
                <a:solidFill>
                  <a:schemeClr val="tx1"/>
                </a:solidFill>
                <a:ea typeface="+mn-ea"/>
                <a:cs typeface="+mn-cs"/>
              </a:rPr>
              <a:t>moved easily using wheels or a fork lift, and can easily be taken off the roadway if the work zone</a:t>
            </a:r>
          </a:p>
          <a:p>
            <a:r>
              <a:rPr lang="en-US" sz="1000" kern="1200" baseline="0" dirty="0">
                <a:solidFill>
                  <a:schemeClr val="tx1"/>
                </a:solidFill>
                <a:ea typeface="+mn-ea"/>
                <a:cs typeface="+mn-cs"/>
              </a:rPr>
              <a:t>has limited operations. The decreased weight of the steel barrier also allows for higher deflection unless the system is</a:t>
            </a:r>
          </a:p>
          <a:p>
            <a:r>
              <a:rPr lang="en-US" sz="1000" kern="1200" baseline="0" dirty="0">
                <a:solidFill>
                  <a:schemeClr val="tx1"/>
                </a:solidFill>
                <a:ea typeface="+mn-ea"/>
                <a:cs typeface="+mn-cs"/>
              </a:rPr>
              <a:t>anchored between the ends.</a:t>
            </a:r>
            <a:endParaRPr lang="en-US" dirty="0"/>
          </a:p>
          <a:p>
            <a:r>
              <a:rPr lang="en-US" b="1" dirty="0"/>
              <a:t>Suggested Questions: </a:t>
            </a:r>
            <a:r>
              <a:rPr lang="en-US" dirty="0"/>
              <a:t>None</a:t>
            </a:r>
          </a:p>
          <a:p>
            <a:pPr eaLnBrk="1" hangingPunct="1"/>
            <a:r>
              <a:rPr lang="en-US" b="1" dirty="0"/>
              <a:t>Additional Information: </a:t>
            </a:r>
            <a:r>
              <a:rPr lang="en-US" b="0" dirty="0"/>
              <a:t>None</a:t>
            </a:r>
            <a:endParaRPr lang="en-US" dirty="0"/>
          </a:p>
          <a:p>
            <a:pPr eaLnBrk="1" hangingPunct="1"/>
            <a:r>
              <a:rPr lang="en-US" b="1" dirty="0"/>
              <a:t>Possible Problems: </a:t>
            </a:r>
            <a:r>
              <a:rPr lang="en-US" dirty="0"/>
              <a:t>None</a:t>
            </a:r>
          </a:p>
          <a:p>
            <a:endParaRPr lang="en-US" dirty="0"/>
          </a:p>
        </p:txBody>
      </p:sp>
    </p:spTree>
    <p:extLst>
      <p:ext uri="{BB962C8B-B14F-4D97-AF65-F5344CB8AC3E}">
        <p14:creationId xmlns:p14="http://schemas.microsoft.com/office/powerpoint/2010/main" val="144052257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228600"/>
            <a:ext cx="2228850" cy="59436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0" y="228600"/>
            <a:ext cx="6534150" cy="59436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8915400" cy="1096963"/>
          </a:xfrm>
        </p:spPr>
        <p:txBody>
          <a:bodyPr/>
          <a:lstStyle/>
          <a:p>
            <a:r>
              <a:rPr lang="en-US"/>
              <a:t>Click to edit Master title style</a:t>
            </a:r>
          </a:p>
        </p:txBody>
      </p:sp>
      <p:sp>
        <p:nvSpPr>
          <p:cNvPr id="3" name="Text Placeholder 2"/>
          <p:cNvSpPr>
            <a:spLocks noGrp="1"/>
          </p:cNvSpPr>
          <p:nvPr>
            <p:ph type="body" sz="half" idx="1"/>
          </p:nvPr>
        </p:nvSpPr>
        <p:spPr>
          <a:xfrm>
            <a:off x="381000" y="1828800"/>
            <a:ext cx="4152900" cy="43434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86300" y="1828800"/>
            <a:ext cx="4152900" cy="43434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8915400" cy="1096963"/>
          </a:xfrm>
        </p:spPr>
        <p:txBody>
          <a:bodyPr/>
          <a:lstStyle/>
          <a:p>
            <a:r>
              <a:rPr lang="en-US"/>
              <a:t>Click to edit Master title style</a:t>
            </a:r>
          </a:p>
        </p:txBody>
      </p:sp>
      <p:sp>
        <p:nvSpPr>
          <p:cNvPr id="3" name="Table Placeholder 2"/>
          <p:cNvSpPr>
            <a:spLocks noGrp="1"/>
          </p:cNvSpPr>
          <p:nvPr>
            <p:ph type="tbl" idx="1"/>
          </p:nvPr>
        </p:nvSpPr>
        <p:spPr>
          <a:xfrm>
            <a:off x="381000" y="1828800"/>
            <a:ext cx="8458200" cy="4343400"/>
          </a:xfrm>
        </p:spPr>
        <p:txBody>
          <a:bodyPr/>
          <a:lstStyle/>
          <a:p>
            <a:pPr lvl="0"/>
            <a:endParaRPr lang="en-US" noProof="0"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63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defRPr>
                <a:latin typeface="Arial" panose="020B0604020202020204" pitchFamily="34" charset="0"/>
              </a:defRPr>
            </a:lvl1pPr>
            <a:lvl2pPr>
              <a:defRPr>
                <a:latin typeface="Arial" panose="020B0604020202020204" pitchFamily="34" charset="0"/>
              </a:defRPr>
            </a:lvl2pPr>
            <a:lvl3pPr>
              <a:defRPr>
                <a:latin typeface="Arial" panose="020B0604020202020204" pitchFamily="34" charset="0"/>
              </a:defRPr>
            </a:lvl3pPr>
            <a:lvl4pPr>
              <a:defRPr>
                <a:latin typeface="Arial" panose="020B0604020202020204" pitchFamily="34" charset="0"/>
              </a:defRPr>
            </a:lvl4pPr>
            <a:lvl5pPr>
              <a:defRPr>
                <a:latin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67052147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3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defRPr>
                <a:latin typeface="Arial" panose="020B0604020202020204" pitchFamily="34" charset="0"/>
              </a:defRPr>
            </a:lvl1pPr>
            <a:lvl2pPr>
              <a:defRPr>
                <a:latin typeface="Arial" panose="020B0604020202020204" pitchFamily="34" charset="0"/>
              </a:defRPr>
            </a:lvl2pPr>
            <a:lvl3pPr>
              <a:defRPr>
                <a:latin typeface="Arial" panose="020B0604020202020204" pitchFamily="34" charset="0"/>
              </a:defRPr>
            </a:lvl3pPr>
            <a:lvl4pPr>
              <a:defRPr>
                <a:latin typeface="Arial" panose="020B0604020202020204" pitchFamily="34" charset="0"/>
              </a:defRPr>
            </a:lvl4pPr>
            <a:lvl5pPr>
              <a:defRPr>
                <a:latin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61995255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defRPr>
                <a:latin typeface="Arial" panose="020B0604020202020204" pitchFamily="34" charset="0"/>
              </a:defRPr>
            </a:lvl1pPr>
            <a:lvl2pPr>
              <a:defRPr>
                <a:latin typeface="Arial" panose="020B0604020202020204" pitchFamily="34" charset="0"/>
              </a:defRPr>
            </a:lvl2pPr>
            <a:lvl3pPr>
              <a:defRPr>
                <a:latin typeface="Arial" panose="020B0604020202020204" pitchFamily="34" charset="0"/>
              </a:defRPr>
            </a:lvl3pPr>
            <a:lvl4pPr>
              <a:defRPr>
                <a:latin typeface="Arial" panose="020B0604020202020204" pitchFamily="34" charset="0"/>
              </a:defRPr>
            </a:lvl4pPr>
            <a:lvl5pPr>
              <a:defRPr>
                <a:latin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2"/>
          <p:cNvSpPr>
            <a:spLocks noGrp="1" noChangeArrowheads="1"/>
          </p:cNvSpPr>
          <p:nvPr>
            <p:ph type="title"/>
          </p:nvPr>
        </p:nvSpPr>
        <p:spPr bwMode="auto">
          <a:xfrm>
            <a:off x="0" y="0"/>
            <a:ext cx="9144000" cy="1325563"/>
          </a:xfrm>
          <a:prstGeom prst="rect">
            <a:avLst/>
          </a:prstGeom>
          <a:noFill/>
          <a:ln w="9525">
            <a:noFill/>
            <a:miter lim="800000"/>
            <a:headEnd/>
            <a:tailEnd/>
          </a:ln>
          <a:effectLst>
            <a:outerShdw dist="28398" dir="3806097" algn="ctr" rotWithShape="0">
              <a:schemeClr val="tx2"/>
            </a:outerShdw>
          </a:effectLst>
        </p:spPr>
        <p:txBody>
          <a:bodyPr/>
          <a:lstStyle>
            <a:lvl1pPr>
              <a:defRPr i="0">
                <a:latin typeface="Arial" panose="020B0604020202020204" pitchFamily="34" charset="0"/>
              </a:defRPr>
            </a:lvl1pPr>
          </a:lstStyle>
          <a:p>
            <a:pPr lvl="0"/>
            <a:r>
              <a:rPr lang="en-US" dirty="0"/>
              <a:t>Click to edit Master title style</a:t>
            </a:r>
          </a:p>
        </p:txBody>
      </p:sp>
    </p:spTree>
    <p:extLst>
      <p:ext uri="{BB962C8B-B14F-4D97-AF65-F5344CB8AC3E}">
        <p14:creationId xmlns:p14="http://schemas.microsoft.com/office/powerpoint/2010/main" val="74476236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defRPr>
                <a:latin typeface="Arial" panose="020B0604020202020204" pitchFamily="34" charset="0"/>
              </a:defRPr>
            </a:lvl1pPr>
            <a:lvl2pPr>
              <a:defRPr>
                <a:latin typeface="Arial" panose="020B0604020202020204" pitchFamily="34" charset="0"/>
              </a:defRPr>
            </a:lvl2pPr>
            <a:lvl3pPr>
              <a:defRPr>
                <a:latin typeface="Arial" panose="020B0604020202020204" pitchFamily="34" charset="0"/>
              </a:defRPr>
            </a:lvl3pPr>
            <a:lvl4pPr>
              <a:defRPr>
                <a:latin typeface="Arial" panose="020B0604020202020204" pitchFamily="34" charset="0"/>
              </a:defRPr>
            </a:lvl4pPr>
            <a:lvl5pPr>
              <a:defRPr>
                <a:latin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2"/>
          <p:cNvSpPr>
            <a:spLocks noGrp="1" noChangeArrowheads="1"/>
          </p:cNvSpPr>
          <p:nvPr>
            <p:ph type="title"/>
          </p:nvPr>
        </p:nvSpPr>
        <p:spPr bwMode="auto">
          <a:xfrm>
            <a:off x="0" y="0"/>
            <a:ext cx="9144000" cy="1325563"/>
          </a:xfrm>
          <a:prstGeom prst="rect">
            <a:avLst/>
          </a:prstGeom>
          <a:noFill/>
          <a:ln w="9525">
            <a:noFill/>
            <a:miter lim="800000"/>
            <a:headEnd/>
            <a:tailEnd/>
          </a:ln>
          <a:effectLst>
            <a:outerShdw dist="28398" dir="3806097" algn="ctr" rotWithShape="0">
              <a:schemeClr val="tx2"/>
            </a:outerShdw>
          </a:effectLst>
        </p:spPr>
        <p:txBody>
          <a:bodyPr/>
          <a:lstStyle>
            <a:lvl1pPr>
              <a:defRPr i="0">
                <a:latin typeface="Arial" panose="020B0604020202020204" pitchFamily="34" charset="0"/>
              </a:defRPr>
            </a:lvl1pPr>
          </a:lstStyle>
          <a:p>
            <a:pPr lvl="0"/>
            <a:r>
              <a:rPr lang="en-US" dirty="0"/>
              <a:t>Click to edit Master title style</a:t>
            </a:r>
          </a:p>
        </p:txBody>
      </p:sp>
    </p:spTree>
    <p:extLst>
      <p:ext uri="{BB962C8B-B14F-4D97-AF65-F5344CB8AC3E}">
        <p14:creationId xmlns:p14="http://schemas.microsoft.com/office/powerpoint/2010/main" val="93341845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5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defRPr>
                <a:latin typeface="Arial" panose="020B0604020202020204" pitchFamily="34" charset="0"/>
              </a:defRPr>
            </a:lvl1pPr>
            <a:lvl2pPr>
              <a:defRPr>
                <a:latin typeface="Arial" panose="020B0604020202020204" pitchFamily="34" charset="0"/>
              </a:defRPr>
            </a:lvl2pPr>
            <a:lvl3pPr>
              <a:defRPr>
                <a:latin typeface="Arial" panose="020B0604020202020204" pitchFamily="34" charset="0"/>
              </a:defRPr>
            </a:lvl3pPr>
            <a:lvl4pPr>
              <a:defRPr>
                <a:latin typeface="Arial" panose="020B0604020202020204" pitchFamily="34" charset="0"/>
              </a:defRPr>
            </a:lvl4pPr>
            <a:lvl5pPr>
              <a:defRPr>
                <a:latin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2"/>
          <p:cNvSpPr>
            <a:spLocks noGrp="1" noChangeArrowheads="1"/>
          </p:cNvSpPr>
          <p:nvPr>
            <p:ph type="title"/>
          </p:nvPr>
        </p:nvSpPr>
        <p:spPr bwMode="auto">
          <a:xfrm>
            <a:off x="0" y="0"/>
            <a:ext cx="9144000" cy="1325563"/>
          </a:xfrm>
          <a:prstGeom prst="rect">
            <a:avLst/>
          </a:prstGeom>
          <a:noFill/>
          <a:ln w="9525">
            <a:noFill/>
            <a:miter lim="800000"/>
            <a:headEnd/>
            <a:tailEnd/>
          </a:ln>
          <a:effectLst>
            <a:outerShdw dist="28398" dir="3806097" algn="ctr" rotWithShape="0">
              <a:schemeClr val="tx2"/>
            </a:outerShdw>
          </a:effectLst>
        </p:spPr>
        <p:txBody>
          <a:bodyPr/>
          <a:lstStyle>
            <a:lvl1pPr>
              <a:defRPr i="0">
                <a:latin typeface="Arial" panose="020B0604020202020204" pitchFamily="34" charset="0"/>
              </a:defRPr>
            </a:lvl1pPr>
          </a:lstStyle>
          <a:p>
            <a:pPr lvl="0"/>
            <a:r>
              <a:rPr lang="en-US" dirty="0"/>
              <a:t>Click to edit Master title style</a:t>
            </a:r>
          </a:p>
        </p:txBody>
      </p:sp>
    </p:spTree>
    <p:extLst>
      <p:ext uri="{BB962C8B-B14F-4D97-AF65-F5344CB8AC3E}">
        <p14:creationId xmlns:p14="http://schemas.microsoft.com/office/powerpoint/2010/main" val="53538461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6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buClr>
                <a:srgbClr val="C00000"/>
              </a:buClr>
              <a:buSzPct val="75000"/>
              <a:buFont typeface="Wingdings" pitchFamily="2" charset="2"/>
              <a:buChar char="§"/>
              <a:defRPr>
                <a:latin typeface="Arial" panose="020B0604020202020204" pitchFamily="34" charset="0"/>
              </a:defRPr>
            </a:lvl1pPr>
            <a:lvl2pPr>
              <a:buClr>
                <a:srgbClr val="C00000"/>
              </a:buClr>
              <a:buSzPct val="75000"/>
              <a:buFont typeface="Wingdings" pitchFamily="2" charset="2"/>
              <a:buChar char="§"/>
              <a:defRPr>
                <a:latin typeface="Arial" panose="020B0604020202020204" pitchFamily="34" charset="0"/>
              </a:defRPr>
            </a:lvl2pPr>
            <a:lvl3pPr>
              <a:buClr>
                <a:srgbClr val="C00000"/>
              </a:buClr>
              <a:buSzPct val="75000"/>
              <a:buFont typeface="Wingdings" pitchFamily="2" charset="2"/>
              <a:buChar char="§"/>
              <a:defRPr>
                <a:latin typeface="Arial" panose="020B0604020202020204" pitchFamily="34" charset="0"/>
              </a:defRPr>
            </a:lvl3pPr>
            <a:lvl4pPr>
              <a:buClr>
                <a:srgbClr val="C00000"/>
              </a:buClr>
              <a:buSzPct val="75000"/>
              <a:buFont typeface="Wingdings" pitchFamily="2" charset="2"/>
              <a:buChar char="§"/>
              <a:defRPr>
                <a:latin typeface="Arial" panose="020B0604020202020204" pitchFamily="34" charset="0"/>
              </a:defRPr>
            </a:lvl4pPr>
            <a:lvl5pPr>
              <a:buClr>
                <a:srgbClr val="C00000"/>
              </a:buClr>
              <a:buSzPct val="75000"/>
              <a:buFont typeface="Wingdings" pitchFamily="2" charset="2"/>
              <a:buChar char="§"/>
              <a:defRPr>
                <a:latin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2"/>
          <p:cNvSpPr>
            <a:spLocks noGrp="1" noChangeArrowheads="1"/>
          </p:cNvSpPr>
          <p:nvPr>
            <p:ph type="title"/>
          </p:nvPr>
        </p:nvSpPr>
        <p:spPr bwMode="auto">
          <a:xfrm>
            <a:off x="0" y="1"/>
            <a:ext cx="9144000" cy="1295400"/>
          </a:xfrm>
          <a:prstGeom prst="rect">
            <a:avLst/>
          </a:prstGeom>
          <a:noFill/>
          <a:ln w="9525">
            <a:noFill/>
            <a:miter lim="800000"/>
            <a:headEnd/>
            <a:tailEnd/>
          </a:ln>
          <a:effectLst>
            <a:outerShdw dist="28398" dir="3806097" algn="ctr" rotWithShape="0">
              <a:schemeClr val="tx2"/>
            </a:outerShdw>
          </a:effectLst>
        </p:spPr>
        <p:txBody>
          <a:bodyPr/>
          <a:lstStyle>
            <a:lvl1pPr>
              <a:defRPr sz="4000" i="0">
                <a:latin typeface="Arial" panose="020B0604020202020204" pitchFamily="34" charset="0"/>
              </a:defRPr>
            </a:lvl1pPr>
          </a:lstStyle>
          <a:p>
            <a:pPr lvl="0"/>
            <a:r>
              <a:rPr lang="en-US" dirty="0"/>
              <a:t>Click to edit Master title style</a:t>
            </a:r>
          </a:p>
        </p:txBody>
      </p:sp>
    </p:spTree>
    <p:extLst>
      <p:ext uri="{BB962C8B-B14F-4D97-AF65-F5344CB8AC3E}">
        <p14:creationId xmlns:p14="http://schemas.microsoft.com/office/powerpoint/2010/main" val="36858572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81000" y="0"/>
            <a:ext cx="8763000" cy="1325563"/>
          </a:xfrm>
        </p:spPr>
        <p:txBody>
          <a:bodyPr/>
          <a:lstStyle>
            <a:lvl1pPr>
              <a:defRPr sz="4000"/>
            </a:lvl1pPr>
          </a:lstStyle>
          <a:p>
            <a:r>
              <a:rPr lang="en-US" dirty="0"/>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24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defRPr>
                <a:latin typeface="Arial" panose="020B0604020202020204" pitchFamily="34" charset="0"/>
              </a:defRPr>
            </a:lvl1pPr>
            <a:lvl2pPr>
              <a:defRPr>
                <a:latin typeface="Arial" panose="020B0604020202020204" pitchFamily="34" charset="0"/>
              </a:defRPr>
            </a:lvl2pPr>
            <a:lvl3pPr>
              <a:defRPr>
                <a:latin typeface="Arial" panose="020B0604020202020204" pitchFamily="34" charset="0"/>
              </a:defRPr>
            </a:lvl3pPr>
            <a:lvl4pPr>
              <a:defRPr>
                <a:latin typeface="Arial" panose="020B0604020202020204" pitchFamily="34" charset="0"/>
              </a:defRPr>
            </a:lvl4pPr>
            <a:lvl5pPr>
              <a:defRPr>
                <a:latin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58558609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9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12446018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15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defRPr>
                <a:latin typeface="Arial" panose="020B0604020202020204" pitchFamily="34" charset="0"/>
              </a:defRPr>
            </a:lvl1pPr>
            <a:lvl2pPr>
              <a:defRPr>
                <a:latin typeface="Arial" panose="020B0604020202020204" pitchFamily="34" charset="0"/>
              </a:defRPr>
            </a:lvl2pPr>
            <a:lvl3pPr>
              <a:defRPr>
                <a:latin typeface="Arial" panose="020B0604020202020204" pitchFamily="34" charset="0"/>
              </a:defRPr>
            </a:lvl3pPr>
            <a:lvl4pPr>
              <a:defRPr>
                <a:latin typeface="Arial" panose="020B0604020202020204" pitchFamily="34" charset="0"/>
              </a:defRPr>
            </a:lvl4pPr>
            <a:lvl5pPr>
              <a:defRPr>
                <a:latin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2"/>
          <p:cNvSpPr>
            <a:spLocks noGrp="1" noChangeArrowheads="1"/>
          </p:cNvSpPr>
          <p:nvPr>
            <p:ph type="title"/>
          </p:nvPr>
        </p:nvSpPr>
        <p:spPr bwMode="auto">
          <a:xfrm>
            <a:off x="0" y="0"/>
            <a:ext cx="9144000" cy="1325563"/>
          </a:xfrm>
          <a:prstGeom prst="rect">
            <a:avLst/>
          </a:prstGeom>
          <a:noFill/>
          <a:ln w="9525">
            <a:noFill/>
            <a:miter lim="800000"/>
            <a:headEnd/>
            <a:tailEnd/>
          </a:ln>
          <a:effectLst>
            <a:outerShdw dist="28398" dir="3806097" algn="ctr" rotWithShape="0">
              <a:schemeClr val="tx2"/>
            </a:outerShdw>
          </a:effectLst>
        </p:spPr>
        <p:txBody>
          <a:bodyPr/>
          <a:lstStyle>
            <a:lvl1pPr>
              <a:defRPr>
                <a:latin typeface="Arial" panose="020B0604020202020204" pitchFamily="34" charset="0"/>
              </a:defRPr>
            </a:lvl1pPr>
          </a:lstStyle>
          <a:p>
            <a:pPr lvl="0"/>
            <a:r>
              <a:rPr lang="en-US" dirty="0"/>
              <a:t>Click to edit Master title style</a:t>
            </a:r>
          </a:p>
        </p:txBody>
      </p:sp>
    </p:spTree>
    <p:extLst>
      <p:ext uri="{BB962C8B-B14F-4D97-AF65-F5344CB8AC3E}">
        <p14:creationId xmlns:p14="http://schemas.microsoft.com/office/powerpoint/2010/main" val="150807570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26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defRPr>
                <a:latin typeface="Arial" panose="020B0604020202020204" pitchFamily="34" charset="0"/>
              </a:defRPr>
            </a:lvl1pPr>
            <a:lvl2pPr>
              <a:defRPr>
                <a:latin typeface="Arial" panose="020B0604020202020204" pitchFamily="34" charset="0"/>
              </a:defRPr>
            </a:lvl2pPr>
            <a:lvl3pPr>
              <a:defRPr>
                <a:latin typeface="Arial" panose="020B0604020202020204" pitchFamily="34" charset="0"/>
              </a:defRPr>
            </a:lvl3pPr>
            <a:lvl4pPr>
              <a:defRPr>
                <a:latin typeface="Arial" panose="020B0604020202020204" pitchFamily="34" charset="0"/>
              </a:defRPr>
            </a:lvl4pPr>
            <a:lvl5pPr>
              <a:defRPr>
                <a:latin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81032912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22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defRPr>
                <a:latin typeface="Arial" panose="020B0604020202020204" pitchFamily="34" charset="0"/>
              </a:defRPr>
            </a:lvl1pPr>
            <a:lvl2pPr>
              <a:defRPr>
                <a:latin typeface="Arial" panose="020B0604020202020204" pitchFamily="34" charset="0"/>
              </a:defRPr>
            </a:lvl2pPr>
            <a:lvl3pPr>
              <a:defRPr>
                <a:latin typeface="Arial" panose="020B0604020202020204" pitchFamily="34" charset="0"/>
              </a:defRPr>
            </a:lvl3pPr>
            <a:lvl4pPr>
              <a:defRPr>
                <a:latin typeface="Arial" panose="020B0604020202020204" pitchFamily="34" charset="0"/>
              </a:defRPr>
            </a:lvl4pPr>
            <a:lvl5pPr>
              <a:defRPr>
                <a:latin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93014039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14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25431768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16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71603981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35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defRPr>
                <a:latin typeface="Arial" panose="020B0604020202020204" pitchFamily="34" charset="0"/>
              </a:defRPr>
            </a:lvl1pPr>
            <a:lvl2pPr>
              <a:defRPr>
                <a:latin typeface="Arial" panose="020B0604020202020204" pitchFamily="34" charset="0"/>
              </a:defRPr>
            </a:lvl2pPr>
            <a:lvl3pPr>
              <a:defRPr>
                <a:latin typeface="Arial" panose="020B0604020202020204" pitchFamily="34" charset="0"/>
              </a:defRPr>
            </a:lvl3pPr>
            <a:lvl4pPr>
              <a:defRPr>
                <a:latin typeface="Arial" panose="020B0604020202020204" pitchFamily="34" charset="0"/>
              </a:defRPr>
            </a:lvl4pPr>
            <a:lvl5pPr>
              <a:defRPr>
                <a:latin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10336213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7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43653909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8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defRPr>
                <a:latin typeface="Arial" panose="020B0604020202020204" pitchFamily="34" charset="0"/>
              </a:defRPr>
            </a:lvl1pPr>
            <a:lvl2pPr>
              <a:defRPr>
                <a:latin typeface="Arial" panose="020B0604020202020204" pitchFamily="34" charset="0"/>
              </a:defRPr>
            </a:lvl2pPr>
            <a:lvl3pPr>
              <a:defRPr>
                <a:latin typeface="Arial" panose="020B0604020202020204" pitchFamily="34" charset="0"/>
              </a:defRPr>
            </a:lvl3pPr>
            <a:lvl4pPr>
              <a:defRPr>
                <a:latin typeface="Arial" panose="020B0604020202020204" pitchFamily="34" charset="0"/>
              </a:defRPr>
            </a:lvl4pPr>
            <a:lvl5pPr>
              <a:defRPr>
                <a:latin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2"/>
          <p:cNvSpPr>
            <a:spLocks noGrp="1" noChangeArrowheads="1"/>
          </p:cNvSpPr>
          <p:nvPr>
            <p:ph type="title"/>
          </p:nvPr>
        </p:nvSpPr>
        <p:spPr bwMode="auto">
          <a:xfrm>
            <a:off x="381000" y="0"/>
            <a:ext cx="8763000" cy="1325563"/>
          </a:xfrm>
          <a:prstGeom prst="rect">
            <a:avLst/>
          </a:prstGeom>
          <a:solidFill>
            <a:schemeClr val="bg1"/>
          </a:solidFill>
          <a:ln w="9525">
            <a:noFill/>
            <a:miter lim="800000"/>
            <a:headEnd/>
            <a:tailEnd/>
          </a:ln>
          <a:effectLst>
            <a:outerShdw dist="28398" dir="3806097" algn="ctr" rotWithShape="0">
              <a:schemeClr val="tx2"/>
            </a:outerShdw>
          </a:effectLst>
        </p:spPr>
        <p:txBody>
          <a:bodyPr/>
          <a:lstStyle>
            <a:lvl1pPr>
              <a:defRPr i="0">
                <a:latin typeface="Arial" panose="020B0604020202020204" pitchFamily="34" charset="0"/>
              </a:defRPr>
            </a:lvl1pPr>
          </a:lstStyle>
          <a:p>
            <a:pPr lvl="0"/>
            <a:r>
              <a:rPr lang="en-US" dirty="0"/>
              <a:t>Click to edit Master title style</a:t>
            </a:r>
          </a:p>
        </p:txBody>
      </p:sp>
    </p:spTree>
    <p:extLst>
      <p:ext uri="{BB962C8B-B14F-4D97-AF65-F5344CB8AC3E}">
        <p14:creationId xmlns:p14="http://schemas.microsoft.com/office/powerpoint/2010/main" val="123051362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4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defRPr>
                <a:latin typeface="Arial" panose="020B0604020202020204" pitchFamily="34" charset="0"/>
              </a:defRPr>
            </a:lvl1pPr>
            <a:lvl2pPr>
              <a:defRPr>
                <a:latin typeface="Arial" panose="020B0604020202020204" pitchFamily="34" charset="0"/>
              </a:defRPr>
            </a:lvl2pPr>
            <a:lvl3pPr>
              <a:defRPr>
                <a:latin typeface="Arial" panose="020B0604020202020204" pitchFamily="34" charset="0"/>
              </a:defRPr>
            </a:lvl3pPr>
            <a:lvl4pPr>
              <a:defRPr>
                <a:latin typeface="Arial" panose="020B0604020202020204" pitchFamily="34" charset="0"/>
              </a:defRPr>
            </a:lvl4pPr>
            <a:lvl5pPr>
              <a:defRPr>
                <a:latin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50600805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1_Blank">
    <p:spTree>
      <p:nvGrpSpPr>
        <p:cNvPr id="1" name=""/>
        <p:cNvGrpSpPr/>
        <p:nvPr/>
      </p:nvGrpSpPr>
      <p:grpSpPr>
        <a:xfrm>
          <a:off x="0" y="0"/>
          <a:ext cx="0" cy="0"/>
          <a:chOff x="0" y="0"/>
          <a:chExt cx="0" cy="0"/>
        </a:xfrm>
      </p:grpSpPr>
      <p:sp>
        <p:nvSpPr>
          <p:cNvPr id="2" name="Rectangle 2"/>
          <p:cNvSpPr>
            <a:spLocks noGrp="1" noChangeArrowheads="1"/>
          </p:cNvSpPr>
          <p:nvPr>
            <p:ph type="title"/>
          </p:nvPr>
        </p:nvSpPr>
        <p:spPr bwMode="auto">
          <a:xfrm>
            <a:off x="0" y="0"/>
            <a:ext cx="9144000" cy="1325563"/>
          </a:xfrm>
          <a:prstGeom prst="rect">
            <a:avLst/>
          </a:prstGeom>
          <a:noFill/>
          <a:ln w="9525">
            <a:noFill/>
            <a:miter lim="800000"/>
            <a:headEnd/>
            <a:tailEnd/>
          </a:ln>
          <a:effectLst>
            <a:outerShdw dist="28398" dir="3806097" algn="ctr" rotWithShape="0">
              <a:schemeClr val="tx2"/>
            </a:outerShdw>
          </a:effectLst>
        </p:spPr>
        <p:txBody>
          <a:bodyPr/>
          <a:lstStyle>
            <a:lvl1pPr>
              <a:defRPr i="0">
                <a:latin typeface="Arial" panose="020B0604020202020204" pitchFamily="34" charset="0"/>
              </a:defRPr>
            </a:lvl1pPr>
          </a:lstStyle>
          <a:p>
            <a:pPr lvl="0"/>
            <a:r>
              <a:rPr lang="en-US" dirty="0"/>
              <a:t>Click to edit Master title style</a:t>
            </a:r>
          </a:p>
        </p:txBody>
      </p:sp>
    </p:spTree>
    <p:extLst>
      <p:ext uri="{BB962C8B-B14F-4D97-AF65-F5344CB8AC3E}">
        <p14:creationId xmlns:p14="http://schemas.microsoft.com/office/powerpoint/2010/main" val="152161337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10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defRPr>
                <a:latin typeface="Arial" panose="020B0604020202020204" pitchFamily="34" charset="0"/>
              </a:defRPr>
            </a:lvl1pPr>
            <a:lvl2pPr>
              <a:defRPr>
                <a:latin typeface="Arial" panose="020B0604020202020204" pitchFamily="34" charset="0"/>
              </a:defRPr>
            </a:lvl2pPr>
            <a:lvl3pPr>
              <a:defRPr>
                <a:latin typeface="Arial" panose="020B0604020202020204" pitchFamily="34" charset="0"/>
              </a:defRPr>
            </a:lvl3pPr>
            <a:lvl4pPr>
              <a:defRPr>
                <a:latin typeface="Arial" panose="020B0604020202020204" pitchFamily="34" charset="0"/>
              </a:defRPr>
            </a:lvl4pPr>
            <a:lvl5pPr>
              <a:defRPr>
                <a:latin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2"/>
          <p:cNvSpPr>
            <a:spLocks noGrp="1" noChangeArrowheads="1"/>
          </p:cNvSpPr>
          <p:nvPr>
            <p:ph type="title"/>
          </p:nvPr>
        </p:nvSpPr>
        <p:spPr bwMode="auto">
          <a:xfrm>
            <a:off x="0" y="0"/>
            <a:ext cx="9144000" cy="1325563"/>
          </a:xfrm>
          <a:prstGeom prst="rect">
            <a:avLst/>
          </a:prstGeom>
          <a:noFill/>
          <a:ln w="9525">
            <a:noFill/>
            <a:miter lim="800000"/>
            <a:headEnd/>
            <a:tailEnd/>
          </a:ln>
          <a:effectLst>
            <a:outerShdw dist="28398" dir="3806097" algn="ctr" rotWithShape="0">
              <a:schemeClr val="tx2"/>
            </a:outerShdw>
          </a:effectLst>
        </p:spPr>
        <p:txBody>
          <a:bodyPr/>
          <a:lstStyle>
            <a:lvl1pPr>
              <a:defRPr i="0">
                <a:latin typeface="Arial" panose="020B0604020202020204" pitchFamily="34" charset="0"/>
              </a:defRPr>
            </a:lvl1pPr>
          </a:lstStyle>
          <a:p>
            <a:pPr lvl="0"/>
            <a:r>
              <a:rPr lang="en-US" dirty="0"/>
              <a:t>Click to edit Master title style</a:t>
            </a:r>
          </a:p>
        </p:txBody>
      </p:sp>
    </p:spTree>
    <p:extLst>
      <p:ext uri="{BB962C8B-B14F-4D97-AF65-F5344CB8AC3E}">
        <p14:creationId xmlns:p14="http://schemas.microsoft.com/office/powerpoint/2010/main" val="113793817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12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defRPr>
                <a:latin typeface="Arial" panose="020B0604020202020204" pitchFamily="34" charset="0"/>
              </a:defRPr>
            </a:lvl1pPr>
            <a:lvl2pPr>
              <a:defRPr>
                <a:latin typeface="Arial" panose="020B0604020202020204" pitchFamily="34" charset="0"/>
              </a:defRPr>
            </a:lvl2pPr>
            <a:lvl3pPr>
              <a:defRPr>
                <a:latin typeface="Arial" panose="020B0604020202020204" pitchFamily="34" charset="0"/>
              </a:defRPr>
            </a:lvl3pPr>
            <a:lvl4pPr>
              <a:defRPr>
                <a:latin typeface="Arial" panose="020B0604020202020204" pitchFamily="34" charset="0"/>
              </a:defRPr>
            </a:lvl4pPr>
            <a:lvl5pPr>
              <a:defRPr>
                <a:latin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2"/>
          <p:cNvSpPr>
            <a:spLocks noGrp="1" noChangeArrowheads="1"/>
          </p:cNvSpPr>
          <p:nvPr>
            <p:ph type="title"/>
          </p:nvPr>
        </p:nvSpPr>
        <p:spPr bwMode="auto">
          <a:xfrm>
            <a:off x="0" y="0"/>
            <a:ext cx="9144000" cy="1325563"/>
          </a:xfrm>
          <a:prstGeom prst="rect">
            <a:avLst/>
          </a:prstGeom>
          <a:noFill/>
          <a:ln w="9525">
            <a:noFill/>
            <a:miter lim="800000"/>
            <a:headEnd/>
            <a:tailEnd/>
          </a:ln>
          <a:effectLst>
            <a:outerShdw dist="28398" dir="3806097" algn="ctr" rotWithShape="0">
              <a:schemeClr val="tx2"/>
            </a:outerShdw>
          </a:effectLst>
        </p:spPr>
        <p:txBody>
          <a:bodyPr/>
          <a:lstStyle>
            <a:lvl1pPr>
              <a:defRPr i="0">
                <a:latin typeface="Arial" panose="020B0604020202020204" pitchFamily="34" charset="0"/>
              </a:defRPr>
            </a:lvl1pPr>
          </a:lstStyle>
          <a:p>
            <a:pPr lvl="0"/>
            <a:r>
              <a:rPr lang="en-US" dirty="0"/>
              <a:t>Click to edit Master title style</a:t>
            </a:r>
          </a:p>
        </p:txBody>
      </p:sp>
    </p:spTree>
    <p:extLst>
      <p:ext uri="{BB962C8B-B14F-4D97-AF65-F5344CB8AC3E}">
        <p14:creationId xmlns:p14="http://schemas.microsoft.com/office/powerpoint/2010/main" val="40623783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objAndTwoObj">
  <p:cSld name="Title, Conten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atin typeface="Arial" panose="020B0604020202020204" pitchFamily="34" charset="0"/>
              </a:defRPr>
            </a:lvl1pPr>
          </a:lstStyle>
          <a:p>
            <a:r>
              <a:rPr lang="en-US" dirty="0"/>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a:latin typeface="Arial" panose="020B0604020202020204" pitchFamily="34" charset="0"/>
              </a:defRPr>
            </a:lvl1pPr>
            <a:lvl2pPr>
              <a:defRPr>
                <a:latin typeface="Arial" panose="020B0604020202020204" pitchFamily="34" charset="0"/>
              </a:defRPr>
            </a:lvl2pPr>
            <a:lvl3pPr>
              <a:defRPr>
                <a:latin typeface="Arial" panose="020B0604020202020204" pitchFamily="34" charset="0"/>
              </a:defRPr>
            </a:lvl3pPr>
            <a:lvl4pPr>
              <a:defRPr>
                <a:latin typeface="Arial" panose="020B0604020202020204" pitchFamily="34" charset="0"/>
              </a:defRPr>
            </a:lvl4pPr>
            <a:lvl5pPr>
              <a:defRPr>
                <a:latin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quarter" idx="2"/>
          </p:nvPr>
        </p:nvSpPr>
        <p:spPr>
          <a:xfrm>
            <a:off x="4648200" y="1600200"/>
            <a:ext cx="4038600" cy="2185988"/>
          </a:xfrm>
        </p:spPr>
        <p:txBody>
          <a:bodyPr/>
          <a:lstStyle>
            <a:lvl1pPr>
              <a:defRPr>
                <a:latin typeface="Arial" panose="020B0604020202020204" pitchFamily="34" charset="0"/>
              </a:defRPr>
            </a:lvl1pPr>
            <a:lvl2pPr>
              <a:defRPr>
                <a:latin typeface="Arial" panose="020B0604020202020204" pitchFamily="34" charset="0"/>
              </a:defRPr>
            </a:lvl2pPr>
            <a:lvl3pPr>
              <a:defRPr>
                <a:latin typeface="Arial" panose="020B0604020202020204" pitchFamily="34" charset="0"/>
              </a:defRPr>
            </a:lvl3pPr>
            <a:lvl4pPr>
              <a:defRPr>
                <a:latin typeface="Arial" panose="020B0604020202020204" pitchFamily="34" charset="0"/>
              </a:defRPr>
            </a:lvl4pPr>
            <a:lvl5pPr>
              <a:defRPr>
                <a:latin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Content Placeholder 4"/>
          <p:cNvSpPr>
            <a:spLocks noGrp="1"/>
          </p:cNvSpPr>
          <p:nvPr>
            <p:ph sz="quarter" idx="3"/>
          </p:nvPr>
        </p:nvSpPr>
        <p:spPr>
          <a:xfrm>
            <a:off x="4648200" y="3938588"/>
            <a:ext cx="4038600" cy="2187575"/>
          </a:xfrm>
        </p:spPr>
        <p:txBody>
          <a:bodyPr/>
          <a:lstStyle>
            <a:lvl1pPr>
              <a:defRPr>
                <a:latin typeface="Arial" panose="020B0604020202020204" pitchFamily="34" charset="0"/>
              </a:defRPr>
            </a:lvl1pPr>
            <a:lvl2pPr>
              <a:defRPr>
                <a:latin typeface="Arial" panose="020B0604020202020204" pitchFamily="34" charset="0"/>
              </a:defRPr>
            </a:lvl2pPr>
            <a:lvl3pPr>
              <a:defRPr>
                <a:latin typeface="Arial" panose="020B0604020202020204" pitchFamily="34" charset="0"/>
              </a:defRPr>
            </a:lvl3pPr>
            <a:lvl4pPr>
              <a:defRPr>
                <a:latin typeface="Arial" panose="020B0604020202020204" pitchFamily="34" charset="0"/>
              </a:defRPr>
            </a:lvl4pPr>
            <a:lvl5pPr>
              <a:defRPr>
                <a:latin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063185568"/>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52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defRPr>
                <a:latin typeface="Arial" panose="020B0604020202020204" pitchFamily="34" charset="0"/>
              </a:defRPr>
            </a:lvl1pPr>
            <a:lvl2pPr>
              <a:defRPr>
                <a:latin typeface="Arial" panose="020B0604020202020204" pitchFamily="34" charset="0"/>
              </a:defRPr>
            </a:lvl2pPr>
            <a:lvl3pPr>
              <a:defRPr>
                <a:latin typeface="Arial" panose="020B0604020202020204" pitchFamily="34" charset="0"/>
              </a:defRPr>
            </a:lvl3pPr>
            <a:lvl4pPr>
              <a:defRPr>
                <a:latin typeface="Arial" panose="020B0604020202020204" pitchFamily="34" charset="0"/>
              </a:defRPr>
            </a:lvl4pPr>
            <a:lvl5pPr>
              <a:defRPr>
                <a:latin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895384324"/>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53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defRPr>
                <a:latin typeface="Arial" panose="020B0604020202020204" pitchFamily="34" charset="0"/>
              </a:defRPr>
            </a:lvl1pPr>
            <a:lvl2pPr>
              <a:defRPr>
                <a:latin typeface="Arial" panose="020B0604020202020204" pitchFamily="34" charset="0"/>
              </a:defRPr>
            </a:lvl2pPr>
            <a:lvl3pPr>
              <a:defRPr>
                <a:latin typeface="Arial" panose="020B0604020202020204" pitchFamily="34" charset="0"/>
              </a:defRPr>
            </a:lvl3pPr>
            <a:lvl4pPr>
              <a:defRPr>
                <a:latin typeface="Arial" panose="020B0604020202020204" pitchFamily="34" charset="0"/>
              </a:defRPr>
            </a:lvl4pPr>
            <a:lvl5pPr>
              <a:defRPr>
                <a:latin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088525354"/>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userDrawn="1">
  <p:cSld name="54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defRPr>
                <a:latin typeface="Arial" panose="020B0604020202020204" pitchFamily="34" charset="0"/>
              </a:defRPr>
            </a:lvl1pPr>
            <a:lvl2pPr>
              <a:defRPr>
                <a:latin typeface="Arial" panose="020B0604020202020204" pitchFamily="34" charset="0"/>
              </a:defRPr>
            </a:lvl2pPr>
            <a:lvl3pPr>
              <a:defRPr>
                <a:latin typeface="Arial" panose="020B0604020202020204" pitchFamily="34" charset="0"/>
              </a:defRPr>
            </a:lvl3pPr>
            <a:lvl4pPr>
              <a:defRPr>
                <a:latin typeface="Arial" panose="020B0604020202020204" pitchFamily="34" charset="0"/>
              </a:defRPr>
            </a:lvl4pPr>
            <a:lvl5pPr>
              <a:defRPr>
                <a:latin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4216012669"/>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userDrawn="1">
  <p:cSld name="55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defRPr>
                <a:latin typeface="Arial" panose="020B0604020202020204" pitchFamily="34" charset="0"/>
              </a:defRPr>
            </a:lvl1pPr>
            <a:lvl2pPr>
              <a:defRPr>
                <a:latin typeface="Arial" panose="020B0604020202020204" pitchFamily="34" charset="0"/>
              </a:defRPr>
            </a:lvl2pPr>
            <a:lvl3pPr>
              <a:defRPr>
                <a:latin typeface="Arial" panose="020B0604020202020204" pitchFamily="34" charset="0"/>
              </a:defRPr>
            </a:lvl3pPr>
            <a:lvl4pPr>
              <a:defRPr>
                <a:latin typeface="Arial" panose="020B0604020202020204" pitchFamily="34" charset="0"/>
              </a:defRPr>
            </a:lvl4pPr>
            <a:lvl5pPr>
              <a:defRPr>
                <a:latin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678540754"/>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56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defRPr>
                <a:latin typeface="Arial" panose="020B0604020202020204" pitchFamily="34" charset="0"/>
              </a:defRPr>
            </a:lvl1pPr>
            <a:lvl2pPr>
              <a:defRPr>
                <a:latin typeface="Arial" panose="020B0604020202020204" pitchFamily="34" charset="0"/>
              </a:defRPr>
            </a:lvl2pPr>
            <a:lvl3pPr>
              <a:defRPr>
                <a:latin typeface="Arial" panose="020B0604020202020204" pitchFamily="34" charset="0"/>
              </a:defRPr>
            </a:lvl3pPr>
            <a:lvl4pPr>
              <a:defRPr>
                <a:latin typeface="Arial" panose="020B0604020202020204" pitchFamily="34" charset="0"/>
              </a:defRPr>
            </a:lvl4pPr>
            <a:lvl5pPr>
              <a:defRPr>
                <a:latin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9396141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381000" y="1828800"/>
            <a:ext cx="4152900" cy="4343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86300" y="1828800"/>
            <a:ext cx="4152900" cy="4343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userDrawn="1">
  <p:cSld name="59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defRPr>
                <a:latin typeface="Arial" panose="020B0604020202020204" pitchFamily="34" charset="0"/>
              </a:defRPr>
            </a:lvl1pPr>
            <a:lvl2pPr>
              <a:defRPr>
                <a:latin typeface="Arial" panose="020B0604020202020204" pitchFamily="34" charset="0"/>
              </a:defRPr>
            </a:lvl2pPr>
            <a:lvl3pPr>
              <a:defRPr>
                <a:latin typeface="Arial" panose="020B0604020202020204" pitchFamily="34" charset="0"/>
              </a:defRPr>
            </a:lvl3pPr>
            <a:lvl4pPr>
              <a:defRPr>
                <a:latin typeface="Arial" panose="020B0604020202020204" pitchFamily="34" charset="0"/>
              </a:defRPr>
            </a:lvl4pPr>
            <a:lvl5pPr>
              <a:defRPr>
                <a:latin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30717988"/>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userDrawn="1">
  <p:cSld name="60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defRPr>
                <a:latin typeface="Arial" panose="020B0604020202020204" pitchFamily="34" charset="0"/>
              </a:defRPr>
            </a:lvl1pPr>
            <a:lvl2pPr>
              <a:defRPr>
                <a:latin typeface="Arial" panose="020B0604020202020204" pitchFamily="34" charset="0"/>
              </a:defRPr>
            </a:lvl2pPr>
            <a:lvl3pPr>
              <a:defRPr>
                <a:latin typeface="Arial" panose="020B0604020202020204" pitchFamily="34" charset="0"/>
              </a:defRPr>
            </a:lvl3pPr>
            <a:lvl4pPr>
              <a:defRPr>
                <a:latin typeface="Arial" panose="020B0604020202020204" pitchFamily="34" charset="0"/>
              </a:defRPr>
            </a:lvl4pPr>
            <a:lvl5pPr>
              <a:defRPr>
                <a:latin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941846866"/>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userDrawn="1">
  <p:cSld name="11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183538481"/>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userDrawn="1">
  <p:cSld name="73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defRPr>
                <a:latin typeface="Arial" panose="020B0604020202020204" pitchFamily="34" charset="0"/>
              </a:defRPr>
            </a:lvl1pPr>
            <a:lvl2pPr>
              <a:defRPr>
                <a:latin typeface="Arial" panose="020B0604020202020204" pitchFamily="34" charset="0"/>
              </a:defRPr>
            </a:lvl2pPr>
            <a:lvl3pPr>
              <a:defRPr>
                <a:latin typeface="Arial" panose="020B0604020202020204" pitchFamily="34" charset="0"/>
              </a:defRPr>
            </a:lvl3pPr>
            <a:lvl4pPr>
              <a:defRPr>
                <a:latin typeface="Arial" panose="020B0604020202020204" pitchFamily="34" charset="0"/>
              </a:defRPr>
            </a:lvl4pPr>
            <a:lvl5pPr>
              <a:defRPr>
                <a:latin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976275889"/>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userDrawn="1">
  <p:cSld name="13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74468965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417638"/>
          </a:xfrm>
        </p:spPr>
        <p:txBody>
          <a:bodyPr/>
          <a:lstStyle>
            <a:lvl1pPr>
              <a:defRPr/>
            </a:lvl1pPr>
          </a:lstStyle>
          <a:p>
            <a:r>
              <a:rPr lang="en-US" dirty="0"/>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image" Target="../media/image2.png"/><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image" Target="../media/image3.jpeg"/><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image" Target="../media/image1.emf"/><Relationship Id="rId20" Type="http://schemas.openxmlformats.org/officeDocument/2006/relationships/slideLayout" Target="../slideLayouts/slideLayout20.xml"/><Relationship Id="rId41" Type="http://schemas.openxmlformats.org/officeDocument/2006/relationships/slideLayout" Target="../slideLayouts/slideLayout4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invGray">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381000" y="0"/>
            <a:ext cx="8763000" cy="1325563"/>
          </a:xfrm>
          <a:prstGeom prst="rect">
            <a:avLst/>
          </a:prstGeom>
          <a:ln>
            <a:headEnd/>
            <a:tailEnd/>
          </a:ln>
        </p:spPr>
        <p:style>
          <a:lnRef idx="2">
            <a:schemeClr val="accent3"/>
          </a:lnRef>
          <a:fillRef idx="1">
            <a:schemeClr val="lt1"/>
          </a:fillRef>
          <a:effectRef idx="0">
            <a:schemeClr val="accent3"/>
          </a:effectRef>
          <a:fontRef idx="none"/>
        </p:style>
        <p:txBody>
          <a:bodyPr vert="horz" wrap="square" lIns="91440" tIns="45720" rIns="91440" bIns="45720" numCol="1" anchor="ctr" anchorCtr="0" compatLnSpc="1">
            <a:prstTxWarp prst="textNoShape">
              <a:avLst/>
            </a:prstTxWarp>
          </a:bodyPr>
          <a:lstStyle/>
          <a:p>
            <a:pPr lvl="0"/>
            <a:r>
              <a:rPr lang="en-US" dirty="0"/>
              <a:t>Click to edit Master title style</a:t>
            </a:r>
          </a:p>
        </p:txBody>
      </p:sp>
      <p:sp>
        <p:nvSpPr>
          <p:cNvPr id="3075" name="Rectangle 3"/>
          <p:cNvSpPr>
            <a:spLocks noGrp="1" noChangeArrowheads="1"/>
          </p:cNvSpPr>
          <p:nvPr>
            <p:ph type="body" idx="1"/>
          </p:nvPr>
        </p:nvSpPr>
        <p:spPr bwMode="auto">
          <a:xfrm>
            <a:off x="381000" y="1616229"/>
            <a:ext cx="8458200" cy="43434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3076" name="Picture 44" descr="Border 483"/>
          <p:cNvPicPr>
            <a:picLocks noChangeAspect="1" noChangeArrowheads="1"/>
          </p:cNvPicPr>
          <p:nvPr userDrawn="1"/>
        </p:nvPicPr>
        <p:blipFill>
          <a:blip r:embed="rId46"/>
          <a:srcRect/>
          <a:stretch>
            <a:fillRect/>
          </a:stretch>
        </p:blipFill>
        <p:spPr bwMode="auto">
          <a:xfrm>
            <a:off x="0" y="1447800"/>
            <a:ext cx="9144000" cy="309563"/>
          </a:xfrm>
          <a:prstGeom prst="rect">
            <a:avLst/>
          </a:prstGeom>
          <a:noFill/>
          <a:ln w="9525">
            <a:noFill/>
            <a:miter lim="800000"/>
            <a:headEnd/>
            <a:tailEnd/>
          </a:ln>
        </p:spPr>
      </p:pic>
      <p:pic>
        <p:nvPicPr>
          <p:cNvPr id="2" name="Picture 1"/>
          <p:cNvPicPr>
            <a:picLocks noChangeAspect="1"/>
          </p:cNvPicPr>
          <p:nvPr userDrawn="1"/>
        </p:nvPicPr>
        <p:blipFill>
          <a:blip r:embed="rId47"/>
          <a:stretch>
            <a:fillRect/>
          </a:stretch>
        </p:blipFill>
        <p:spPr>
          <a:xfrm>
            <a:off x="7315200" y="6149667"/>
            <a:ext cx="1524000" cy="385542"/>
          </a:xfrm>
          <a:prstGeom prst="rect">
            <a:avLst/>
          </a:prstGeom>
        </p:spPr>
      </p:pic>
      <p:sp>
        <p:nvSpPr>
          <p:cNvPr id="8" name="TextBox 7">
            <a:extLst>
              <a:ext uri="{FF2B5EF4-FFF2-40B4-BE49-F238E27FC236}">
                <a16:creationId xmlns:a16="http://schemas.microsoft.com/office/drawing/2014/main" id="{F7A2D5B2-EC0A-4EF8-B10C-04198CC71FC8}"/>
              </a:ext>
            </a:extLst>
          </p:cNvPr>
          <p:cNvSpPr txBox="1"/>
          <p:nvPr userDrawn="1"/>
        </p:nvSpPr>
        <p:spPr>
          <a:xfrm>
            <a:off x="6096000" y="6208446"/>
            <a:ext cx="1079500" cy="338554"/>
          </a:xfrm>
          <a:prstGeom prst="rect">
            <a:avLst/>
          </a:prstGeom>
          <a:noFill/>
        </p:spPr>
        <p:txBody>
          <a:bodyPr wrap="square" rtlCol="0">
            <a:spAutoFit/>
          </a:bodyPr>
          <a:lstStyle/>
          <a:p>
            <a:pPr algn="r"/>
            <a:r>
              <a:rPr lang="en-US" sz="1600" dirty="0">
                <a:latin typeface="Arial" panose="020B0604020202020204" pitchFamily="34" charset="0"/>
                <a:cs typeface="Arial" panose="020B0604020202020204" pitchFamily="34" charset="0"/>
              </a:rPr>
              <a:t>3-</a:t>
            </a:r>
            <a:fld id="{1A673F19-6629-45D1-8D19-81BA6E1546A3}" type="slidenum">
              <a:rPr lang="en-US" sz="1600" smtClean="0">
                <a:latin typeface="Arial" panose="020B0604020202020204" pitchFamily="34" charset="0"/>
                <a:cs typeface="Arial" panose="020B0604020202020204" pitchFamily="34" charset="0"/>
              </a:rPr>
              <a:pPr algn="r"/>
              <a:t>‹#›</a:t>
            </a:fld>
            <a:endParaRPr lang="en-US" sz="1600" dirty="0">
              <a:latin typeface="Arial" panose="020B0604020202020204" pitchFamily="34" charset="0"/>
              <a:cs typeface="Arial" panose="020B0604020202020204" pitchFamily="34" charset="0"/>
            </a:endParaRPr>
          </a:p>
        </p:txBody>
      </p:sp>
      <p:pic>
        <p:nvPicPr>
          <p:cNvPr id="3" name="Picture 2" descr="ATSSA logo showing a cone within the A and safer roads save lives">
            <a:extLst>
              <a:ext uri="{FF2B5EF4-FFF2-40B4-BE49-F238E27FC236}">
                <a16:creationId xmlns:a16="http://schemas.microsoft.com/office/drawing/2014/main" id="{253BB89E-92B8-8844-04D4-FC78362EFF05}"/>
              </a:ext>
            </a:extLst>
          </p:cNvPr>
          <p:cNvPicPr>
            <a:picLocks noChangeAspect="1"/>
          </p:cNvPicPr>
          <p:nvPr userDrawn="1"/>
        </p:nvPicPr>
        <p:blipFill>
          <a:blip r:embed="rId48" cstate="print">
            <a:extLst>
              <a:ext uri="{28A0092B-C50C-407E-A947-70E740481C1C}">
                <a14:useLocalDpi xmlns:a14="http://schemas.microsoft.com/office/drawing/2010/main" val="0"/>
              </a:ext>
            </a:extLst>
          </a:blip>
          <a:stretch>
            <a:fillRect/>
          </a:stretch>
        </p:blipFill>
        <p:spPr>
          <a:xfrm>
            <a:off x="381000" y="6149667"/>
            <a:ext cx="1179838" cy="357466"/>
          </a:xfrm>
          <a:prstGeom prst="rect">
            <a:avLst/>
          </a:prstGeom>
        </p:spPr>
      </p:pic>
    </p:spTree>
  </p:cSld>
  <p:clrMap bg1="lt1" tx1="dk1" bg2="lt2" tx2="dk2" accent1="accent1" accent2="accent2" accent3="accent3" accent4="accent4" accent5="accent5" accent6="accent6" hlink="hlink" folHlink="folHlink"/>
  <p:sldLayoutIdLst>
    <p:sldLayoutId id="2147483789" r:id="rId1"/>
    <p:sldLayoutId id="2147483801" r:id="rId2"/>
    <p:sldLayoutId id="2147483790" r:id="rId3"/>
    <p:sldLayoutId id="2147483791" r:id="rId4"/>
    <p:sldLayoutId id="2147483792" r:id="rId5"/>
    <p:sldLayoutId id="2147483793" r:id="rId6"/>
    <p:sldLayoutId id="2147483794" r:id="rId7"/>
    <p:sldLayoutId id="2147483795" r:id="rId8"/>
    <p:sldLayoutId id="2147483796" r:id="rId9"/>
    <p:sldLayoutId id="2147483797" r:id="rId10"/>
    <p:sldLayoutId id="2147483798" r:id="rId11"/>
    <p:sldLayoutId id="2147483799" r:id="rId12"/>
    <p:sldLayoutId id="2147483800" r:id="rId13"/>
    <p:sldLayoutId id="2147483802" r:id="rId14"/>
    <p:sldLayoutId id="2147483803" r:id="rId15"/>
    <p:sldLayoutId id="2147483804" r:id="rId16"/>
    <p:sldLayoutId id="2147483805" r:id="rId17"/>
    <p:sldLayoutId id="2147483806" r:id="rId18"/>
    <p:sldLayoutId id="2147483807" r:id="rId19"/>
    <p:sldLayoutId id="2147483808" r:id="rId20"/>
    <p:sldLayoutId id="2147483809" r:id="rId21"/>
    <p:sldLayoutId id="2147483810" r:id="rId22"/>
    <p:sldLayoutId id="2147483811" r:id="rId23"/>
    <p:sldLayoutId id="2147483812" r:id="rId24"/>
    <p:sldLayoutId id="2147483813" r:id="rId25"/>
    <p:sldLayoutId id="2147483814" r:id="rId26"/>
    <p:sldLayoutId id="2147483815" r:id="rId27"/>
    <p:sldLayoutId id="2147483816" r:id="rId28"/>
    <p:sldLayoutId id="2147483817" r:id="rId29"/>
    <p:sldLayoutId id="2147483818" r:id="rId30"/>
    <p:sldLayoutId id="2147483819" r:id="rId31"/>
    <p:sldLayoutId id="2147483820" r:id="rId32"/>
    <p:sldLayoutId id="2147483821" r:id="rId33"/>
    <p:sldLayoutId id="2147483822" r:id="rId34"/>
    <p:sldLayoutId id="2147483823" r:id="rId35"/>
    <p:sldLayoutId id="2147483824" r:id="rId36"/>
    <p:sldLayoutId id="2147483825" r:id="rId37"/>
    <p:sldLayoutId id="2147483826" r:id="rId38"/>
    <p:sldLayoutId id="2147483827" r:id="rId39"/>
    <p:sldLayoutId id="2147483828" r:id="rId40"/>
    <p:sldLayoutId id="2147483829" r:id="rId41"/>
    <p:sldLayoutId id="2147483830" r:id="rId42"/>
    <p:sldLayoutId id="2147483831" r:id="rId43"/>
    <p:sldLayoutId id="2147483832" r:id="rId44"/>
  </p:sldLayoutIdLst>
  <p:txStyles>
    <p:titleStyle>
      <a:lvl1pPr algn="l" rtl="0" eaLnBrk="0" fontAlgn="base" hangingPunct="0">
        <a:spcBef>
          <a:spcPct val="0"/>
        </a:spcBef>
        <a:spcAft>
          <a:spcPct val="0"/>
        </a:spcAft>
        <a:defRPr sz="3600" b="1" i="0" baseline="0">
          <a:solidFill>
            <a:srgbClr val="008080"/>
          </a:solidFill>
          <a:effectLst/>
          <a:latin typeface="Arial" panose="020B0604020202020204" pitchFamily="34" charset="0"/>
          <a:ea typeface="+mj-ea"/>
          <a:cs typeface="Arial" panose="020B0604020202020204" pitchFamily="34" charset="0"/>
        </a:defRPr>
      </a:lvl1pPr>
      <a:lvl2pPr algn="ctr" rtl="0" eaLnBrk="0" fontAlgn="base" hangingPunct="0">
        <a:spcBef>
          <a:spcPct val="0"/>
        </a:spcBef>
        <a:spcAft>
          <a:spcPct val="0"/>
        </a:spcAft>
        <a:defRPr sz="4000" b="1" i="1">
          <a:solidFill>
            <a:srgbClr val="CC3300"/>
          </a:solidFill>
          <a:latin typeface="Calibri" pitchFamily="34" charset="0"/>
        </a:defRPr>
      </a:lvl2pPr>
      <a:lvl3pPr algn="ctr" rtl="0" eaLnBrk="0" fontAlgn="base" hangingPunct="0">
        <a:spcBef>
          <a:spcPct val="0"/>
        </a:spcBef>
        <a:spcAft>
          <a:spcPct val="0"/>
        </a:spcAft>
        <a:defRPr sz="4000" b="1" i="1">
          <a:solidFill>
            <a:srgbClr val="CC3300"/>
          </a:solidFill>
          <a:latin typeface="Calibri" pitchFamily="34" charset="0"/>
        </a:defRPr>
      </a:lvl3pPr>
      <a:lvl4pPr algn="ctr" rtl="0" eaLnBrk="0" fontAlgn="base" hangingPunct="0">
        <a:spcBef>
          <a:spcPct val="0"/>
        </a:spcBef>
        <a:spcAft>
          <a:spcPct val="0"/>
        </a:spcAft>
        <a:defRPr sz="4000" b="1" i="1">
          <a:solidFill>
            <a:srgbClr val="CC3300"/>
          </a:solidFill>
          <a:latin typeface="Calibri" pitchFamily="34" charset="0"/>
        </a:defRPr>
      </a:lvl4pPr>
      <a:lvl5pPr algn="ctr" rtl="0" eaLnBrk="0" fontAlgn="base" hangingPunct="0">
        <a:spcBef>
          <a:spcPct val="0"/>
        </a:spcBef>
        <a:spcAft>
          <a:spcPct val="0"/>
        </a:spcAft>
        <a:defRPr sz="4000" b="1" i="1">
          <a:solidFill>
            <a:srgbClr val="CC3300"/>
          </a:solidFill>
          <a:latin typeface="Calibri" pitchFamily="34" charset="0"/>
        </a:defRPr>
      </a:lvl5pPr>
      <a:lvl6pPr marL="457200" algn="ctr" rtl="0" fontAlgn="base">
        <a:spcBef>
          <a:spcPct val="0"/>
        </a:spcBef>
        <a:spcAft>
          <a:spcPct val="0"/>
        </a:spcAft>
        <a:defRPr sz="4000" b="1" i="1">
          <a:solidFill>
            <a:srgbClr val="CC3300"/>
          </a:solidFill>
          <a:latin typeface="Verdana" pitchFamily="34" charset="0"/>
        </a:defRPr>
      </a:lvl6pPr>
      <a:lvl7pPr marL="914400" algn="ctr" rtl="0" fontAlgn="base">
        <a:spcBef>
          <a:spcPct val="0"/>
        </a:spcBef>
        <a:spcAft>
          <a:spcPct val="0"/>
        </a:spcAft>
        <a:defRPr sz="4000" b="1" i="1">
          <a:solidFill>
            <a:srgbClr val="CC3300"/>
          </a:solidFill>
          <a:latin typeface="Verdana" pitchFamily="34" charset="0"/>
        </a:defRPr>
      </a:lvl7pPr>
      <a:lvl8pPr marL="1371600" algn="ctr" rtl="0" fontAlgn="base">
        <a:spcBef>
          <a:spcPct val="0"/>
        </a:spcBef>
        <a:spcAft>
          <a:spcPct val="0"/>
        </a:spcAft>
        <a:defRPr sz="4000" b="1" i="1">
          <a:solidFill>
            <a:srgbClr val="CC3300"/>
          </a:solidFill>
          <a:latin typeface="Verdana" pitchFamily="34" charset="0"/>
        </a:defRPr>
      </a:lvl8pPr>
      <a:lvl9pPr marL="1828800" algn="ctr" rtl="0" fontAlgn="base">
        <a:spcBef>
          <a:spcPct val="0"/>
        </a:spcBef>
        <a:spcAft>
          <a:spcPct val="0"/>
        </a:spcAft>
        <a:defRPr sz="4000" b="1" i="1">
          <a:solidFill>
            <a:srgbClr val="CC3300"/>
          </a:solidFill>
          <a:latin typeface="Verdana" pitchFamily="34" charset="0"/>
        </a:defRPr>
      </a:lvl9pPr>
    </p:titleStyle>
    <p:bodyStyle>
      <a:lvl1pPr marL="231775" indent="-231775" algn="l" rtl="0" eaLnBrk="0" fontAlgn="base" hangingPunct="0">
        <a:spcBef>
          <a:spcPct val="20000"/>
        </a:spcBef>
        <a:spcAft>
          <a:spcPct val="0"/>
        </a:spcAft>
        <a:buClr>
          <a:srgbClr val="CC3300"/>
        </a:buClr>
        <a:buSzPct val="65000"/>
        <a:buFont typeface="Wingdings" panose="05000000000000000000" pitchFamily="2" charset="2"/>
        <a:buChar char="§"/>
        <a:defRPr sz="2800">
          <a:solidFill>
            <a:schemeClr val="tx1"/>
          </a:solidFill>
          <a:latin typeface="Arial" panose="020B0604020202020204" pitchFamily="34" charset="0"/>
          <a:ea typeface="+mn-ea"/>
          <a:cs typeface="Arial" panose="020B0604020202020204" pitchFamily="34" charset="0"/>
        </a:defRPr>
      </a:lvl1pPr>
      <a:lvl2pPr marL="682625" indent="-225425" algn="l" rtl="0" eaLnBrk="0" fontAlgn="base" hangingPunct="0">
        <a:spcBef>
          <a:spcPct val="20000"/>
        </a:spcBef>
        <a:spcAft>
          <a:spcPct val="0"/>
        </a:spcAft>
        <a:buClr>
          <a:srgbClr val="CC3300"/>
        </a:buClr>
        <a:buSzPct val="65000"/>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2pPr>
      <a:lvl3pPr marL="1146175" indent="-231775" algn="l" rtl="0" eaLnBrk="0" fontAlgn="base" hangingPunct="0">
        <a:spcBef>
          <a:spcPct val="20000"/>
        </a:spcBef>
        <a:spcAft>
          <a:spcPct val="0"/>
        </a:spcAft>
        <a:buClr>
          <a:srgbClr val="CC3300"/>
        </a:buClr>
        <a:buSzPct val="65000"/>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3pPr>
      <a:lvl4pPr marL="1597025" indent="-225425" algn="l" rtl="0" eaLnBrk="0" fontAlgn="base" hangingPunct="0">
        <a:spcBef>
          <a:spcPct val="20000"/>
        </a:spcBef>
        <a:spcAft>
          <a:spcPct val="0"/>
        </a:spcAft>
        <a:buClr>
          <a:srgbClr val="CC3300"/>
        </a:buClr>
        <a:buSzPct val="65000"/>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4pPr>
      <a:lvl5pPr marL="2060575" indent="-231775" algn="l" rtl="0" eaLnBrk="0" fontAlgn="base" hangingPunct="0">
        <a:spcBef>
          <a:spcPct val="20000"/>
        </a:spcBef>
        <a:spcAft>
          <a:spcPct val="0"/>
        </a:spcAft>
        <a:buClr>
          <a:srgbClr val="CC3300"/>
        </a:buClr>
        <a:buSzPct val="65000"/>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5pPr>
      <a:lvl6pPr marL="2514600" indent="-228600" algn="l" rtl="0" fontAlgn="base">
        <a:spcBef>
          <a:spcPct val="20000"/>
        </a:spcBef>
        <a:spcAft>
          <a:spcPct val="0"/>
        </a:spcAft>
        <a:buClr>
          <a:srgbClr val="CC3300"/>
        </a:buClr>
        <a:buSzPct val="65000"/>
        <a:buFont typeface="Wingdings" pitchFamily="2" charset="2"/>
        <a:buChar char="u"/>
        <a:defRPr sz="3200">
          <a:solidFill>
            <a:schemeClr val="tx1"/>
          </a:solidFill>
          <a:latin typeface="+mn-lt"/>
        </a:defRPr>
      </a:lvl6pPr>
      <a:lvl7pPr marL="2971800" indent="-228600" algn="l" rtl="0" fontAlgn="base">
        <a:spcBef>
          <a:spcPct val="20000"/>
        </a:spcBef>
        <a:spcAft>
          <a:spcPct val="0"/>
        </a:spcAft>
        <a:buClr>
          <a:srgbClr val="CC3300"/>
        </a:buClr>
        <a:buSzPct val="65000"/>
        <a:buFont typeface="Wingdings" pitchFamily="2" charset="2"/>
        <a:buChar char="u"/>
        <a:defRPr sz="3200">
          <a:solidFill>
            <a:schemeClr val="tx1"/>
          </a:solidFill>
          <a:latin typeface="+mn-lt"/>
        </a:defRPr>
      </a:lvl7pPr>
      <a:lvl8pPr marL="3429000" indent="-228600" algn="l" rtl="0" fontAlgn="base">
        <a:spcBef>
          <a:spcPct val="20000"/>
        </a:spcBef>
        <a:spcAft>
          <a:spcPct val="0"/>
        </a:spcAft>
        <a:buClr>
          <a:srgbClr val="CC3300"/>
        </a:buClr>
        <a:buSzPct val="65000"/>
        <a:buFont typeface="Wingdings" pitchFamily="2" charset="2"/>
        <a:buChar char="u"/>
        <a:defRPr sz="3200">
          <a:solidFill>
            <a:schemeClr val="tx1"/>
          </a:solidFill>
          <a:latin typeface="+mn-lt"/>
        </a:defRPr>
      </a:lvl8pPr>
      <a:lvl9pPr marL="3886200" indent="-228600" algn="l" rtl="0" fontAlgn="base">
        <a:spcBef>
          <a:spcPct val="20000"/>
        </a:spcBef>
        <a:spcAft>
          <a:spcPct val="0"/>
        </a:spcAft>
        <a:buClr>
          <a:srgbClr val="CC3300"/>
        </a:buClr>
        <a:buSzPct val="65000"/>
        <a:buFont typeface="Wingdings" pitchFamily="2" charset="2"/>
        <a:buChar char="u"/>
        <a:defRPr sz="32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0.xml"/><Relationship Id="rId1" Type="http://schemas.openxmlformats.org/officeDocument/2006/relationships/slideLayout" Target="../slideLayouts/slideLayout17.xml"/><Relationship Id="rId5" Type="http://schemas.microsoft.com/office/2007/relationships/hdphoto" Target="../media/hdphoto2.wdp"/><Relationship Id="rId4" Type="http://schemas.openxmlformats.org/officeDocument/2006/relationships/image" Target="../media/image13.png"/></Relationships>
</file>

<file path=ppt/slides/_rels/slide100.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slideLayout" Target="../slideLayouts/slideLayout33.xml"/><Relationship Id="rId1" Type="http://schemas.openxmlformats.org/officeDocument/2006/relationships/video" Target="file:///C:\Users\JMM%20Toshiba\Documents\JMMA\ATSSA\Positive%20Protection\PP%20Course%20Materials\PP%20Course%20Videos\Zoneguard%20Crash%20Tests%20-%20Standard%20Deflection%20System.avi" TargetMode="External"/></Relationships>
</file>

<file path=ppt/slides/_rels/slide101.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slideLayout" Target="../slideLayouts/slideLayout33.xml"/><Relationship Id="rId1" Type="http://schemas.openxmlformats.org/officeDocument/2006/relationships/video" Target="file:///C:\Users\JMM%20Toshiba\Documents\JMMA\ATSSA\Positive%20Protection\PP%20Course%20Materials\PP%20Course%20Videos\Zoneguard%20Crash%20Tests%20-%20Minimum%20Deflection%20System.avi" TargetMode="External"/></Relationships>
</file>

<file path=ppt/slides/_rels/slide102.xml.rels><?xml version="1.0" encoding="UTF-8" standalone="yes"?>
<Relationships xmlns="http://schemas.openxmlformats.org/package/2006/relationships"><Relationship Id="rId3" Type="http://schemas.openxmlformats.org/officeDocument/2006/relationships/image" Target="../media/image97.jpeg"/><Relationship Id="rId2" Type="http://schemas.openxmlformats.org/officeDocument/2006/relationships/notesSlide" Target="../notesSlides/notesSlide98.xml"/><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3" Type="http://schemas.openxmlformats.org/officeDocument/2006/relationships/image" Target="../media/image98.png"/><Relationship Id="rId2" Type="http://schemas.openxmlformats.org/officeDocument/2006/relationships/notesSlide" Target="../notesSlides/notesSlide99.xml"/><Relationship Id="rId1" Type="http://schemas.openxmlformats.org/officeDocument/2006/relationships/slideLayout" Target="../slideLayouts/slideLayout34.xml"/></Relationships>
</file>

<file path=ppt/slides/_rels/slide104.xml.rels><?xml version="1.0" encoding="UTF-8" standalone="yes"?>
<Relationships xmlns="http://schemas.openxmlformats.org/package/2006/relationships"><Relationship Id="rId3" Type="http://schemas.openxmlformats.org/officeDocument/2006/relationships/image" Target="../media/image99.jpeg"/><Relationship Id="rId2" Type="http://schemas.openxmlformats.org/officeDocument/2006/relationships/notesSlide" Target="../notesSlides/notesSlide100.xml"/><Relationship Id="rId1" Type="http://schemas.openxmlformats.org/officeDocument/2006/relationships/slideLayout" Target="../slideLayouts/slideLayout34.xml"/></Relationships>
</file>

<file path=ppt/slides/_rels/slide105.xml.rels><?xml version="1.0" encoding="UTF-8" standalone="yes"?>
<Relationships xmlns="http://schemas.openxmlformats.org/package/2006/relationships"><Relationship Id="rId3" Type="http://schemas.openxmlformats.org/officeDocument/2006/relationships/image" Target="../media/image100.jpeg"/><Relationship Id="rId2" Type="http://schemas.openxmlformats.org/officeDocument/2006/relationships/notesSlide" Target="../notesSlides/notesSlide101.xml"/><Relationship Id="rId1" Type="http://schemas.openxmlformats.org/officeDocument/2006/relationships/slideLayout" Target="../slideLayouts/slideLayout34.xml"/></Relationships>
</file>

<file path=ppt/slides/_rels/slide106.xml.rels><?xml version="1.0" encoding="UTF-8" standalone="yes"?>
<Relationships xmlns="http://schemas.openxmlformats.org/package/2006/relationships"><Relationship Id="rId3" Type="http://schemas.openxmlformats.org/officeDocument/2006/relationships/image" Target="../media/image101.jpeg"/><Relationship Id="rId2" Type="http://schemas.openxmlformats.org/officeDocument/2006/relationships/notesSlide" Target="../notesSlides/notesSlide102.xml"/><Relationship Id="rId1" Type="http://schemas.openxmlformats.org/officeDocument/2006/relationships/slideLayout" Target="../slideLayouts/slideLayout34.xml"/><Relationship Id="rId4" Type="http://schemas.openxmlformats.org/officeDocument/2006/relationships/image" Target="../media/image102.jpeg"/></Relationships>
</file>

<file path=ppt/slides/_rels/slide107.xml.rels><?xml version="1.0" encoding="UTF-8" standalone="yes"?>
<Relationships xmlns="http://schemas.openxmlformats.org/package/2006/relationships"><Relationship Id="rId3" Type="http://schemas.openxmlformats.org/officeDocument/2006/relationships/image" Target="../media/image103.jpeg"/><Relationship Id="rId2" Type="http://schemas.openxmlformats.org/officeDocument/2006/relationships/notesSlide" Target="../notesSlides/notesSlide103.xml"/><Relationship Id="rId1" Type="http://schemas.openxmlformats.org/officeDocument/2006/relationships/slideLayout" Target="../slideLayouts/slideLayout34.xml"/><Relationship Id="rId4" Type="http://schemas.openxmlformats.org/officeDocument/2006/relationships/image" Target="../media/image104.jpeg"/></Relationships>
</file>

<file path=ppt/slides/_rels/slide108.xml.rels><?xml version="1.0" encoding="UTF-8" standalone="yes"?>
<Relationships xmlns="http://schemas.openxmlformats.org/package/2006/relationships"><Relationship Id="rId3" Type="http://schemas.openxmlformats.org/officeDocument/2006/relationships/image" Target="../media/image105.jpeg"/><Relationship Id="rId2" Type="http://schemas.openxmlformats.org/officeDocument/2006/relationships/notesSlide" Target="../notesSlides/notesSlide104.xml"/><Relationship Id="rId1" Type="http://schemas.openxmlformats.org/officeDocument/2006/relationships/slideLayout" Target="../slideLayouts/slideLayout34.xml"/><Relationship Id="rId4" Type="http://schemas.openxmlformats.org/officeDocument/2006/relationships/image" Target="../media/image106.jpeg"/></Relationships>
</file>

<file path=ppt/slides/_rels/slide109.xml.rels><?xml version="1.0" encoding="UTF-8" standalone="yes"?>
<Relationships xmlns="http://schemas.openxmlformats.org/package/2006/relationships"><Relationship Id="rId3" Type="http://schemas.openxmlformats.org/officeDocument/2006/relationships/image" Target="../media/image107.jpeg"/><Relationship Id="rId2" Type="http://schemas.openxmlformats.org/officeDocument/2006/relationships/notesSlide" Target="../notesSlides/notesSlide105.xml"/><Relationship Id="rId1" Type="http://schemas.openxmlformats.org/officeDocument/2006/relationships/slideLayout" Target="../slideLayouts/slideLayout34.xml"/></Relationships>
</file>

<file path=ppt/slides/_rels/slide11.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1.xml"/><Relationship Id="rId1" Type="http://schemas.openxmlformats.org/officeDocument/2006/relationships/slideLayout" Target="../slideLayouts/slideLayout18.xml"/></Relationships>
</file>

<file path=ppt/slides/_rels/slide110.xml.rels><?xml version="1.0" encoding="UTF-8" standalone="yes"?>
<Relationships xmlns="http://schemas.openxmlformats.org/package/2006/relationships"><Relationship Id="rId3" Type="http://schemas.openxmlformats.org/officeDocument/2006/relationships/image" Target="../media/image108.jpeg"/><Relationship Id="rId2" Type="http://schemas.openxmlformats.org/officeDocument/2006/relationships/notesSlide" Target="../notesSlides/notesSlide106.xml"/><Relationship Id="rId1" Type="http://schemas.openxmlformats.org/officeDocument/2006/relationships/slideLayout" Target="../slideLayouts/slideLayout34.xml"/><Relationship Id="rId5" Type="http://schemas.openxmlformats.org/officeDocument/2006/relationships/image" Target="../media/image110.jpeg"/><Relationship Id="rId4" Type="http://schemas.openxmlformats.org/officeDocument/2006/relationships/image" Target="../media/image109.jpeg"/></Relationships>
</file>

<file path=ppt/slides/_rels/slide111.xml.rels><?xml version="1.0" encoding="UTF-8" standalone="yes"?>
<Relationships xmlns="http://schemas.openxmlformats.org/package/2006/relationships"><Relationship Id="rId3" Type="http://schemas.openxmlformats.org/officeDocument/2006/relationships/image" Target="../media/image111.jpeg"/><Relationship Id="rId2" Type="http://schemas.openxmlformats.org/officeDocument/2006/relationships/notesSlide" Target="../notesSlides/notesSlide107.xml"/><Relationship Id="rId1" Type="http://schemas.openxmlformats.org/officeDocument/2006/relationships/slideLayout" Target="../slideLayouts/slideLayout2.xml"/><Relationship Id="rId5" Type="http://schemas.openxmlformats.org/officeDocument/2006/relationships/image" Target="../media/image113.jpeg"/><Relationship Id="rId4" Type="http://schemas.openxmlformats.org/officeDocument/2006/relationships/image" Target="../media/image112.jpeg"/></Relationships>
</file>

<file path=ppt/slides/_rels/slide112.xml.rels><?xml version="1.0" encoding="UTF-8" standalone="yes"?>
<Relationships xmlns="http://schemas.openxmlformats.org/package/2006/relationships"><Relationship Id="rId3" Type="http://schemas.openxmlformats.org/officeDocument/2006/relationships/image" Target="../media/image114.jpeg"/><Relationship Id="rId2" Type="http://schemas.openxmlformats.org/officeDocument/2006/relationships/notesSlide" Target="../notesSlides/notesSlide108.xml"/><Relationship Id="rId1" Type="http://schemas.openxmlformats.org/officeDocument/2006/relationships/slideLayout" Target="../slideLayouts/slideLayout7.xml"/></Relationships>
</file>

<file path=ppt/slides/_rels/slide113.xml.rels><?xml version="1.0" encoding="UTF-8" standalone="yes"?>
<Relationships xmlns="http://schemas.openxmlformats.org/package/2006/relationships"><Relationship Id="rId3" Type="http://schemas.openxmlformats.org/officeDocument/2006/relationships/image" Target="../media/image115.png"/><Relationship Id="rId2" Type="http://schemas.openxmlformats.org/officeDocument/2006/relationships/notesSlide" Target="../notesSlides/notesSlide109.xml"/><Relationship Id="rId1" Type="http://schemas.openxmlformats.org/officeDocument/2006/relationships/slideLayout" Target="../slideLayouts/slideLayout33.xml"/></Relationships>
</file>

<file path=ppt/slides/_rels/slide114.xml.rels><?xml version="1.0" encoding="UTF-8" standalone="yes"?>
<Relationships xmlns="http://schemas.openxmlformats.org/package/2006/relationships"><Relationship Id="rId3" Type="http://schemas.openxmlformats.org/officeDocument/2006/relationships/image" Target="../media/image116.png"/><Relationship Id="rId2" Type="http://schemas.openxmlformats.org/officeDocument/2006/relationships/notesSlide" Target="../notesSlides/notesSlide110.xml"/><Relationship Id="rId1" Type="http://schemas.openxmlformats.org/officeDocument/2006/relationships/slideLayout" Target="../slideLayouts/slideLayout33.xml"/><Relationship Id="rId4" Type="http://schemas.openxmlformats.org/officeDocument/2006/relationships/image" Target="../media/image117.png"/></Relationships>
</file>

<file path=ppt/slides/_rels/slide115.xml.rels><?xml version="1.0" encoding="UTF-8" standalone="yes"?>
<Relationships xmlns="http://schemas.openxmlformats.org/package/2006/relationships"><Relationship Id="rId3" Type="http://schemas.openxmlformats.org/officeDocument/2006/relationships/image" Target="../media/image118.png"/><Relationship Id="rId2" Type="http://schemas.openxmlformats.org/officeDocument/2006/relationships/notesSlide" Target="../notesSlides/notesSlide111.xml"/><Relationship Id="rId1" Type="http://schemas.openxmlformats.org/officeDocument/2006/relationships/slideLayout" Target="../slideLayouts/slideLayout33.xml"/></Relationships>
</file>

<file path=ppt/slides/_rels/slide116.xml.rels><?xml version="1.0" encoding="UTF-8" standalone="yes"?>
<Relationships xmlns="http://schemas.openxmlformats.org/package/2006/relationships"><Relationship Id="rId3" Type="http://schemas.openxmlformats.org/officeDocument/2006/relationships/image" Target="../media/image119.jpeg"/><Relationship Id="rId2" Type="http://schemas.openxmlformats.org/officeDocument/2006/relationships/notesSlide" Target="../notesSlides/notesSlide112.xml"/><Relationship Id="rId1" Type="http://schemas.openxmlformats.org/officeDocument/2006/relationships/slideLayout" Target="../slideLayouts/slideLayout7.xml"/></Relationships>
</file>

<file path=ppt/slides/_rels/slide117.xml.rels><?xml version="1.0" encoding="UTF-8" standalone="yes"?>
<Relationships xmlns="http://schemas.openxmlformats.org/package/2006/relationships"><Relationship Id="rId3" Type="http://schemas.openxmlformats.org/officeDocument/2006/relationships/image" Target="../media/image120.jpeg"/><Relationship Id="rId2" Type="http://schemas.openxmlformats.org/officeDocument/2006/relationships/notesSlide" Target="../notesSlides/notesSlide113.xml"/><Relationship Id="rId1" Type="http://schemas.openxmlformats.org/officeDocument/2006/relationships/slideLayout" Target="../slideLayouts/slideLayout7.xml"/></Relationships>
</file>

<file path=ppt/slides/_rels/slide118.xml.rels><?xml version="1.0" encoding="UTF-8" standalone="yes"?>
<Relationships xmlns="http://schemas.openxmlformats.org/package/2006/relationships"><Relationship Id="rId3" Type="http://schemas.openxmlformats.org/officeDocument/2006/relationships/image" Target="../media/image121.jpeg"/><Relationship Id="rId2" Type="http://schemas.openxmlformats.org/officeDocument/2006/relationships/notesSlide" Target="../notesSlides/notesSlide114.xml"/><Relationship Id="rId1" Type="http://schemas.openxmlformats.org/officeDocument/2006/relationships/slideLayout" Target="../slideLayouts/slideLayout7.xml"/></Relationships>
</file>

<file path=ppt/slides/_rels/slide119.xml.rels><?xml version="1.0" encoding="UTF-8" standalone="yes"?>
<Relationships xmlns="http://schemas.openxmlformats.org/package/2006/relationships"><Relationship Id="rId3" Type="http://schemas.openxmlformats.org/officeDocument/2006/relationships/image" Target="../media/image122.jpeg"/><Relationship Id="rId2" Type="http://schemas.openxmlformats.org/officeDocument/2006/relationships/notesSlide" Target="../notesSlides/notesSlide115.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8.xml"/></Relationships>
</file>

<file path=ppt/slides/_rels/slide120.xml.rels><?xml version="1.0" encoding="UTF-8" standalone="yes"?>
<Relationships xmlns="http://schemas.openxmlformats.org/package/2006/relationships"><Relationship Id="rId3" Type="http://schemas.openxmlformats.org/officeDocument/2006/relationships/image" Target="../media/image123.jpeg"/><Relationship Id="rId2" Type="http://schemas.openxmlformats.org/officeDocument/2006/relationships/notesSlide" Target="../notesSlides/notesSlide116.xml"/><Relationship Id="rId1" Type="http://schemas.openxmlformats.org/officeDocument/2006/relationships/slideLayout" Target="../slideLayouts/slideLayout7.xml"/></Relationships>
</file>

<file path=ppt/slides/_rels/slide121.xml.rels><?xml version="1.0" encoding="UTF-8" standalone="yes"?>
<Relationships xmlns="http://schemas.openxmlformats.org/package/2006/relationships"><Relationship Id="rId3" Type="http://schemas.openxmlformats.org/officeDocument/2006/relationships/image" Target="../media/image124.jpeg"/><Relationship Id="rId2" Type="http://schemas.openxmlformats.org/officeDocument/2006/relationships/notesSlide" Target="../notesSlides/notesSlide117.xml"/><Relationship Id="rId1" Type="http://schemas.openxmlformats.org/officeDocument/2006/relationships/slideLayout" Target="../slideLayouts/slideLayout7.xml"/><Relationship Id="rId5" Type="http://schemas.microsoft.com/office/2007/relationships/hdphoto" Target="../media/hdphoto5.wdp"/><Relationship Id="rId4" Type="http://schemas.openxmlformats.org/officeDocument/2006/relationships/image" Target="../media/image125.png"/></Relationships>
</file>

<file path=ppt/slides/_rels/slide122.xml.rels><?xml version="1.0" encoding="UTF-8" standalone="yes"?>
<Relationships xmlns="http://schemas.openxmlformats.org/package/2006/relationships"><Relationship Id="rId3" Type="http://schemas.openxmlformats.org/officeDocument/2006/relationships/image" Target="../media/image126.png"/><Relationship Id="rId2" Type="http://schemas.openxmlformats.org/officeDocument/2006/relationships/notesSlide" Target="../notesSlides/notesSlide118.xml"/><Relationship Id="rId1" Type="http://schemas.openxmlformats.org/officeDocument/2006/relationships/slideLayout" Target="../slideLayouts/slideLayout33.xml"/></Relationships>
</file>

<file path=ppt/slides/_rels/slide123.xml.rels><?xml version="1.0" encoding="UTF-8" standalone="yes"?>
<Relationships xmlns="http://schemas.openxmlformats.org/package/2006/relationships"><Relationship Id="rId3" Type="http://schemas.openxmlformats.org/officeDocument/2006/relationships/image" Target="../media/image127.png"/><Relationship Id="rId2" Type="http://schemas.openxmlformats.org/officeDocument/2006/relationships/notesSlide" Target="../notesSlides/notesSlide119.xml"/><Relationship Id="rId1" Type="http://schemas.openxmlformats.org/officeDocument/2006/relationships/slideLayout" Target="../slideLayouts/slideLayout33.xml"/></Relationships>
</file>

<file path=ppt/slides/_rels/slide124.xml.rels><?xml version="1.0" encoding="UTF-8" standalone="yes"?>
<Relationships xmlns="http://schemas.openxmlformats.org/package/2006/relationships"><Relationship Id="rId2" Type="http://schemas.openxmlformats.org/officeDocument/2006/relationships/notesSlide" Target="../notesSlides/notesSlide120.xml"/><Relationship Id="rId1" Type="http://schemas.openxmlformats.org/officeDocument/2006/relationships/slideLayout" Target="../slideLayouts/slideLayout33.xml"/></Relationships>
</file>

<file path=ppt/slides/_rels/slide125.xml.rels><?xml version="1.0" encoding="UTF-8" standalone="yes"?>
<Relationships xmlns="http://schemas.openxmlformats.org/package/2006/relationships"><Relationship Id="rId3" Type="http://schemas.openxmlformats.org/officeDocument/2006/relationships/image" Target="../media/image128.jpeg"/><Relationship Id="rId2" Type="http://schemas.openxmlformats.org/officeDocument/2006/relationships/notesSlide" Target="../notesSlides/notesSlide121.xml"/><Relationship Id="rId1" Type="http://schemas.openxmlformats.org/officeDocument/2006/relationships/slideLayout" Target="../slideLayouts/slideLayout35.xml"/></Relationships>
</file>

<file path=ppt/slides/_rels/slide126.xml.rels><?xml version="1.0" encoding="UTF-8" standalone="yes"?>
<Relationships xmlns="http://schemas.openxmlformats.org/package/2006/relationships"><Relationship Id="rId3" Type="http://schemas.openxmlformats.org/officeDocument/2006/relationships/image" Target="../media/image129.png"/><Relationship Id="rId2" Type="http://schemas.openxmlformats.org/officeDocument/2006/relationships/notesSlide" Target="../notesSlides/notesSlide122.xml"/><Relationship Id="rId1" Type="http://schemas.openxmlformats.org/officeDocument/2006/relationships/slideLayout" Target="../slideLayouts/slideLayout36.xml"/></Relationships>
</file>

<file path=ppt/slides/_rels/slide127.xml.rels><?xml version="1.0" encoding="UTF-8" standalone="yes"?>
<Relationships xmlns="http://schemas.openxmlformats.org/package/2006/relationships"><Relationship Id="rId3" Type="http://schemas.openxmlformats.org/officeDocument/2006/relationships/image" Target="../media/image130.jpeg"/><Relationship Id="rId2" Type="http://schemas.openxmlformats.org/officeDocument/2006/relationships/notesSlide" Target="../notesSlides/notesSlide123.xml"/><Relationship Id="rId1" Type="http://schemas.openxmlformats.org/officeDocument/2006/relationships/slideLayout" Target="../slideLayouts/slideLayout37.xml"/></Relationships>
</file>

<file path=ppt/slides/_rels/slide128.xml.rels><?xml version="1.0" encoding="UTF-8" standalone="yes"?>
<Relationships xmlns="http://schemas.openxmlformats.org/package/2006/relationships"><Relationship Id="rId3" Type="http://schemas.openxmlformats.org/officeDocument/2006/relationships/image" Target="../media/image128.jpeg"/><Relationship Id="rId2" Type="http://schemas.openxmlformats.org/officeDocument/2006/relationships/notesSlide" Target="../notesSlides/notesSlide124.xml"/><Relationship Id="rId1" Type="http://schemas.openxmlformats.org/officeDocument/2006/relationships/slideLayout" Target="../slideLayouts/slideLayout38.xml"/></Relationships>
</file>

<file path=ppt/slides/_rels/slide129.xml.rels><?xml version="1.0" encoding="UTF-8" standalone="yes"?>
<Relationships xmlns="http://schemas.openxmlformats.org/package/2006/relationships"><Relationship Id="rId3" Type="http://schemas.openxmlformats.org/officeDocument/2006/relationships/image" Target="../media/image131.jpeg"/><Relationship Id="rId2" Type="http://schemas.openxmlformats.org/officeDocument/2006/relationships/notesSlide" Target="../notesSlides/notesSlide125.xml"/><Relationship Id="rId1" Type="http://schemas.openxmlformats.org/officeDocument/2006/relationships/slideLayout" Target="../slideLayouts/slideLayout39.xml"/></Relationships>
</file>

<file path=ppt/slides/_rels/slide13.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30.xml.rels><?xml version="1.0" encoding="UTF-8" standalone="yes"?>
<Relationships xmlns="http://schemas.openxmlformats.org/package/2006/relationships"><Relationship Id="rId2" Type="http://schemas.openxmlformats.org/officeDocument/2006/relationships/notesSlide" Target="../notesSlides/notesSlide126.xml"/><Relationship Id="rId1" Type="http://schemas.openxmlformats.org/officeDocument/2006/relationships/slideLayout" Target="../slideLayouts/slideLayout37.xml"/></Relationships>
</file>

<file path=ppt/slides/_rels/slide131.xml.rels><?xml version="1.0" encoding="UTF-8" standalone="yes"?>
<Relationships xmlns="http://schemas.openxmlformats.org/package/2006/relationships"><Relationship Id="rId3" Type="http://schemas.openxmlformats.org/officeDocument/2006/relationships/image" Target="../media/image128.jpeg"/><Relationship Id="rId2" Type="http://schemas.openxmlformats.org/officeDocument/2006/relationships/notesSlide" Target="../notesSlides/notesSlide127.xml"/><Relationship Id="rId1" Type="http://schemas.openxmlformats.org/officeDocument/2006/relationships/slideLayout" Target="../slideLayouts/slideLayout37.xml"/></Relationships>
</file>

<file path=ppt/slides/_rels/slide132.xml.rels><?xml version="1.0" encoding="UTF-8" standalone="yes"?>
<Relationships xmlns="http://schemas.openxmlformats.org/package/2006/relationships"><Relationship Id="rId3" Type="http://schemas.openxmlformats.org/officeDocument/2006/relationships/image" Target="../media/image132.png"/><Relationship Id="rId2" Type="http://schemas.openxmlformats.org/officeDocument/2006/relationships/notesSlide" Target="../notesSlides/notesSlide128.xml"/><Relationship Id="rId1" Type="http://schemas.openxmlformats.org/officeDocument/2006/relationships/slideLayout" Target="../slideLayouts/slideLayout37.xml"/></Relationships>
</file>

<file path=ppt/slides/_rels/slide133.xml.rels><?xml version="1.0" encoding="UTF-8" standalone="yes"?>
<Relationships xmlns="http://schemas.openxmlformats.org/package/2006/relationships"><Relationship Id="rId3" Type="http://schemas.openxmlformats.org/officeDocument/2006/relationships/image" Target="../media/image133.png"/><Relationship Id="rId2" Type="http://schemas.openxmlformats.org/officeDocument/2006/relationships/notesSlide" Target="../notesSlides/notesSlide129.xml"/><Relationship Id="rId1" Type="http://schemas.openxmlformats.org/officeDocument/2006/relationships/slideLayout" Target="../slideLayouts/slideLayout37.xml"/></Relationships>
</file>

<file path=ppt/slides/_rels/slide134.xml.rels><?xml version="1.0" encoding="UTF-8" standalone="yes"?>
<Relationships xmlns="http://schemas.openxmlformats.org/package/2006/relationships"><Relationship Id="rId3" Type="http://schemas.openxmlformats.org/officeDocument/2006/relationships/image" Target="../media/image134.png"/><Relationship Id="rId2" Type="http://schemas.openxmlformats.org/officeDocument/2006/relationships/notesSlide" Target="../notesSlides/notesSlide130.xml"/><Relationship Id="rId1" Type="http://schemas.openxmlformats.org/officeDocument/2006/relationships/slideLayout" Target="../slideLayouts/slideLayout40.xml"/></Relationships>
</file>

<file path=ppt/slides/_rels/slide135.xml.rels><?xml version="1.0" encoding="UTF-8" standalone="yes"?>
<Relationships xmlns="http://schemas.openxmlformats.org/package/2006/relationships"><Relationship Id="rId3" Type="http://schemas.openxmlformats.org/officeDocument/2006/relationships/image" Target="../media/image135.png"/><Relationship Id="rId2" Type="http://schemas.openxmlformats.org/officeDocument/2006/relationships/notesSlide" Target="../notesSlides/notesSlide131.xml"/><Relationship Id="rId1" Type="http://schemas.openxmlformats.org/officeDocument/2006/relationships/slideLayout" Target="../slideLayouts/slideLayout41.xml"/></Relationships>
</file>

<file path=ppt/slides/_rels/slide136.xml.rels><?xml version="1.0" encoding="UTF-8" standalone="yes"?>
<Relationships xmlns="http://schemas.openxmlformats.org/package/2006/relationships"><Relationship Id="rId3" Type="http://schemas.openxmlformats.org/officeDocument/2006/relationships/image" Target="../media/image136.png"/><Relationship Id="rId2" Type="http://schemas.openxmlformats.org/officeDocument/2006/relationships/slideLayout" Target="../slideLayouts/slideLayout41.xml"/><Relationship Id="rId1" Type="http://schemas.openxmlformats.org/officeDocument/2006/relationships/video" Target="file:///C:\Users\JMM%20Toshiba\Documents\JMMA\ATSSA\Positive%20Protection\PP%20Course%20Materials\PP%20Course%20Videos\Roll%20Ahead.mpg" TargetMode="External"/></Relationships>
</file>

<file path=ppt/slides/_rels/slide137.xml.rels><?xml version="1.0" encoding="UTF-8" standalone="yes"?>
<Relationships xmlns="http://schemas.openxmlformats.org/package/2006/relationships"><Relationship Id="rId3" Type="http://schemas.openxmlformats.org/officeDocument/2006/relationships/image" Target="../media/image137.png"/><Relationship Id="rId2" Type="http://schemas.openxmlformats.org/officeDocument/2006/relationships/notesSlide" Target="../notesSlides/notesSlide132.xml"/><Relationship Id="rId1" Type="http://schemas.openxmlformats.org/officeDocument/2006/relationships/slideLayout" Target="../slideLayouts/slideLayout42.xml"/><Relationship Id="rId4" Type="http://schemas.openxmlformats.org/officeDocument/2006/relationships/image" Target="../media/image138.png"/></Relationships>
</file>

<file path=ppt/slides/_rels/slide138.xml.rels><?xml version="1.0" encoding="UTF-8" standalone="yes"?>
<Relationships xmlns="http://schemas.openxmlformats.org/package/2006/relationships"><Relationship Id="rId3" Type="http://schemas.openxmlformats.org/officeDocument/2006/relationships/image" Target="../media/image138.png"/><Relationship Id="rId2" Type="http://schemas.openxmlformats.org/officeDocument/2006/relationships/notesSlide" Target="../notesSlides/notesSlide133.xml"/><Relationship Id="rId1" Type="http://schemas.openxmlformats.org/officeDocument/2006/relationships/slideLayout" Target="../slideLayouts/slideLayout42.xml"/></Relationships>
</file>

<file path=ppt/slides/_rels/slide139.xml.rels><?xml version="1.0" encoding="UTF-8" standalone="yes"?>
<Relationships xmlns="http://schemas.openxmlformats.org/package/2006/relationships"><Relationship Id="rId3" Type="http://schemas.openxmlformats.org/officeDocument/2006/relationships/image" Target="../media/image139.jpeg"/><Relationship Id="rId2" Type="http://schemas.openxmlformats.org/officeDocument/2006/relationships/notesSlide" Target="../notesSlides/notesSlide134.xml"/><Relationship Id="rId1" Type="http://schemas.openxmlformats.org/officeDocument/2006/relationships/slideLayout" Target="../slideLayouts/slideLayout43.xml"/></Relationships>
</file>

<file path=ppt/slides/_rels/slide1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40.xml.rels><?xml version="1.0" encoding="UTF-8" standalone="yes"?>
<Relationships xmlns="http://schemas.openxmlformats.org/package/2006/relationships"><Relationship Id="rId3" Type="http://schemas.openxmlformats.org/officeDocument/2006/relationships/image" Target="../media/image140.png"/><Relationship Id="rId2" Type="http://schemas.openxmlformats.org/officeDocument/2006/relationships/notesSlide" Target="../notesSlides/notesSlide135.xml"/><Relationship Id="rId1" Type="http://schemas.openxmlformats.org/officeDocument/2006/relationships/slideLayout" Target="../slideLayouts/slideLayout43.xml"/></Relationships>
</file>

<file path=ppt/slides/_rels/slide141.xml.rels><?xml version="1.0" encoding="UTF-8" standalone="yes"?>
<Relationships xmlns="http://schemas.openxmlformats.org/package/2006/relationships"><Relationship Id="rId3" Type="http://schemas.openxmlformats.org/officeDocument/2006/relationships/image" Target="../media/image140.png"/><Relationship Id="rId2" Type="http://schemas.openxmlformats.org/officeDocument/2006/relationships/notesSlide" Target="../notesSlides/notesSlide136.xml"/><Relationship Id="rId1" Type="http://schemas.openxmlformats.org/officeDocument/2006/relationships/slideLayout" Target="../slideLayouts/slideLayout43.xml"/></Relationships>
</file>

<file path=ppt/slides/_rels/slide142.xml.rels><?xml version="1.0" encoding="UTF-8" standalone="yes"?>
<Relationships xmlns="http://schemas.openxmlformats.org/package/2006/relationships"><Relationship Id="rId2" Type="http://schemas.openxmlformats.org/officeDocument/2006/relationships/notesSlide" Target="../notesSlides/notesSlide137.xml"/><Relationship Id="rId1" Type="http://schemas.openxmlformats.org/officeDocument/2006/relationships/slideLayout" Target="../slideLayouts/slideLayout43.xml"/></Relationships>
</file>

<file path=ppt/slides/_rels/slide143.xml.rels><?xml version="1.0" encoding="UTF-8" standalone="yes"?>
<Relationships xmlns="http://schemas.openxmlformats.org/package/2006/relationships"><Relationship Id="rId3" Type="http://schemas.openxmlformats.org/officeDocument/2006/relationships/image" Target="../media/image141.png"/><Relationship Id="rId2" Type="http://schemas.openxmlformats.org/officeDocument/2006/relationships/notesSlide" Target="../notesSlides/notesSlide138.xml"/><Relationship Id="rId1" Type="http://schemas.openxmlformats.org/officeDocument/2006/relationships/slideLayout" Target="../slideLayouts/slideLayout2.xml"/></Relationships>
</file>

<file path=ppt/slides/_rels/slide144.xml.rels><?xml version="1.0" encoding="UTF-8" standalone="yes"?>
<Relationships xmlns="http://schemas.openxmlformats.org/package/2006/relationships"><Relationship Id="rId3" Type="http://schemas.openxmlformats.org/officeDocument/2006/relationships/image" Target="../media/image142.png"/><Relationship Id="rId2" Type="http://schemas.openxmlformats.org/officeDocument/2006/relationships/slideLayout" Target="../slideLayouts/slideLayout2.xml"/><Relationship Id="rId1" Type="http://schemas.openxmlformats.org/officeDocument/2006/relationships/video" Target="file:///C:\Users\JMM%20Toshiba\Documents\JMMA\ATSSA\Positive%20Protection\PP%20Course%20Materials\PP%20Course%20Videos\Non%20Lethal%20Vehicle%20Arrestment.mp4" TargetMode="External"/></Relationships>
</file>

<file path=ppt/slides/_rels/slide145.xml.rels><?xml version="1.0" encoding="UTF-8" standalone="yes"?>
<Relationships xmlns="http://schemas.openxmlformats.org/package/2006/relationships"><Relationship Id="rId3" Type="http://schemas.openxmlformats.org/officeDocument/2006/relationships/image" Target="../media/image142.png"/><Relationship Id="rId2" Type="http://schemas.openxmlformats.org/officeDocument/2006/relationships/slideLayout" Target="../slideLayouts/slideLayout2.xml"/><Relationship Id="rId1" Type="http://schemas.openxmlformats.org/officeDocument/2006/relationships/video" Target="file:///C:\Users\JMM%20Toshiba\Documents\JMMA\ATSSA\Positive%20Protection\PP%20Course%20Materials\PP%20Course%20Videos\QinetiQ%20Vehicle%20Arresting%20System.mp4" TargetMode="External"/></Relationships>
</file>

<file path=ppt/slides/_rels/slide146.xml.rels><?xml version="1.0" encoding="UTF-8" standalone="yes"?>
<Relationships xmlns="http://schemas.openxmlformats.org/package/2006/relationships"><Relationship Id="rId2" Type="http://schemas.openxmlformats.org/officeDocument/2006/relationships/notesSlide" Target="../notesSlides/notesSlide139.xml"/><Relationship Id="rId1" Type="http://schemas.openxmlformats.org/officeDocument/2006/relationships/slideLayout" Target="../slideLayouts/slideLayout2.xml"/></Relationships>
</file>

<file path=ppt/slides/_rels/slide147.xml.rels><?xml version="1.0" encoding="UTF-8" standalone="yes"?>
<Relationships xmlns="http://schemas.openxmlformats.org/package/2006/relationships"><Relationship Id="rId3" Type="http://schemas.openxmlformats.org/officeDocument/2006/relationships/image" Target="../media/image143.png"/><Relationship Id="rId2" Type="http://schemas.openxmlformats.org/officeDocument/2006/relationships/notesSlide" Target="../notesSlides/notesSlide140.xml"/><Relationship Id="rId1" Type="http://schemas.openxmlformats.org/officeDocument/2006/relationships/slideLayout" Target="../slideLayouts/slideLayout2.xml"/></Relationships>
</file>

<file path=ppt/slides/_rels/slide148.xml.rels><?xml version="1.0" encoding="UTF-8" standalone="yes"?>
<Relationships xmlns="http://schemas.openxmlformats.org/package/2006/relationships"><Relationship Id="rId3" Type="http://schemas.openxmlformats.org/officeDocument/2006/relationships/image" Target="../media/image144.png"/><Relationship Id="rId2" Type="http://schemas.openxmlformats.org/officeDocument/2006/relationships/notesSlide" Target="../notesSlides/notesSlide141.xml"/><Relationship Id="rId1" Type="http://schemas.openxmlformats.org/officeDocument/2006/relationships/slideLayout" Target="../slideLayouts/slideLayout43.xml"/></Relationships>
</file>

<file path=ppt/slides/_rels/slide149.xml.rels><?xml version="1.0" encoding="UTF-8" standalone="yes"?>
<Relationships xmlns="http://schemas.openxmlformats.org/package/2006/relationships"><Relationship Id="rId2" Type="http://schemas.openxmlformats.org/officeDocument/2006/relationships/notesSlide" Target="../notesSlides/notesSlide142.xml"/><Relationship Id="rId1" Type="http://schemas.openxmlformats.org/officeDocument/2006/relationships/slideLayout" Target="../slideLayouts/slideLayout4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8.xml"/></Relationships>
</file>

<file path=ppt/slides/_rels/slide150.xml.rels><?xml version="1.0" encoding="UTF-8" standalone="yes"?>
<Relationships xmlns="http://schemas.openxmlformats.org/package/2006/relationships"><Relationship Id="rId2" Type="http://schemas.openxmlformats.org/officeDocument/2006/relationships/notesSlide" Target="../notesSlides/notesSlide143.xml"/><Relationship Id="rId1" Type="http://schemas.openxmlformats.org/officeDocument/2006/relationships/slideLayout" Target="../slideLayouts/slideLayout2.xml"/></Relationships>
</file>

<file path=ppt/slides/_rels/slide151.xml.rels><?xml version="1.0" encoding="UTF-8" standalone="yes"?>
<Relationships xmlns="http://schemas.openxmlformats.org/package/2006/relationships"><Relationship Id="rId2" Type="http://schemas.openxmlformats.org/officeDocument/2006/relationships/notesSlide" Target="../notesSlides/notesSlide14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6.xml"/><Relationship Id="rId1" Type="http://schemas.openxmlformats.org/officeDocument/2006/relationships/slideLayout" Target="../slideLayouts/slideLayout19.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video" Target="file:///C:\Users\JMM%20Toshiba\Documents\JMMA\ATSSA\Positive%20Protection\PP%20Course%20Materials\PP%20Course%20Videos\Copy%20of%20VIRGIN~1.AVI" TargetMode="External"/><Relationship Id="rId4" Type="http://schemas.openxmlformats.org/officeDocument/2006/relationships/image" Target="../media/image18.png"/></Relationships>
</file>

<file path=ppt/slides/_rels/slide1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9.xml"/><Relationship Id="rId1" Type="http://schemas.openxmlformats.org/officeDocument/2006/relationships/slideLayout" Target="../slideLayouts/slideLayout20.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0.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1.xml"/></Relationships>
</file>

<file path=ppt/slides/_rels/slide2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2.xml"/><Relationship Id="rId1" Type="http://schemas.openxmlformats.org/officeDocument/2006/relationships/slideLayout" Target="../slideLayouts/slideLayout2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3.xml"/></Relationships>
</file>

<file path=ppt/slides/_rels/slide2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5.xml"/><Relationship Id="rId1" Type="http://schemas.openxmlformats.org/officeDocument/2006/relationships/slideLayout" Target="../slideLayouts/slideLayout23.xml"/></Relationships>
</file>

<file path=ppt/slides/_rels/slide26.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26.xml"/><Relationship Id="rId1" Type="http://schemas.openxmlformats.org/officeDocument/2006/relationships/slideLayout" Target="../slideLayouts/slideLayout23.xml"/></Relationships>
</file>

<file path=ppt/slides/_rels/slide27.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27.xml"/><Relationship Id="rId1" Type="http://schemas.openxmlformats.org/officeDocument/2006/relationships/slideLayout" Target="../slideLayouts/slideLayout24.xml"/></Relationships>
</file>

<file path=ppt/slides/_rels/slide28.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28.xml"/><Relationship Id="rId1" Type="http://schemas.openxmlformats.org/officeDocument/2006/relationships/slideLayout" Target="../slideLayouts/slideLayout25.xml"/></Relationships>
</file>

<file path=ppt/slides/_rels/slide2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9.xml"/><Relationship Id="rId1" Type="http://schemas.openxmlformats.org/officeDocument/2006/relationships/slideLayout" Target="../slideLayouts/slideLayout26.xml"/><Relationship Id="rId4" Type="http://schemas.openxmlformats.org/officeDocument/2006/relationships/image" Target="../media/image26.jpeg"/></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30.xml"/><Relationship Id="rId1" Type="http://schemas.openxmlformats.org/officeDocument/2006/relationships/slideLayout" Target="../slideLayouts/slideLayout24.xml"/></Relationships>
</file>

<file path=ppt/slides/_rels/slide31.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31.xml"/><Relationship Id="rId1" Type="http://schemas.openxmlformats.org/officeDocument/2006/relationships/slideLayout" Target="../slideLayouts/slideLayout24.xml"/><Relationship Id="rId5" Type="http://schemas.microsoft.com/office/2007/relationships/hdphoto" Target="../media/hdphoto3.wdp"/><Relationship Id="rId4" Type="http://schemas.openxmlformats.org/officeDocument/2006/relationships/image" Target="../media/image29.png"/></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7.xml"/></Relationships>
</file>

<file path=ppt/slides/_rels/slide34.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34.xml"/><Relationship Id="rId1" Type="http://schemas.openxmlformats.org/officeDocument/2006/relationships/slideLayout" Target="../slideLayouts/slideLayout18.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8.xml"/></Relationships>
</file>

<file path=ppt/slides/_rels/slide36.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8.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8.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8.xml"/></Relationships>
</file>

<file path=ppt/slides/_rels/slide3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8.xml"/><Relationship Id="rId1" Type="http://schemas.openxmlformats.org/officeDocument/2006/relationships/slideLayout" Target="../slideLayouts/slideLayout28.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15.xml"/></Relationships>
</file>

<file path=ppt/slides/_rels/slide40.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9.xml"/><Relationship Id="rId1" Type="http://schemas.openxmlformats.org/officeDocument/2006/relationships/slideLayout" Target="../slideLayouts/slideLayout28.xml"/></Relationships>
</file>

<file path=ppt/slides/_rels/slide41.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40.xml"/><Relationship Id="rId1" Type="http://schemas.openxmlformats.org/officeDocument/2006/relationships/slideLayout" Target="../slideLayouts/slideLayout29.xml"/></Relationships>
</file>

<file path=ppt/slides/_rels/slide42.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41.xml"/><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42.xml"/><Relationship Id="rId1" Type="http://schemas.openxmlformats.org/officeDocument/2006/relationships/slideLayout" Target="../slideLayouts/slideLayout30.xml"/></Relationships>
</file>

<file path=ppt/slides/_rels/slide44.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43.xml"/><Relationship Id="rId1" Type="http://schemas.openxmlformats.org/officeDocument/2006/relationships/slideLayout" Target="../slideLayouts/slideLayout29.xml"/></Relationships>
</file>

<file path=ppt/slides/_rels/slide45.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44.xml"/><Relationship Id="rId1" Type="http://schemas.openxmlformats.org/officeDocument/2006/relationships/slideLayout" Target="../slideLayouts/slideLayout29.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9.xml"/></Relationships>
</file>

<file path=ppt/slides/_rels/slide47.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46.xml"/><Relationship Id="rId1" Type="http://schemas.openxmlformats.org/officeDocument/2006/relationships/slideLayout" Target="../slideLayouts/slideLayout29.xml"/></Relationships>
</file>

<file path=ppt/slides/_rels/slide48.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47.xml"/><Relationship Id="rId1" Type="http://schemas.openxmlformats.org/officeDocument/2006/relationships/slideLayout" Target="../slideLayouts/slideLayout7.xml"/><Relationship Id="rId4" Type="http://schemas.openxmlformats.org/officeDocument/2006/relationships/image" Target="../media/image41.jpeg"/></Relationships>
</file>

<file path=ppt/slides/_rels/slide49.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48.xml"/><Relationship Id="rId1" Type="http://schemas.openxmlformats.org/officeDocument/2006/relationships/slideLayout" Target="../slideLayouts/slideLayout31.xml"/><Relationship Id="rId5" Type="http://schemas.openxmlformats.org/officeDocument/2006/relationships/image" Target="../media/image44.jpeg"/><Relationship Id="rId4" Type="http://schemas.openxmlformats.org/officeDocument/2006/relationships/image" Target="../media/image43.jpeg"/></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44.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31.xml"/></Relationships>
</file>

<file path=ppt/slides/_rels/slide51.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50.xml"/><Relationship Id="rId1" Type="http://schemas.openxmlformats.org/officeDocument/2006/relationships/slideLayout" Target="../slideLayouts/slideLayout31.xml"/></Relationships>
</file>

<file path=ppt/slides/_rels/slide52.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51.xml"/><Relationship Id="rId1" Type="http://schemas.openxmlformats.org/officeDocument/2006/relationships/slideLayout" Target="../slideLayouts/slideLayout31.xml"/><Relationship Id="rId4" Type="http://schemas.openxmlformats.org/officeDocument/2006/relationships/image" Target="../media/image47.png"/></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31.xml"/></Relationships>
</file>

<file path=ppt/slides/_rels/slide54.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53.xml"/><Relationship Id="rId1" Type="http://schemas.openxmlformats.org/officeDocument/2006/relationships/slideLayout" Target="../slideLayouts/slideLayout31.xml"/></Relationships>
</file>

<file path=ppt/slides/_rels/slide55.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54.xml"/><Relationship Id="rId1" Type="http://schemas.openxmlformats.org/officeDocument/2006/relationships/slideLayout" Target="../slideLayouts/slideLayout31.xml"/></Relationships>
</file>

<file path=ppt/slides/_rels/slide56.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55.xml"/><Relationship Id="rId1" Type="http://schemas.openxmlformats.org/officeDocument/2006/relationships/slideLayout" Target="../slideLayouts/slideLayout31.xml"/></Relationships>
</file>

<file path=ppt/slides/_rels/slide57.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56.xml"/><Relationship Id="rId1" Type="http://schemas.openxmlformats.org/officeDocument/2006/relationships/slideLayout" Target="../slideLayouts/slideLayout31.xml"/></Relationships>
</file>

<file path=ppt/slides/_rels/slide58.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57.xml"/><Relationship Id="rId1" Type="http://schemas.openxmlformats.org/officeDocument/2006/relationships/slideLayout" Target="../slideLayouts/slideLayout31.xml"/></Relationships>
</file>

<file path=ppt/slides/_rels/slide59.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58.xml"/><Relationship Id="rId1" Type="http://schemas.openxmlformats.org/officeDocument/2006/relationships/slideLayout" Target="../slideLayouts/slideLayout31.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14.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31.xml"/></Relationships>
</file>

<file path=ppt/slides/_rels/slide61.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60.xml"/><Relationship Id="rId1" Type="http://schemas.openxmlformats.org/officeDocument/2006/relationships/slideLayout" Target="../slideLayouts/slideLayout32.xml"/><Relationship Id="rId4" Type="http://schemas.openxmlformats.org/officeDocument/2006/relationships/image" Target="../media/image55.png"/></Relationships>
</file>

<file path=ppt/slides/_rels/slide62.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notesSlide" Target="../notesSlides/notesSlide61.xml"/><Relationship Id="rId1" Type="http://schemas.openxmlformats.org/officeDocument/2006/relationships/slideLayout" Target="../slideLayouts/slideLayout31.xml"/><Relationship Id="rId4" Type="http://schemas.openxmlformats.org/officeDocument/2006/relationships/image" Target="../media/image57.jpeg"/></Relationships>
</file>

<file path=ppt/slides/_rels/slide63.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notesSlide" Target="../notesSlides/notesSlide62.xml"/><Relationship Id="rId1" Type="http://schemas.openxmlformats.org/officeDocument/2006/relationships/slideLayout" Target="../slideLayouts/slideLayout32.xml"/></Relationships>
</file>

<file path=ppt/slides/_rels/slide64.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notesSlide" Target="../notesSlides/notesSlide63.xml"/><Relationship Id="rId1" Type="http://schemas.openxmlformats.org/officeDocument/2006/relationships/slideLayout" Target="../slideLayouts/slideLayout32.xml"/></Relationships>
</file>

<file path=ppt/slides/_rels/slide65.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64.xml"/><Relationship Id="rId1" Type="http://schemas.openxmlformats.org/officeDocument/2006/relationships/slideLayout" Target="../slideLayouts/slideLayout31.xml"/></Relationships>
</file>

<file path=ppt/slides/_rels/slide66.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65.xml"/><Relationship Id="rId1" Type="http://schemas.openxmlformats.org/officeDocument/2006/relationships/slideLayout" Target="../slideLayouts/slideLayout31.xml"/></Relationships>
</file>

<file path=ppt/slides/_rels/slide67.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66.xml"/><Relationship Id="rId1" Type="http://schemas.openxmlformats.org/officeDocument/2006/relationships/slideLayout" Target="../slideLayouts/slideLayout33.xml"/></Relationships>
</file>

<file path=ppt/slides/_rels/slide68.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notesSlide" Target="../notesSlides/notesSlide69.xml"/><Relationship Id="rId1" Type="http://schemas.openxmlformats.org/officeDocument/2006/relationships/slideLayout" Target="../slideLayouts/slideLayout2.xml"/><Relationship Id="rId5" Type="http://schemas.microsoft.com/office/2007/relationships/hdphoto" Target="../media/hdphoto4.wdp"/><Relationship Id="rId4" Type="http://schemas.openxmlformats.org/officeDocument/2006/relationships/image" Target="../media/image65.png"/></Relationships>
</file>

<file path=ppt/slides/_rels/slide71.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notesSlide" Target="../notesSlides/notesSlide71.xml"/><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3" Type="http://schemas.openxmlformats.org/officeDocument/2006/relationships/image" Target="../media/image68.jpeg"/><Relationship Id="rId2" Type="http://schemas.openxmlformats.org/officeDocument/2006/relationships/notesSlide" Target="../notesSlides/notesSlide72.xml"/><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notesSlide" Target="../notesSlides/notesSlide73.xml"/><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3" Type="http://schemas.openxmlformats.org/officeDocument/2006/relationships/image" Target="../media/image70.jpeg"/><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openxmlformats.org/officeDocument/2006/relationships/image" Target="../media/image71.jpeg"/><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notesSlide" Target="../notesSlides/notesSlide77.xml"/><Relationship Id="rId1" Type="http://schemas.openxmlformats.org/officeDocument/2006/relationships/slideLayout" Target="../slideLayouts/slideLayout7.xml"/><Relationship Id="rId4" Type="http://schemas.openxmlformats.org/officeDocument/2006/relationships/image" Target="../media/image72.jpeg"/></Relationships>
</file>

<file path=ppt/slides/_rels/slide79.xml.rels><?xml version="1.0" encoding="UTF-8" standalone="yes"?>
<Relationships xmlns="http://schemas.openxmlformats.org/package/2006/relationships"><Relationship Id="rId3" Type="http://schemas.openxmlformats.org/officeDocument/2006/relationships/image" Target="../media/image73.jpeg"/><Relationship Id="rId2" Type="http://schemas.openxmlformats.org/officeDocument/2006/relationships/notesSlide" Target="../notesSlides/notesSlide78.xml"/><Relationship Id="rId1" Type="http://schemas.openxmlformats.org/officeDocument/2006/relationships/slideLayout" Target="../slideLayouts/slideLayout33.xml"/></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8.xml"/><Relationship Id="rId1" Type="http://schemas.openxmlformats.org/officeDocument/2006/relationships/slideLayout" Target="../slideLayouts/slideLayout16.xml"/></Relationships>
</file>

<file path=ppt/slides/_rels/slide80.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79.xml"/><Relationship Id="rId1" Type="http://schemas.openxmlformats.org/officeDocument/2006/relationships/slideLayout" Target="../slideLayouts/slideLayout33.xml"/></Relationships>
</file>

<file path=ppt/slides/_rels/slide81.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80.xml"/><Relationship Id="rId1" Type="http://schemas.openxmlformats.org/officeDocument/2006/relationships/slideLayout" Target="../slideLayouts/slideLayout33.xml"/></Relationships>
</file>

<file path=ppt/slides/_rels/slide82.xml.rels><?xml version="1.0" encoding="UTF-8" standalone="yes"?>
<Relationships xmlns="http://schemas.openxmlformats.org/package/2006/relationships"><Relationship Id="rId3" Type="http://schemas.openxmlformats.org/officeDocument/2006/relationships/notesSlide" Target="../notesSlides/notesSlide81.xml"/><Relationship Id="rId2" Type="http://schemas.openxmlformats.org/officeDocument/2006/relationships/slideLayout" Target="../slideLayouts/slideLayout33.xml"/><Relationship Id="rId1" Type="http://schemas.openxmlformats.org/officeDocument/2006/relationships/video" Target="file:///C:\Users\JMM%20Toshiba\Documents\JMMA\ATSSA\Positive%20Protection\PP%20Course%20Materials\PP%20Course%20Videos\Moveable%20Barrier.mpg" TargetMode="External"/><Relationship Id="rId4" Type="http://schemas.openxmlformats.org/officeDocument/2006/relationships/image" Target="../media/image76.png"/></Relationships>
</file>

<file path=ppt/slides/_rels/slide83.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82.xml"/><Relationship Id="rId1" Type="http://schemas.openxmlformats.org/officeDocument/2006/relationships/slideLayout" Target="../slideLayouts/slideLayout33.xml"/></Relationships>
</file>

<file path=ppt/slides/_rels/slide84.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83.xml"/><Relationship Id="rId1" Type="http://schemas.openxmlformats.org/officeDocument/2006/relationships/slideLayout" Target="../slideLayouts/slideLayout33.xml"/></Relationships>
</file>

<file path=ppt/slides/_rels/slide85.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84.xml"/><Relationship Id="rId1" Type="http://schemas.openxmlformats.org/officeDocument/2006/relationships/slideLayout" Target="../slideLayouts/slideLayout33.xml"/></Relationships>
</file>

<file path=ppt/slides/_rels/slide86.xml.rels><?xml version="1.0" encoding="UTF-8" standalone="yes"?>
<Relationships xmlns="http://schemas.openxmlformats.org/package/2006/relationships"><Relationship Id="rId3" Type="http://schemas.openxmlformats.org/officeDocument/2006/relationships/notesSlide" Target="../notesSlides/notesSlide85.xml"/><Relationship Id="rId2" Type="http://schemas.openxmlformats.org/officeDocument/2006/relationships/slideLayout" Target="../slideLayouts/slideLayout7.xml"/><Relationship Id="rId1" Type="http://schemas.openxmlformats.org/officeDocument/2006/relationships/video" Target="file:///C:\Users\Art%20Office%20Desktop\Downloads\LIE%20const%20combo.mpg" TargetMode="External"/><Relationship Id="rId4" Type="http://schemas.openxmlformats.org/officeDocument/2006/relationships/image" Target="../media/image79.png"/></Relationships>
</file>

<file path=ppt/slides/_rels/slide87.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86.xml"/><Relationship Id="rId1" Type="http://schemas.openxmlformats.org/officeDocument/2006/relationships/slideLayout" Target="../slideLayouts/slideLayout33.xml"/></Relationships>
</file>

<file path=ppt/slides/_rels/slide88.xml.rels><?xml version="1.0" encoding="UTF-8" standalone="yes"?>
<Relationships xmlns="http://schemas.openxmlformats.org/package/2006/relationships"><Relationship Id="rId3" Type="http://schemas.openxmlformats.org/officeDocument/2006/relationships/image" Target="../media/image81.jpeg"/><Relationship Id="rId2" Type="http://schemas.openxmlformats.org/officeDocument/2006/relationships/notesSlide" Target="../notesSlides/notesSlide87.xml"/><Relationship Id="rId1" Type="http://schemas.openxmlformats.org/officeDocument/2006/relationships/slideLayout" Target="../slideLayouts/slideLayout7.xml"/><Relationship Id="rId4" Type="http://schemas.openxmlformats.org/officeDocument/2006/relationships/image" Target="../media/image82.jpeg"/></Relationships>
</file>

<file path=ppt/slides/_rels/slide89.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88.xml"/><Relationship Id="rId1" Type="http://schemas.openxmlformats.org/officeDocument/2006/relationships/slideLayout" Target="../slideLayouts/slideLayout7.xml"/><Relationship Id="rId6" Type="http://schemas.openxmlformats.org/officeDocument/2006/relationships/image" Target="../media/image85.jpeg"/><Relationship Id="rId5" Type="http://schemas.openxmlformats.org/officeDocument/2006/relationships/image" Target="../media/image84.jpeg"/><Relationship Id="rId4" Type="http://schemas.openxmlformats.org/officeDocument/2006/relationships/image" Target="../media/image83.jpeg"/></Relationships>
</file>

<file path=ppt/slides/_rels/slide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9.xml"/><Relationship Id="rId1" Type="http://schemas.openxmlformats.org/officeDocument/2006/relationships/slideLayout" Target="../slideLayouts/slideLayout16.xml"/><Relationship Id="rId5" Type="http://schemas.microsoft.com/office/2007/relationships/hdphoto" Target="../media/hdphoto1.wdp"/><Relationship Id="rId4" Type="http://schemas.openxmlformats.org/officeDocument/2006/relationships/image" Target="../media/image11.png"/></Relationships>
</file>

<file path=ppt/slides/_rels/slide90.xml.rels><?xml version="1.0" encoding="UTF-8" standalone="yes"?>
<Relationships xmlns="http://schemas.openxmlformats.org/package/2006/relationships"><Relationship Id="rId3" Type="http://schemas.openxmlformats.org/officeDocument/2006/relationships/image" Target="../media/image86.jpeg"/><Relationship Id="rId2" Type="http://schemas.openxmlformats.org/officeDocument/2006/relationships/notesSlide" Target="../notesSlides/notesSlide89.xml"/><Relationship Id="rId1" Type="http://schemas.openxmlformats.org/officeDocument/2006/relationships/slideLayout" Target="../slideLayouts/slideLayout7.xml"/><Relationship Id="rId6" Type="http://schemas.openxmlformats.org/officeDocument/2006/relationships/image" Target="../media/image88.jpeg"/><Relationship Id="rId5" Type="http://schemas.openxmlformats.org/officeDocument/2006/relationships/image" Target="../media/image83.jpeg"/><Relationship Id="rId4" Type="http://schemas.openxmlformats.org/officeDocument/2006/relationships/image" Target="../media/image87.jpeg"/></Relationships>
</file>

<file path=ppt/slides/_rels/slide9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video" Target="file:///C:\Users\JMM%20Toshiba\Documents\JMMA\ATSSA\Positive%20Protection\PP%20Powerpoints%20and%20Videos\QMB%20T%23001%20Digital%208%20EOT01-01.avi" TargetMode="External"/><Relationship Id="rId1" Type="http://schemas.openxmlformats.org/officeDocument/2006/relationships/video" Target="file:///C:\Documents%20and%20Settings\Harry.Villegas\My%20Documents\My%20Videos\Barrier%20Crash%20Tests\QMB%2024%20Construction\QMB%2024%20crash%20test%20video-combo.wmv" TargetMode="External"/><Relationship Id="rId6" Type="http://schemas.openxmlformats.org/officeDocument/2006/relationships/image" Target="../media/image90.png"/><Relationship Id="rId5" Type="http://schemas.openxmlformats.org/officeDocument/2006/relationships/image" Target="../media/image89.jpeg"/><Relationship Id="rId4" Type="http://schemas.openxmlformats.org/officeDocument/2006/relationships/notesSlide" Target="../notesSlides/notesSlide90.xml"/></Relationships>
</file>

<file path=ppt/slides/_rels/slide92.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slideLayout" Target="../slideLayouts/slideLayout2.xml"/><Relationship Id="rId1" Type="http://schemas.openxmlformats.org/officeDocument/2006/relationships/video" Target="file:///C:\Users\JMM%20Toshiba\Documents\JMMA\ATSSA\Positive%20Protection\PP%20Course%20Materials\PP%20Course%20Videos\QMB%20T%23001%20Digital%208%20EOT01-01.avi" TargetMode="External"/></Relationships>
</file>

<file path=ppt/slides/_rels/slide93.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notesSlide" Target="../notesSlides/notesSlide91.xml"/><Relationship Id="rId1" Type="http://schemas.openxmlformats.org/officeDocument/2006/relationships/slideLayout" Target="../slideLayouts/slideLayout33.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33.xml"/></Relationships>
</file>

<file path=ppt/slides/_rels/slide95.xml.rels><?xml version="1.0" encoding="UTF-8" standalone="yes"?>
<Relationships xmlns="http://schemas.openxmlformats.org/package/2006/relationships"><Relationship Id="rId3" Type="http://schemas.openxmlformats.org/officeDocument/2006/relationships/image" Target="../media/image92.jpeg"/><Relationship Id="rId2" Type="http://schemas.openxmlformats.org/officeDocument/2006/relationships/notesSlide" Target="../notesSlides/notesSlide93.xml"/><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3" Type="http://schemas.openxmlformats.org/officeDocument/2006/relationships/image" Target="../media/image93.jpeg"/><Relationship Id="rId2" Type="http://schemas.openxmlformats.org/officeDocument/2006/relationships/notesSlide" Target="../notesSlides/notesSlide95.xml"/><Relationship Id="rId1" Type="http://schemas.openxmlformats.org/officeDocument/2006/relationships/slideLayout" Target="../slideLayouts/slideLayout33.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33.xml"/></Relationships>
</file>

<file path=ppt/slides/_rels/slide99.xml.rels><?xml version="1.0" encoding="UTF-8" standalone="yes"?>
<Relationships xmlns="http://schemas.openxmlformats.org/package/2006/relationships"><Relationship Id="rId3" Type="http://schemas.openxmlformats.org/officeDocument/2006/relationships/image" Target="../media/image94.png"/><Relationship Id="rId2" Type="http://schemas.openxmlformats.org/officeDocument/2006/relationships/notesSlide" Target="../notesSlides/notesSlide97.xml"/><Relationship Id="rId1" Type="http://schemas.openxmlformats.org/officeDocument/2006/relationships/slideLayout" Target="../slideLayouts/slideLayout3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2"/>
          <p:cNvSpPr txBox="1">
            <a:spLocks noChangeArrowheads="1"/>
          </p:cNvSpPr>
          <p:nvPr/>
        </p:nvSpPr>
        <p:spPr bwMode="auto">
          <a:xfrm>
            <a:off x="0" y="0"/>
            <a:ext cx="9144000" cy="1295400"/>
          </a:xfrm>
          <a:prstGeom prst="rect">
            <a:avLst/>
          </a:prstGeom>
          <a:solidFill>
            <a:srgbClr val="008080"/>
          </a:solidFill>
          <a:ln w="9525">
            <a:noFill/>
            <a:miter lim="800000"/>
            <a:headEnd/>
            <a:tailEnd/>
          </a:ln>
        </p:spPr>
        <p:txBody>
          <a:bodyPr anchor="ctr"/>
          <a:lstStyle/>
          <a:p>
            <a:pPr algn="ctr">
              <a:defRPr/>
            </a:pPr>
            <a:r>
              <a:rPr lang="en-US" sz="3200" b="1" dirty="0">
                <a:solidFill>
                  <a:schemeClr val="bg1"/>
                </a:solidFill>
                <a:latin typeface="Arial" panose="020B0604020202020204" pitchFamily="34" charset="0"/>
                <a:ea typeface="+mj-ea"/>
                <a:cs typeface="+mj-cs"/>
              </a:rPr>
              <a:t>Minimizing Worker Exposure Through the Use of Positive Protection and Other Strategies</a:t>
            </a:r>
          </a:p>
        </p:txBody>
      </p:sp>
      <p:sp>
        <p:nvSpPr>
          <p:cNvPr id="5" name="Rectangle 2">
            <a:extLst>
              <a:ext uri="{FF2B5EF4-FFF2-40B4-BE49-F238E27FC236}">
                <a16:creationId xmlns:a16="http://schemas.microsoft.com/office/drawing/2014/main" id="{1D5A2D45-23FE-4D74-A55C-555FCA4F4D85}"/>
              </a:ext>
            </a:extLst>
          </p:cNvPr>
          <p:cNvSpPr>
            <a:spLocks noGrp="1" noChangeArrowheads="1"/>
          </p:cNvSpPr>
          <p:nvPr>
            <p:ph type="title"/>
          </p:nvPr>
        </p:nvSpPr>
        <p:spPr>
          <a:xfrm>
            <a:off x="5035445" y="1885270"/>
            <a:ext cx="3956155" cy="3276600"/>
          </a:xfrm>
        </p:spPr>
        <p:txBody>
          <a:bodyPr/>
          <a:lstStyle/>
          <a:p>
            <a:pPr algn="ctr" eaLnBrk="1" hangingPunct="1">
              <a:defRPr/>
            </a:pPr>
            <a:r>
              <a:rPr lang="en-US" sz="3600" dirty="0"/>
              <a:t>3. Positive Protection Devices</a:t>
            </a:r>
          </a:p>
        </p:txBody>
      </p:sp>
      <p:pic>
        <p:nvPicPr>
          <p:cNvPr id="6" name="Picture 7" descr="Work zone with portable concrete barrier with orange top panels protecting the work space from traffic">
            <a:extLst>
              <a:ext uri="{FF2B5EF4-FFF2-40B4-BE49-F238E27FC236}">
                <a16:creationId xmlns:a16="http://schemas.microsoft.com/office/drawing/2014/main" id="{954DE951-D908-49BC-B4AF-85C67706B0F0}"/>
              </a:ext>
            </a:extLst>
          </p:cNvPr>
          <p:cNvPicPr>
            <a:picLocks noChangeAspect="1" noChangeArrowheads="1"/>
          </p:cNvPicPr>
          <p:nvPr/>
        </p:nvPicPr>
        <p:blipFill>
          <a:blip r:embed="rId3" cstate="print"/>
          <a:srcRect r="13932" b="15556"/>
          <a:stretch>
            <a:fillRect/>
          </a:stretch>
        </p:blipFill>
        <p:spPr bwMode="auto">
          <a:xfrm>
            <a:off x="234845" y="1885270"/>
            <a:ext cx="4452816" cy="3276600"/>
          </a:xfrm>
          <a:prstGeom prst="rect">
            <a:avLst/>
          </a:prstGeom>
          <a:noFill/>
        </p:spPr>
      </p:pic>
      <p:sp>
        <p:nvSpPr>
          <p:cNvPr id="2" name="Google Shape;74;p1">
            <a:extLst>
              <a:ext uri="{FF2B5EF4-FFF2-40B4-BE49-F238E27FC236}">
                <a16:creationId xmlns:a16="http://schemas.microsoft.com/office/drawing/2014/main" id="{CBD7A98D-5DFC-E3A3-FE4F-B7A27944DECE}"/>
              </a:ext>
            </a:extLst>
          </p:cNvPr>
          <p:cNvSpPr/>
          <p:nvPr/>
        </p:nvSpPr>
        <p:spPr>
          <a:xfrm>
            <a:off x="3581400" y="5186031"/>
            <a:ext cx="12192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ATSSA</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3578081987"/>
      </p:ext>
    </p:extLst>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7651" name="Rectangle 3"/>
          <p:cNvSpPr>
            <a:spLocks noGrp="1" noChangeArrowheads="1"/>
          </p:cNvSpPr>
          <p:nvPr>
            <p:ph type="body" idx="1"/>
          </p:nvPr>
        </p:nvSpPr>
        <p:spPr>
          <a:xfrm>
            <a:off x="457200" y="1575318"/>
            <a:ext cx="4789714" cy="4802155"/>
          </a:xfrm>
        </p:spPr>
        <p:txBody>
          <a:bodyPr/>
          <a:lstStyle/>
          <a:p>
            <a:r>
              <a:rPr lang="en-US" i="1" dirty="0"/>
              <a:t>Because the protective requirements of a TTC situation have priority in determining the need for temporary traffic barriers, </a:t>
            </a:r>
            <a:r>
              <a:rPr lang="en-US" b="1" i="1" dirty="0"/>
              <a:t>their use should be based on an engineering study</a:t>
            </a:r>
          </a:p>
        </p:txBody>
      </p:sp>
      <p:pic>
        <p:nvPicPr>
          <p:cNvPr id="3074" name="Picture 2" descr="Portable concrete barrier separating traffic from work space for overpass construction"/>
          <p:cNvPicPr>
            <a:picLocks noChangeAspect="1" noChangeArrowheads="1"/>
          </p:cNvPicPr>
          <p:nvPr/>
        </p:nvPicPr>
        <p:blipFill>
          <a:blip r:embed="rId3" cstate="print"/>
          <a:srcRect l="43333" t="30000" r="23333"/>
          <a:stretch>
            <a:fillRect/>
          </a:stretch>
        </p:blipFill>
        <p:spPr bwMode="auto">
          <a:xfrm>
            <a:off x="5413310" y="1842135"/>
            <a:ext cx="2579914" cy="4063365"/>
          </a:xfrm>
          <a:prstGeom prst="rect">
            <a:avLst/>
          </a:prstGeom>
          <a:noFill/>
        </p:spPr>
      </p:pic>
      <p:sp>
        <p:nvSpPr>
          <p:cNvPr id="5" name="TextBox 4"/>
          <p:cNvSpPr txBox="1"/>
          <p:nvPr/>
        </p:nvSpPr>
        <p:spPr>
          <a:xfrm>
            <a:off x="609600" y="535575"/>
            <a:ext cx="1143000" cy="707886"/>
          </a:xfrm>
          <a:prstGeom prst="rect">
            <a:avLst/>
          </a:prstGeom>
          <a:noFill/>
          <a:ln w="57150">
            <a:solidFill>
              <a:srgbClr val="C00000"/>
            </a:solidFill>
          </a:ln>
        </p:spPr>
        <p:txBody>
          <a:bodyPr wrap="square" rtlCol="0">
            <a:spAutoFit/>
          </a:bodyPr>
          <a:lstStyle/>
          <a:p>
            <a:pPr algn="ctr"/>
            <a:r>
              <a:rPr lang="en-US" sz="4000" b="1" dirty="0">
                <a:latin typeface="Arial" panose="020B0604020202020204" pitchFamily="34" charset="0"/>
              </a:rPr>
              <a:t>113</a:t>
            </a:r>
          </a:p>
        </p:txBody>
      </p:sp>
      <p:sp>
        <p:nvSpPr>
          <p:cNvPr id="6" name="Rectangle 3"/>
          <p:cNvSpPr txBox="1">
            <a:spLocks noChangeArrowheads="1"/>
          </p:cNvSpPr>
          <p:nvPr/>
        </p:nvSpPr>
        <p:spPr bwMode="auto">
          <a:xfrm>
            <a:off x="1295400" y="5257800"/>
            <a:ext cx="3505200" cy="829648"/>
          </a:xfrm>
          <a:prstGeom prst="rect">
            <a:avLst/>
          </a:prstGeom>
          <a:solidFill>
            <a:schemeClr val="bg1"/>
          </a:solidFill>
          <a:ln w="57150">
            <a:solidFill>
              <a:srgbClr val="C00000"/>
            </a:solidFill>
            <a:miter lim="800000"/>
            <a:headEnd/>
            <a:tailEnd/>
          </a:ln>
        </p:spPr>
        <p:txBody>
          <a:bodyPr vert="horz" wrap="square" lIns="91440" tIns="45720" rIns="91440" bIns="45720" numCol="1" anchor="t" anchorCtr="0" compatLnSpc="1">
            <a:prstTxWarp prst="textNoShape">
              <a:avLst/>
            </a:prstTxWarp>
          </a:bodyPr>
          <a:lstStyle/>
          <a:p>
            <a:pPr marR="0" lvl="0" algn="ctr" defTabSz="914400" rtl="0" eaLnBrk="0" fontAlgn="base" latinLnBrk="0" hangingPunct="0">
              <a:lnSpc>
                <a:spcPct val="100000"/>
              </a:lnSpc>
              <a:spcBef>
                <a:spcPct val="20000"/>
              </a:spcBef>
              <a:spcAft>
                <a:spcPct val="0"/>
              </a:spcAft>
              <a:buClrTx/>
              <a:buSzPct val="90000"/>
              <a:tabLst/>
              <a:defRPr/>
            </a:pPr>
            <a:r>
              <a:rPr kumimoji="0" lang="en-US" sz="2400" b="1" i="1" u="none" strike="noStrike" kern="0" cap="none" spc="0" normalizeH="0" baseline="0" noProof="0" dirty="0">
                <a:ln>
                  <a:noFill/>
                </a:ln>
                <a:solidFill>
                  <a:schemeClr val="tx1"/>
                </a:solidFill>
                <a:effectLst/>
                <a:uLnTx/>
                <a:uFillTx/>
                <a:latin typeface="Arial" panose="020B0604020202020204" pitchFamily="34" charset="0"/>
                <a:ea typeface="+mn-ea"/>
                <a:cs typeface="+mn-cs"/>
              </a:rPr>
              <a:t>Subpart K made this a SHALL condition!</a:t>
            </a:r>
          </a:p>
        </p:txBody>
      </p:sp>
      <p:sp>
        <p:nvSpPr>
          <p:cNvPr id="7" name="Rectangle 3">
            <a:extLst>
              <a:ext uri="{FF2B5EF4-FFF2-40B4-BE49-F238E27FC236}">
                <a16:creationId xmlns:a16="http://schemas.microsoft.com/office/drawing/2014/main" id="{7A6C2C0E-DBA4-4546-8C66-4A6EF2E65CD8}"/>
              </a:ext>
            </a:extLst>
          </p:cNvPr>
          <p:cNvSpPr txBox="1">
            <a:spLocks noChangeArrowheads="1"/>
          </p:cNvSpPr>
          <p:nvPr/>
        </p:nvSpPr>
        <p:spPr bwMode="auto">
          <a:xfrm>
            <a:off x="1899557" y="475554"/>
            <a:ext cx="6093667" cy="827927"/>
          </a:xfrm>
          <a:prstGeom prst="rect">
            <a:avLst/>
          </a:prstGeom>
          <a:solidFill>
            <a:schemeClr val="lt1"/>
          </a:solidFill>
          <a:ln w="25400" cap="flat" cmpd="sng" algn="ctr">
            <a:solidFill>
              <a:schemeClr val="accent3"/>
            </a:solidFill>
            <a:prstDash val="solid"/>
            <a:headEnd/>
            <a:tailEnd/>
          </a:ln>
          <a:effec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3200" b="1" i="0" baseline="0">
                <a:solidFill>
                  <a:srgbClr val="008080"/>
                </a:solidFill>
                <a:effectLst/>
                <a:latin typeface="Arial" panose="020B0604020202020204" pitchFamily="34" charset="0"/>
                <a:ea typeface="+mj-ea"/>
                <a:cs typeface="Arial" panose="020B0604020202020204" pitchFamily="34" charset="0"/>
              </a:defRPr>
            </a:lvl1pPr>
            <a:lvl2pPr algn="ctr" rtl="0" eaLnBrk="0" fontAlgn="base" hangingPunct="0">
              <a:spcBef>
                <a:spcPct val="0"/>
              </a:spcBef>
              <a:spcAft>
                <a:spcPct val="0"/>
              </a:spcAft>
              <a:defRPr sz="4000" b="1" i="1">
                <a:solidFill>
                  <a:srgbClr val="CC3300"/>
                </a:solidFill>
                <a:latin typeface="Calibri" pitchFamily="34" charset="0"/>
              </a:defRPr>
            </a:lvl2pPr>
            <a:lvl3pPr algn="ctr" rtl="0" eaLnBrk="0" fontAlgn="base" hangingPunct="0">
              <a:spcBef>
                <a:spcPct val="0"/>
              </a:spcBef>
              <a:spcAft>
                <a:spcPct val="0"/>
              </a:spcAft>
              <a:defRPr sz="4000" b="1" i="1">
                <a:solidFill>
                  <a:srgbClr val="CC3300"/>
                </a:solidFill>
                <a:latin typeface="Calibri" pitchFamily="34" charset="0"/>
              </a:defRPr>
            </a:lvl3pPr>
            <a:lvl4pPr algn="ctr" rtl="0" eaLnBrk="0" fontAlgn="base" hangingPunct="0">
              <a:spcBef>
                <a:spcPct val="0"/>
              </a:spcBef>
              <a:spcAft>
                <a:spcPct val="0"/>
              </a:spcAft>
              <a:defRPr sz="4000" b="1" i="1">
                <a:solidFill>
                  <a:srgbClr val="CC3300"/>
                </a:solidFill>
                <a:latin typeface="Calibri" pitchFamily="34" charset="0"/>
              </a:defRPr>
            </a:lvl4pPr>
            <a:lvl5pPr algn="ctr" rtl="0" eaLnBrk="0" fontAlgn="base" hangingPunct="0">
              <a:spcBef>
                <a:spcPct val="0"/>
              </a:spcBef>
              <a:spcAft>
                <a:spcPct val="0"/>
              </a:spcAft>
              <a:defRPr sz="4000" b="1" i="1">
                <a:solidFill>
                  <a:srgbClr val="CC3300"/>
                </a:solidFill>
                <a:latin typeface="Calibri" pitchFamily="34" charset="0"/>
              </a:defRPr>
            </a:lvl5pPr>
            <a:lvl6pPr marL="457200" algn="ctr" rtl="0" fontAlgn="base">
              <a:spcBef>
                <a:spcPct val="0"/>
              </a:spcBef>
              <a:spcAft>
                <a:spcPct val="0"/>
              </a:spcAft>
              <a:defRPr sz="4000" b="1" i="1">
                <a:solidFill>
                  <a:srgbClr val="CC3300"/>
                </a:solidFill>
                <a:latin typeface="Verdana" pitchFamily="34" charset="0"/>
              </a:defRPr>
            </a:lvl6pPr>
            <a:lvl7pPr marL="914400" algn="ctr" rtl="0" fontAlgn="base">
              <a:spcBef>
                <a:spcPct val="0"/>
              </a:spcBef>
              <a:spcAft>
                <a:spcPct val="0"/>
              </a:spcAft>
              <a:defRPr sz="4000" b="1" i="1">
                <a:solidFill>
                  <a:srgbClr val="CC3300"/>
                </a:solidFill>
                <a:latin typeface="Verdana" pitchFamily="34" charset="0"/>
              </a:defRPr>
            </a:lvl7pPr>
            <a:lvl8pPr marL="1371600" algn="ctr" rtl="0" fontAlgn="base">
              <a:spcBef>
                <a:spcPct val="0"/>
              </a:spcBef>
              <a:spcAft>
                <a:spcPct val="0"/>
              </a:spcAft>
              <a:defRPr sz="4000" b="1" i="1">
                <a:solidFill>
                  <a:srgbClr val="CC3300"/>
                </a:solidFill>
                <a:latin typeface="Verdana" pitchFamily="34" charset="0"/>
              </a:defRPr>
            </a:lvl8pPr>
            <a:lvl9pPr marL="1828800" algn="ctr" rtl="0" fontAlgn="base">
              <a:spcBef>
                <a:spcPct val="0"/>
              </a:spcBef>
              <a:spcAft>
                <a:spcPct val="0"/>
              </a:spcAft>
              <a:defRPr sz="4000" b="1" i="1">
                <a:solidFill>
                  <a:srgbClr val="CC3300"/>
                </a:solidFill>
                <a:latin typeface="Verdana" pitchFamily="34" charset="0"/>
              </a:defRPr>
            </a:lvl9pPr>
          </a:lstStyle>
          <a:p>
            <a:pPr lvl="0" eaLnBrk="1" hangingPunct="1">
              <a:defRPr/>
            </a:pPr>
            <a:r>
              <a:rPr lang="en-US" dirty="0"/>
              <a:t>Application of Temporary Traffic Barriers</a:t>
            </a:r>
            <a:endParaRPr lang="en-US" kern="0" dirty="0"/>
          </a:p>
        </p:txBody>
      </p:sp>
      <p:sp>
        <p:nvSpPr>
          <p:cNvPr id="3" name="Google Shape;74;p1">
            <a:extLst>
              <a:ext uri="{FF2B5EF4-FFF2-40B4-BE49-F238E27FC236}">
                <a16:creationId xmlns:a16="http://schemas.microsoft.com/office/drawing/2014/main" id="{DCCE1D23-E781-8926-23AA-BA692B27009C}"/>
              </a:ext>
            </a:extLst>
          </p:cNvPr>
          <p:cNvSpPr/>
          <p:nvPr/>
        </p:nvSpPr>
        <p:spPr>
          <a:xfrm>
            <a:off x="6974752" y="5902151"/>
            <a:ext cx="12192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ATSSA</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pic>
        <p:nvPicPr>
          <p:cNvPr id="4" name="Picture 2" descr="C:\Users\JMM Toshiba\Desktop\Barriers VA\DSCF1748.JPG">
            <a:extLst>
              <a:ext uri="{FF2B5EF4-FFF2-40B4-BE49-F238E27FC236}">
                <a16:creationId xmlns:a16="http://schemas.microsoft.com/office/drawing/2014/main" id="{1C76DAF9-8E95-3A73-A3FE-928E327B9773}"/>
              </a:ext>
            </a:extLst>
          </p:cNvPr>
          <p:cNvPicPr>
            <a:picLocks noChangeAspect="1" noChangeArrowheads="1"/>
          </p:cNvPicPr>
          <p:nvPr/>
        </p:nvPicPr>
        <p:blipFill rotWithShape="1">
          <a:blip r:embed="rId4" cstate="print">
            <a:extLst>
              <a:ext uri="{BEBA8EAE-BF5A-486C-A8C5-ECC9F3942E4B}">
                <a14:imgProps xmlns:a14="http://schemas.microsoft.com/office/drawing/2010/main">
                  <a14:imgLayer r:embed="rId5">
                    <a14:imgEffect>
                      <a14:artisticBlur/>
                    </a14:imgEffect>
                  </a14:imgLayer>
                </a14:imgProps>
              </a:ext>
            </a:extLst>
          </a:blip>
          <a:srcRect l="64993" t="53629" r="33038" b="45058"/>
          <a:stretch/>
        </p:blipFill>
        <p:spPr bwMode="auto">
          <a:xfrm>
            <a:off x="7086600" y="3200400"/>
            <a:ext cx="152400" cy="76200"/>
          </a:xfrm>
          <a:prstGeom prst="rect">
            <a:avLst/>
          </a:prstGeom>
          <a:noFill/>
        </p:spPr>
      </p:pic>
    </p:spTree>
    <p:extLst>
      <p:ext uri="{BB962C8B-B14F-4D97-AF65-F5344CB8AC3E}">
        <p14:creationId xmlns:p14="http://schemas.microsoft.com/office/powerpoint/2010/main" val="3891203902"/>
      </p:ext>
    </p:extLst>
  </p:cSld>
  <p:clrMapOvr>
    <a:masterClrMapping/>
  </p:clrMapOvr>
  <p:transition/>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Zoneguard Crash Tests - Standard Deflection System.avi" descr="Deflection test video">
            <a:hlinkClick r:id="" action="ppaction://media"/>
            <a:extLst>
              <a:ext uri="{C183D7F6-B498-43B3-948B-1728B52AA6E4}">
                <adec:decorative xmlns:adec="http://schemas.microsoft.com/office/drawing/2017/decorative" val="0"/>
              </a:ext>
            </a:extLst>
          </p:cNvPr>
          <p:cNvPicPr>
            <a:picLocks noRot="1" noChangeAspect="1"/>
          </p:cNvPicPr>
          <p:nvPr>
            <a:videoFile r:link="rId1"/>
          </p:nvPr>
        </p:nvPicPr>
        <p:blipFill>
          <a:blip r:embed="rId3" cstate="print"/>
          <a:stretch>
            <a:fillRect/>
          </a:stretch>
        </p:blipFill>
        <p:spPr>
          <a:xfrm>
            <a:off x="1117600" y="685800"/>
            <a:ext cx="6908800" cy="5181600"/>
          </a:xfrm>
          <a:prstGeom prst="rect">
            <a:avLst/>
          </a:prstGeom>
        </p:spPr>
      </p:pic>
      <p:sp>
        <p:nvSpPr>
          <p:cNvPr id="5" name="TextBox 4">
            <a:extLst>
              <a:ext uri="{FF2B5EF4-FFF2-40B4-BE49-F238E27FC236}">
                <a16:creationId xmlns:a16="http://schemas.microsoft.com/office/drawing/2014/main" id="{62A8CC29-AD6E-467B-AF3A-D289EC8FCFBE}"/>
              </a:ext>
            </a:extLst>
          </p:cNvPr>
          <p:cNvSpPr txBox="1"/>
          <p:nvPr/>
        </p:nvSpPr>
        <p:spPr>
          <a:xfrm>
            <a:off x="152400" y="0"/>
            <a:ext cx="8839200" cy="584775"/>
          </a:xfrm>
          <a:prstGeom prst="rect">
            <a:avLst/>
          </a:prstGeom>
          <a:noFill/>
        </p:spPr>
        <p:txBody>
          <a:bodyPr wrap="square" rtlCol="0">
            <a:spAutoFit/>
          </a:bodyPr>
          <a:lstStyle/>
          <a:p>
            <a:r>
              <a:rPr lang="en-US" sz="3200" b="1" dirty="0">
                <a:solidFill>
                  <a:srgbClr val="008080"/>
                </a:solidFill>
                <a:latin typeface="Arial" panose="020B0604020202020204" pitchFamily="34" charset="0"/>
              </a:rPr>
              <a:t>ZoneGuard Deflection (Unanchored)</a:t>
            </a:r>
          </a:p>
        </p:txBody>
      </p:sp>
      <p:sp>
        <p:nvSpPr>
          <p:cNvPr id="6" name="TextBox 5">
            <a:extLst>
              <a:ext uri="{FF2B5EF4-FFF2-40B4-BE49-F238E27FC236}">
                <a16:creationId xmlns:a16="http://schemas.microsoft.com/office/drawing/2014/main" id="{E4C30620-E412-8B51-95D5-2DE2537EE107}"/>
              </a:ext>
            </a:extLst>
          </p:cNvPr>
          <p:cNvSpPr txBox="1"/>
          <p:nvPr/>
        </p:nvSpPr>
        <p:spPr>
          <a:xfrm>
            <a:off x="2514600" y="5562600"/>
            <a:ext cx="4687556" cy="215444"/>
          </a:xfrm>
          <a:prstGeom prst="rect">
            <a:avLst/>
          </a:prstGeom>
          <a:noFill/>
        </p:spPr>
        <p:txBody>
          <a:bodyPr wrap="square">
            <a:spAutoFit/>
          </a:bodyPr>
          <a:lstStyle/>
          <a:p>
            <a:r>
              <a:rPr lang="en-US" sz="800" dirty="0"/>
              <a:t>Image: https://hillandsmith.com/products/zoneguard/</a:t>
            </a:r>
          </a:p>
        </p:txBody>
      </p:sp>
    </p:spTree>
    <p:extLst>
      <p:ext uri="{BB962C8B-B14F-4D97-AF65-F5344CB8AC3E}">
        <p14:creationId xmlns:p14="http://schemas.microsoft.com/office/powerpoint/2010/main" val="37130610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6614"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Zoneguard Crash Tests - Minimum Deflection System.avi" descr="Anchored version deflection test video">
            <a:hlinkClick r:id="" action="ppaction://media"/>
            <a:extLst>
              <a:ext uri="{C183D7F6-B498-43B3-948B-1728B52AA6E4}">
                <adec:decorative xmlns:adec="http://schemas.microsoft.com/office/drawing/2017/decorative" val="0"/>
              </a:ext>
            </a:extLst>
          </p:cNvPr>
          <p:cNvPicPr>
            <a:picLocks noRot="1" noChangeAspect="1"/>
          </p:cNvPicPr>
          <p:nvPr>
            <a:videoFile r:link="rId1"/>
          </p:nvPr>
        </p:nvPicPr>
        <p:blipFill>
          <a:blip r:embed="rId3" cstate="print"/>
          <a:stretch>
            <a:fillRect/>
          </a:stretch>
        </p:blipFill>
        <p:spPr>
          <a:xfrm>
            <a:off x="1295400" y="990600"/>
            <a:ext cx="6400800" cy="4800600"/>
          </a:xfrm>
          <a:prstGeom prst="rect">
            <a:avLst/>
          </a:prstGeom>
        </p:spPr>
      </p:pic>
      <p:sp>
        <p:nvSpPr>
          <p:cNvPr id="6" name="TextBox 5">
            <a:extLst>
              <a:ext uri="{FF2B5EF4-FFF2-40B4-BE49-F238E27FC236}">
                <a16:creationId xmlns:a16="http://schemas.microsoft.com/office/drawing/2014/main" id="{A0C14E97-662B-406E-9BD2-D78A2F2496D2}"/>
              </a:ext>
            </a:extLst>
          </p:cNvPr>
          <p:cNvSpPr txBox="1"/>
          <p:nvPr/>
        </p:nvSpPr>
        <p:spPr>
          <a:xfrm>
            <a:off x="190500" y="228600"/>
            <a:ext cx="8839200" cy="584775"/>
          </a:xfrm>
          <a:prstGeom prst="rect">
            <a:avLst/>
          </a:prstGeom>
          <a:noFill/>
        </p:spPr>
        <p:txBody>
          <a:bodyPr wrap="square" rtlCol="0">
            <a:spAutoFit/>
          </a:bodyPr>
          <a:lstStyle/>
          <a:p>
            <a:r>
              <a:rPr lang="en-US" sz="3200" b="1" dirty="0">
                <a:solidFill>
                  <a:srgbClr val="008080"/>
                </a:solidFill>
                <a:latin typeface="Arial" panose="020B0604020202020204" pitchFamily="34" charset="0"/>
              </a:rPr>
              <a:t>ZoneGuard Deflection (Anchored)</a:t>
            </a:r>
          </a:p>
        </p:txBody>
      </p:sp>
      <p:sp>
        <p:nvSpPr>
          <p:cNvPr id="2" name="TextBox 1">
            <a:extLst>
              <a:ext uri="{FF2B5EF4-FFF2-40B4-BE49-F238E27FC236}">
                <a16:creationId xmlns:a16="http://schemas.microsoft.com/office/drawing/2014/main" id="{0D766C20-415B-787F-57CB-DE884B44220E}"/>
              </a:ext>
            </a:extLst>
          </p:cNvPr>
          <p:cNvSpPr txBox="1"/>
          <p:nvPr/>
        </p:nvSpPr>
        <p:spPr>
          <a:xfrm>
            <a:off x="2514600" y="5486400"/>
            <a:ext cx="4687556" cy="215444"/>
          </a:xfrm>
          <a:prstGeom prst="rect">
            <a:avLst/>
          </a:prstGeom>
          <a:noFill/>
        </p:spPr>
        <p:txBody>
          <a:bodyPr wrap="square">
            <a:spAutoFit/>
          </a:bodyPr>
          <a:lstStyle/>
          <a:p>
            <a:r>
              <a:rPr lang="en-US" sz="800" dirty="0"/>
              <a:t>Image: https://hillandsmith.com/products/zoneguard/</a:t>
            </a:r>
          </a:p>
        </p:txBody>
      </p:sp>
    </p:spTree>
    <p:extLst>
      <p:ext uri="{BB962C8B-B14F-4D97-AF65-F5344CB8AC3E}">
        <p14:creationId xmlns:p14="http://schemas.microsoft.com/office/powerpoint/2010/main" val="35004000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1909"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457200" y="0"/>
            <a:ext cx="8077200" cy="1295400"/>
          </a:xfrm>
        </p:spPr>
        <p:txBody>
          <a:bodyPr/>
          <a:lstStyle/>
          <a:p>
            <a:pPr eaLnBrk="1" hangingPunct="1"/>
            <a:r>
              <a:rPr lang="en-US" sz="3200" dirty="0"/>
              <a:t>ZoneGuard Features</a:t>
            </a:r>
          </a:p>
        </p:txBody>
      </p:sp>
      <p:sp>
        <p:nvSpPr>
          <p:cNvPr id="8195" name="Rectangle 6"/>
          <p:cNvSpPr>
            <a:spLocks noChangeArrowheads="1"/>
          </p:cNvSpPr>
          <p:nvPr/>
        </p:nvSpPr>
        <p:spPr bwMode="auto">
          <a:xfrm>
            <a:off x="335130" y="990600"/>
            <a:ext cx="4376980" cy="4701736"/>
          </a:xfrm>
          <a:prstGeom prst="rect">
            <a:avLst/>
          </a:prstGeom>
          <a:solidFill>
            <a:schemeClr val="bg1"/>
          </a:solidFill>
          <a:ln w="9525">
            <a:noFill/>
            <a:miter lim="800000"/>
            <a:headEnd/>
            <a:tailEnd/>
          </a:ln>
        </p:spPr>
        <p:txBody>
          <a:bodyPr anchor="ctr"/>
          <a:lstStyle/>
          <a:p>
            <a:endParaRPr lang="en-US" sz="4800" dirty="0">
              <a:solidFill>
                <a:srgbClr val="FF9900"/>
              </a:solidFill>
              <a:latin typeface="Arial" panose="020B0604020202020204" pitchFamily="34" charset="0"/>
            </a:endParaRPr>
          </a:p>
          <a:p>
            <a:pPr marL="169863" indent="-169863">
              <a:buClr>
                <a:srgbClr val="C00000"/>
              </a:buClr>
              <a:buSzPct val="65000"/>
              <a:buFont typeface="Wingdings" panose="05000000000000000000" pitchFamily="2" charset="2"/>
              <a:buChar char="§"/>
            </a:pPr>
            <a:r>
              <a:rPr lang="en-US" sz="2800" dirty="0">
                <a:latin typeface="Arial" panose="020B0604020202020204" pitchFamily="34" charset="0"/>
                <a:cs typeface="Arial" panose="020B0604020202020204" pitchFamily="34" charset="0"/>
              </a:rPr>
              <a:t>High performance</a:t>
            </a:r>
          </a:p>
          <a:p>
            <a:pPr marL="627063" lvl="3" indent="-169863">
              <a:buClr>
                <a:srgbClr val="C00000"/>
              </a:buClr>
              <a:buSzPct val="65000"/>
              <a:buFont typeface="Wingdings" panose="05000000000000000000" pitchFamily="2" charset="2"/>
              <a:buChar char="§"/>
            </a:pPr>
            <a:r>
              <a:rPr lang="en-US" sz="2800" dirty="0">
                <a:latin typeface="Arial" panose="020B0604020202020204" pitchFamily="34" charset="0"/>
                <a:cs typeface="Arial" panose="020B0604020202020204" pitchFamily="34" charset="0"/>
              </a:rPr>
              <a:t>TL-4</a:t>
            </a:r>
          </a:p>
          <a:p>
            <a:pPr marL="169863" indent="-169863">
              <a:buClr>
                <a:srgbClr val="C00000"/>
              </a:buClr>
              <a:buSzPct val="65000"/>
              <a:buFont typeface="Wingdings" panose="05000000000000000000" pitchFamily="2" charset="2"/>
              <a:buChar char="§"/>
            </a:pPr>
            <a:r>
              <a:rPr lang="en-US" sz="2800" dirty="0">
                <a:latin typeface="Arial" panose="020B0604020202020204" pitchFamily="34" charset="0"/>
                <a:cs typeface="Arial" panose="020B0604020202020204" pitchFamily="34" charset="0"/>
              </a:rPr>
              <a:t> Lightweight</a:t>
            </a:r>
          </a:p>
          <a:p>
            <a:pPr marL="627063" lvl="4" indent="-169863">
              <a:buClr>
                <a:srgbClr val="C00000"/>
              </a:buClr>
              <a:buSzPct val="65000"/>
              <a:buFont typeface="Wingdings" panose="05000000000000000000" pitchFamily="2" charset="2"/>
              <a:buChar char="§"/>
            </a:pPr>
            <a:r>
              <a:rPr lang="en-US" sz="2800" dirty="0">
                <a:latin typeface="Arial" panose="020B0604020202020204" pitchFamily="34" charset="0"/>
                <a:cs typeface="Arial" panose="020B0604020202020204" pitchFamily="34" charset="0"/>
              </a:rPr>
              <a:t>&lt; 61 lb/ft</a:t>
            </a:r>
          </a:p>
          <a:p>
            <a:pPr marL="169863" lvl="3" indent="-169863">
              <a:buClr>
                <a:srgbClr val="C00000"/>
              </a:buClr>
              <a:buSzPct val="65000"/>
              <a:buFont typeface="Wingdings" panose="05000000000000000000" pitchFamily="2" charset="2"/>
              <a:buChar char="§"/>
            </a:pPr>
            <a:r>
              <a:rPr lang="en-US" sz="2800" dirty="0">
                <a:latin typeface="Arial" panose="020B0604020202020204" pitchFamily="34" charset="0"/>
                <a:cs typeface="Arial" panose="020B0604020202020204" pitchFamily="34" charset="0"/>
              </a:rPr>
              <a:t>750 ft on a truck</a:t>
            </a:r>
          </a:p>
          <a:p>
            <a:pPr marL="169863" indent="-169863">
              <a:buClr>
                <a:srgbClr val="C00000"/>
              </a:buClr>
              <a:buSzPct val="65000"/>
              <a:buFont typeface="Wingdings" panose="05000000000000000000" pitchFamily="2" charset="2"/>
              <a:buChar char="§"/>
            </a:pPr>
            <a:r>
              <a:rPr lang="en-US" sz="2800" dirty="0">
                <a:latin typeface="Arial" panose="020B0604020202020204" pitchFamily="34" charset="0"/>
                <a:cs typeface="Arial" panose="020B0604020202020204" pitchFamily="34" charset="0"/>
              </a:rPr>
              <a:t>Fast and easy installation</a:t>
            </a:r>
          </a:p>
          <a:p>
            <a:pPr marL="169863" indent="-169863">
              <a:buClr>
                <a:srgbClr val="C00000"/>
              </a:buClr>
              <a:buSzPct val="65000"/>
              <a:buFont typeface="Wingdings" panose="05000000000000000000" pitchFamily="2" charset="2"/>
              <a:buChar char="§"/>
            </a:pPr>
            <a:r>
              <a:rPr lang="en-US" sz="2800" dirty="0">
                <a:latin typeface="Arial" panose="020B0604020202020204" pitchFamily="34" charset="0"/>
                <a:cs typeface="Arial" panose="020B0604020202020204" pitchFamily="34" charset="0"/>
              </a:rPr>
              <a:t>Estimated Unit Price: $0.06 - $0.21 /ft./day rental</a:t>
            </a:r>
          </a:p>
          <a:p>
            <a:pPr marL="342900" indent="-342900">
              <a:buFontTx/>
              <a:buChar char="•"/>
            </a:pPr>
            <a:endParaRPr lang="en-US" sz="3200" dirty="0">
              <a:latin typeface="Arial" panose="020B0604020202020204" pitchFamily="34" charset="0"/>
              <a:cs typeface="Arial" panose="020B0604020202020204" pitchFamily="34" charset="0"/>
            </a:endParaRPr>
          </a:p>
        </p:txBody>
      </p:sp>
      <p:pic>
        <p:nvPicPr>
          <p:cNvPr id="6" name="Picture 7" descr="Steel barrier stacked in inverted form on truck trailer"/>
          <p:cNvPicPr>
            <a:picLocks noChangeAspect="1" noChangeArrowheads="1"/>
          </p:cNvPicPr>
          <p:nvPr/>
        </p:nvPicPr>
        <p:blipFill>
          <a:blip r:embed="rId3" cstate="print"/>
          <a:srcRect/>
          <a:stretch>
            <a:fillRect/>
          </a:stretch>
        </p:blipFill>
        <p:spPr bwMode="auto">
          <a:xfrm>
            <a:off x="4753897" y="1371600"/>
            <a:ext cx="3953366" cy="4475211"/>
          </a:xfrm>
          <a:prstGeom prst="rect">
            <a:avLst/>
          </a:prstGeom>
          <a:noFill/>
          <a:ln w="57150" algn="ctr">
            <a:solidFill>
              <a:srgbClr val="FF6600"/>
            </a:solidFill>
            <a:miter lim="800000"/>
            <a:headEnd/>
            <a:tailEnd/>
          </a:ln>
        </p:spPr>
      </p:pic>
      <p:sp>
        <p:nvSpPr>
          <p:cNvPr id="3" name="TextBox 2">
            <a:extLst>
              <a:ext uri="{FF2B5EF4-FFF2-40B4-BE49-F238E27FC236}">
                <a16:creationId xmlns:a16="http://schemas.microsoft.com/office/drawing/2014/main" id="{0DD4E0F6-381A-D7D0-DA26-452A6E40F118}"/>
              </a:ext>
            </a:extLst>
          </p:cNvPr>
          <p:cNvSpPr txBox="1"/>
          <p:nvPr/>
        </p:nvSpPr>
        <p:spPr>
          <a:xfrm>
            <a:off x="5751844" y="5923010"/>
            <a:ext cx="3163556" cy="215444"/>
          </a:xfrm>
          <a:prstGeom prst="rect">
            <a:avLst/>
          </a:prstGeom>
          <a:noFill/>
        </p:spPr>
        <p:txBody>
          <a:bodyPr wrap="square">
            <a:spAutoFit/>
          </a:bodyPr>
          <a:lstStyle/>
          <a:p>
            <a:r>
              <a:rPr lang="en-US" sz="800" dirty="0"/>
              <a:t>Image: https://hillandsmith.com/products/zoneguard/</a:t>
            </a:r>
          </a:p>
        </p:txBody>
      </p:sp>
    </p:spTree>
    <p:extLst>
      <p:ext uri="{BB962C8B-B14F-4D97-AF65-F5344CB8AC3E}">
        <p14:creationId xmlns:p14="http://schemas.microsoft.com/office/powerpoint/2010/main" val="1223198199"/>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295400"/>
          </a:xfrm>
        </p:spPr>
        <p:txBody>
          <a:bodyPr/>
          <a:lstStyle/>
          <a:p>
            <a:r>
              <a:rPr lang="en-US" dirty="0"/>
              <a:t>Cross Section</a:t>
            </a:r>
          </a:p>
        </p:txBody>
      </p:sp>
      <p:sp>
        <p:nvSpPr>
          <p:cNvPr id="3" name="Content Placeholder 2"/>
          <p:cNvSpPr>
            <a:spLocks noGrp="1"/>
          </p:cNvSpPr>
          <p:nvPr>
            <p:ph sz="half" idx="1"/>
          </p:nvPr>
        </p:nvSpPr>
        <p:spPr>
          <a:xfrm>
            <a:off x="457200" y="1288942"/>
            <a:ext cx="3657600" cy="4525963"/>
          </a:xfrm>
        </p:spPr>
        <p:txBody>
          <a:bodyPr/>
          <a:lstStyle/>
          <a:p>
            <a:r>
              <a:rPr lang="en-US" dirty="0"/>
              <a:t>Height: 2’-8” including 1/2 inch rubber pad</a:t>
            </a:r>
          </a:p>
          <a:p>
            <a:r>
              <a:rPr lang="en-US" dirty="0"/>
              <a:t>Width at base 2’-3 9/16”</a:t>
            </a:r>
          </a:p>
          <a:p>
            <a:r>
              <a:rPr lang="en-US" dirty="0"/>
              <a:t>Weight of standard unit: 3,004 lbs.</a:t>
            </a:r>
          </a:p>
          <a:p>
            <a:r>
              <a:rPr lang="en-US" dirty="0"/>
              <a:t>Standard unit length: 50’-0”</a:t>
            </a:r>
          </a:p>
        </p:txBody>
      </p:sp>
      <p:pic>
        <p:nvPicPr>
          <p:cNvPr id="220162" name="Picture 2">
            <a:extLst>
              <a:ext uri="{C183D7F6-B498-43B3-948B-1728B52AA6E4}">
                <adec:decorative xmlns:adec="http://schemas.microsoft.com/office/drawing/2017/decorative" val="1"/>
              </a:ext>
            </a:extLst>
          </p:cNvPr>
          <p:cNvPicPr>
            <a:picLocks noChangeAspect="1" noChangeArrowheads="1"/>
          </p:cNvPicPr>
          <p:nvPr/>
        </p:nvPicPr>
        <p:blipFill>
          <a:blip r:embed="rId3" cstate="print"/>
          <a:srcRect/>
          <a:stretch>
            <a:fillRect/>
          </a:stretch>
        </p:blipFill>
        <p:spPr bwMode="auto">
          <a:xfrm>
            <a:off x="4052313" y="1288942"/>
            <a:ext cx="4574916" cy="4426058"/>
          </a:xfrm>
          <a:prstGeom prst="rect">
            <a:avLst/>
          </a:prstGeom>
          <a:noFill/>
          <a:ln w="9525">
            <a:solidFill>
              <a:srgbClr val="C00000"/>
            </a:solidFill>
            <a:miter lim="800000"/>
            <a:headEnd/>
            <a:tailEnd/>
          </a:ln>
        </p:spPr>
      </p:pic>
      <p:sp>
        <p:nvSpPr>
          <p:cNvPr id="4" name="TextBox 3">
            <a:extLst>
              <a:ext uri="{FF2B5EF4-FFF2-40B4-BE49-F238E27FC236}">
                <a16:creationId xmlns:a16="http://schemas.microsoft.com/office/drawing/2014/main" id="{9DB68A30-3C17-7963-D933-F4677451B37F}"/>
              </a:ext>
            </a:extLst>
          </p:cNvPr>
          <p:cNvSpPr txBox="1"/>
          <p:nvPr/>
        </p:nvSpPr>
        <p:spPr>
          <a:xfrm>
            <a:off x="5715002" y="5728156"/>
            <a:ext cx="3428998" cy="215444"/>
          </a:xfrm>
          <a:prstGeom prst="rect">
            <a:avLst/>
          </a:prstGeom>
          <a:noFill/>
        </p:spPr>
        <p:txBody>
          <a:bodyPr wrap="square">
            <a:spAutoFit/>
          </a:bodyPr>
          <a:lstStyle/>
          <a:p>
            <a:r>
              <a:rPr lang="en-US" sz="800" dirty="0"/>
              <a:t>Image: https://hillandsmith.com/products/zoneguard/</a:t>
            </a:r>
          </a:p>
        </p:txBody>
      </p:sp>
    </p:spTree>
    <p:extLst>
      <p:ext uri="{BB962C8B-B14F-4D97-AF65-F5344CB8AC3E}">
        <p14:creationId xmlns:p14="http://schemas.microsoft.com/office/powerpoint/2010/main" val="447497000"/>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3" name="Picture 7" descr="Workers moving steel barrier into place from truck trailer"/>
          <p:cNvPicPr>
            <a:picLocks noGrp="1" noChangeAspect="1" noChangeArrowheads="1"/>
          </p:cNvPicPr>
          <p:nvPr>
            <p:ph sz="quarter" idx="2"/>
          </p:nvPr>
        </p:nvPicPr>
        <p:blipFill>
          <a:blip r:embed="rId3" cstate="print"/>
          <a:srcRect/>
          <a:stretch>
            <a:fillRect/>
          </a:stretch>
        </p:blipFill>
        <p:spPr>
          <a:xfrm>
            <a:off x="0" y="349598"/>
            <a:ext cx="9144000" cy="6508402"/>
          </a:xfrm>
          <a:noFill/>
          <a:ln w="57150" cap="flat" algn="ctr">
            <a:solidFill>
              <a:srgbClr val="FF6600"/>
            </a:solidFill>
          </a:ln>
        </p:spPr>
      </p:pic>
      <p:sp>
        <p:nvSpPr>
          <p:cNvPr id="10242" name="Rectangle 2"/>
          <p:cNvSpPr>
            <a:spLocks noGrp="1" noChangeArrowheads="1"/>
          </p:cNvSpPr>
          <p:nvPr>
            <p:ph type="title"/>
          </p:nvPr>
        </p:nvSpPr>
        <p:spPr>
          <a:xfrm>
            <a:off x="0" y="0"/>
            <a:ext cx="9144000" cy="762000"/>
          </a:xfrm>
          <a:solidFill>
            <a:schemeClr val="bg1"/>
          </a:solidFill>
        </p:spPr>
        <p:txBody>
          <a:bodyPr/>
          <a:lstStyle/>
          <a:p>
            <a:pPr eaLnBrk="1" hangingPunct="1"/>
            <a:r>
              <a:rPr lang="en-US" b="1" dirty="0"/>
              <a:t>50</a:t>
            </a:r>
            <a:r>
              <a:rPr lang="en-US" dirty="0"/>
              <a:t>-Foot</a:t>
            </a:r>
            <a:r>
              <a:rPr lang="en-US" b="1" dirty="0"/>
              <a:t> Sections</a:t>
            </a:r>
          </a:p>
        </p:txBody>
      </p:sp>
      <p:sp>
        <p:nvSpPr>
          <p:cNvPr id="2" name="TextBox 1">
            <a:extLst>
              <a:ext uri="{FF2B5EF4-FFF2-40B4-BE49-F238E27FC236}">
                <a16:creationId xmlns:a16="http://schemas.microsoft.com/office/drawing/2014/main" id="{1395CE61-0D4F-02C2-128A-5526B3A90BF5}"/>
              </a:ext>
            </a:extLst>
          </p:cNvPr>
          <p:cNvSpPr txBox="1"/>
          <p:nvPr/>
        </p:nvSpPr>
        <p:spPr>
          <a:xfrm>
            <a:off x="5791200" y="6490156"/>
            <a:ext cx="4687556" cy="215444"/>
          </a:xfrm>
          <a:prstGeom prst="rect">
            <a:avLst/>
          </a:prstGeom>
          <a:noFill/>
        </p:spPr>
        <p:txBody>
          <a:bodyPr wrap="square">
            <a:spAutoFit/>
          </a:bodyPr>
          <a:lstStyle/>
          <a:p>
            <a:r>
              <a:rPr lang="en-US" sz="800" dirty="0">
                <a:solidFill>
                  <a:schemeClr val="bg1"/>
                </a:solidFill>
              </a:rPr>
              <a:t>Image: https://hillandsmith.com/products/zoneguard/</a:t>
            </a:r>
          </a:p>
        </p:txBody>
      </p:sp>
    </p:spTree>
    <p:extLst>
      <p:ext uri="{BB962C8B-B14F-4D97-AF65-F5344CB8AC3E}">
        <p14:creationId xmlns:p14="http://schemas.microsoft.com/office/powerpoint/2010/main" val="3249262455"/>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a:xfrm>
            <a:off x="304800" y="0"/>
            <a:ext cx="8839200" cy="1219200"/>
          </a:xfrm>
        </p:spPr>
        <p:txBody>
          <a:bodyPr/>
          <a:lstStyle/>
          <a:p>
            <a:pPr eaLnBrk="1" hangingPunct="1"/>
            <a:r>
              <a:rPr lang="en-US" dirty="0"/>
              <a:t>M</a:t>
            </a:r>
            <a:r>
              <a:rPr lang="en-US" b="1" dirty="0"/>
              <a:t>ountable  Foot</a:t>
            </a:r>
          </a:p>
        </p:txBody>
      </p:sp>
      <p:pic>
        <p:nvPicPr>
          <p:cNvPr id="12291" name="Picture 6" descr="Steel barrier bottom pad up close"/>
          <p:cNvPicPr>
            <a:picLocks noGrp="1" noChangeAspect="1" noChangeArrowheads="1"/>
          </p:cNvPicPr>
          <p:nvPr>
            <p:ph sz="quarter" idx="3"/>
          </p:nvPr>
        </p:nvPicPr>
        <p:blipFill>
          <a:blip r:embed="rId3" cstate="print"/>
          <a:srcRect/>
          <a:stretch>
            <a:fillRect/>
          </a:stretch>
        </p:blipFill>
        <p:spPr>
          <a:xfrm>
            <a:off x="457200" y="1600200"/>
            <a:ext cx="8447676" cy="4114800"/>
          </a:xfrm>
          <a:noFill/>
          <a:ln w="57150" cap="flat" algn="ctr">
            <a:solidFill>
              <a:srgbClr val="FF6600"/>
            </a:solidFill>
          </a:ln>
        </p:spPr>
      </p:pic>
      <p:sp>
        <p:nvSpPr>
          <p:cNvPr id="2" name="TextBox 1">
            <a:extLst>
              <a:ext uri="{FF2B5EF4-FFF2-40B4-BE49-F238E27FC236}">
                <a16:creationId xmlns:a16="http://schemas.microsoft.com/office/drawing/2014/main" id="{1231A3B2-3571-10AB-6E56-AA3269E702F1}"/>
              </a:ext>
            </a:extLst>
          </p:cNvPr>
          <p:cNvSpPr txBox="1"/>
          <p:nvPr/>
        </p:nvSpPr>
        <p:spPr>
          <a:xfrm>
            <a:off x="5867400" y="5791200"/>
            <a:ext cx="3037476" cy="215444"/>
          </a:xfrm>
          <a:prstGeom prst="rect">
            <a:avLst/>
          </a:prstGeom>
          <a:noFill/>
        </p:spPr>
        <p:txBody>
          <a:bodyPr wrap="square">
            <a:spAutoFit/>
          </a:bodyPr>
          <a:lstStyle/>
          <a:p>
            <a:r>
              <a:rPr lang="en-US" sz="800" dirty="0"/>
              <a:t>Image: https://hillandsmith.com/products/zoneguard/</a:t>
            </a:r>
          </a:p>
        </p:txBody>
      </p:sp>
    </p:spTree>
    <p:extLst>
      <p:ext uri="{BB962C8B-B14F-4D97-AF65-F5344CB8AC3E}">
        <p14:creationId xmlns:p14="http://schemas.microsoft.com/office/powerpoint/2010/main" val="1944379917"/>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xfrm>
            <a:off x="381000" y="0"/>
            <a:ext cx="8763000" cy="1219200"/>
          </a:xfrm>
        </p:spPr>
        <p:txBody>
          <a:bodyPr/>
          <a:lstStyle/>
          <a:p>
            <a:pPr eaLnBrk="1" hangingPunct="1"/>
            <a:r>
              <a:rPr lang="en-US" dirty="0"/>
              <a:t>S</a:t>
            </a:r>
            <a:r>
              <a:rPr lang="en-US" b="1" dirty="0"/>
              <a:t>peed </a:t>
            </a:r>
            <a:r>
              <a:rPr lang="en-US" dirty="0"/>
              <a:t>J</a:t>
            </a:r>
            <a:r>
              <a:rPr lang="en-US" b="1" dirty="0"/>
              <a:t>oints</a:t>
            </a:r>
          </a:p>
        </p:txBody>
      </p:sp>
      <p:pic>
        <p:nvPicPr>
          <p:cNvPr id="11267" name="Picture 10" descr="Steel barrier joint up close"/>
          <p:cNvPicPr>
            <a:picLocks noGrp="1" noChangeAspect="1" noChangeArrowheads="1"/>
          </p:cNvPicPr>
          <p:nvPr>
            <p:ph sz="quarter" idx="2"/>
          </p:nvPr>
        </p:nvPicPr>
        <p:blipFill>
          <a:blip r:embed="rId3" cstate="print"/>
          <a:srcRect/>
          <a:stretch>
            <a:fillRect/>
          </a:stretch>
        </p:blipFill>
        <p:spPr>
          <a:xfrm>
            <a:off x="304800" y="1676400"/>
            <a:ext cx="4168775" cy="3127375"/>
          </a:xfrm>
          <a:noFill/>
          <a:ln w="57150" cap="flat" algn="ctr">
            <a:solidFill>
              <a:srgbClr val="C00000"/>
            </a:solidFill>
          </a:ln>
        </p:spPr>
      </p:pic>
      <p:pic>
        <p:nvPicPr>
          <p:cNvPr id="11268" name="Picture 11" descr="Steel barrier joint up close"/>
          <p:cNvPicPr>
            <a:picLocks noGrp="1" noChangeAspect="1" noChangeArrowheads="1"/>
          </p:cNvPicPr>
          <p:nvPr>
            <p:ph sz="quarter" idx="3"/>
          </p:nvPr>
        </p:nvPicPr>
        <p:blipFill>
          <a:blip r:embed="rId4" cstate="print"/>
          <a:srcRect/>
          <a:stretch>
            <a:fillRect/>
          </a:stretch>
        </p:blipFill>
        <p:spPr>
          <a:xfrm>
            <a:off x="4648200" y="1676400"/>
            <a:ext cx="4168775" cy="3127375"/>
          </a:xfrm>
          <a:noFill/>
          <a:ln w="57150">
            <a:solidFill>
              <a:srgbClr val="C00000"/>
            </a:solidFill>
          </a:ln>
        </p:spPr>
      </p:pic>
      <p:sp>
        <p:nvSpPr>
          <p:cNvPr id="2" name="TextBox 1">
            <a:extLst>
              <a:ext uri="{FF2B5EF4-FFF2-40B4-BE49-F238E27FC236}">
                <a16:creationId xmlns:a16="http://schemas.microsoft.com/office/drawing/2014/main" id="{8266E099-668E-3203-E63D-ABEF47793F28}"/>
              </a:ext>
            </a:extLst>
          </p:cNvPr>
          <p:cNvSpPr txBox="1"/>
          <p:nvPr/>
        </p:nvSpPr>
        <p:spPr>
          <a:xfrm>
            <a:off x="5838092" y="4962807"/>
            <a:ext cx="3276600" cy="215444"/>
          </a:xfrm>
          <a:prstGeom prst="rect">
            <a:avLst/>
          </a:prstGeom>
          <a:noFill/>
        </p:spPr>
        <p:txBody>
          <a:bodyPr wrap="square">
            <a:spAutoFit/>
          </a:bodyPr>
          <a:lstStyle/>
          <a:p>
            <a:r>
              <a:rPr lang="en-US" sz="800" dirty="0"/>
              <a:t>Images: https://hillandsmith.com/products/zoneguard/</a:t>
            </a:r>
          </a:p>
        </p:txBody>
      </p:sp>
    </p:spTree>
    <p:extLst>
      <p:ext uri="{BB962C8B-B14F-4D97-AF65-F5344CB8AC3E}">
        <p14:creationId xmlns:p14="http://schemas.microsoft.com/office/powerpoint/2010/main" val="2509877586"/>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533400" y="2438400"/>
            <a:ext cx="3733800" cy="1143000"/>
          </a:xfrm>
        </p:spPr>
        <p:txBody>
          <a:bodyPr/>
          <a:lstStyle/>
          <a:p>
            <a:pPr eaLnBrk="1" hangingPunct="1"/>
            <a:r>
              <a:rPr lang="en-US" dirty="0"/>
              <a:t>A</a:t>
            </a:r>
            <a:r>
              <a:rPr lang="en-US" b="1" dirty="0"/>
              <a:t>nchoring</a:t>
            </a:r>
            <a:br>
              <a:rPr lang="en-US" b="1" dirty="0"/>
            </a:br>
            <a:r>
              <a:rPr lang="en-US" b="1" dirty="0"/>
              <a:t>Pockets</a:t>
            </a:r>
          </a:p>
        </p:txBody>
      </p:sp>
      <p:pic>
        <p:nvPicPr>
          <p:cNvPr id="13315" name="Picture 7" descr="Steel barrier anchoring pocket up close"/>
          <p:cNvPicPr>
            <a:picLocks noGrp="1" noChangeAspect="1" noChangeArrowheads="1"/>
          </p:cNvPicPr>
          <p:nvPr>
            <p:ph sz="quarter" idx="2"/>
          </p:nvPr>
        </p:nvPicPr>
        <p:blipFill>
          <a:blip r:embed="rId3" cstate="print"/>
          <a:srcRect/>
          <a:stretch>
            <a:fillRect/>
          </a:stretch>
        </p:blipFill>
        <p:spPr>
          <a:xfrm>
            <a:off x="4746625" y="76200"/>
            <a:ext cx="4168775" cy="3127375"/>
          </a:xfrm>
          <a:noFill/>
          <a:ln w="57150" cap="flat" algn="ctr">
            <a:solidFill>
              <a:srgbClr val="FF6600"/>
            </a:solidFill>
          </a:ln>
        </p:spPr>
      </p:pic>
      <p:pic>
        <p:nvPicPr>
          <p:cNvPr id="13316" name="Picture 8" descr="Steel barrier anchoring pocket up clos"/>
          <p:cNvPicPr>
            <a:picLocks noGrp="1" noChangeAspect="1" noChangeArrowheads="1"/>
          </p:cNvPicPr>
          <p:nvPr>
            <p:ph sz="quarter" idx="3"/>
          </p:nvPr>
        </p:nvPicPr>
        <p:blipFill>
          <a:blip r:embed="rId4" cstate="print"/>
          <a:srcRect/>
          <a:stretch>
            <a:fillRect/>
          </a:stretch>
        </p:blipFill>
        <p:spPr>
          <a:xfrm>
            <a:off x="4648200" y="3429000"/>
            <a:ext cx="4168775" cy="3127375"/>
          </a:xfrm>
          <a:noFill/>
          <a:ln w="57150" cap="flat" algn="ctr">
            <a:solidFill>
              <a:srgbClr val="FF6600"/>
            </a:solidFill>
          </a:ln>
        </p:spPr>
      </p:pic>
      <p:sp>
        <p:nvSpPr>
          <p:cNvPr id="2" name="TextBox 1">
            <a:extLst>
              <a:ext uri="{FF2B5EF4-FFF2-40B4-BE49-F238E27FC236}">
                <a16:creationId xmlns:a16="http://schemas.microsoft.com/office/drawing/2014/main" id="{B4BD27AC-DD29-CDC1-7EA4-C6781F1C842D}"/>
              </a:ext>
            </a:extLst>
          </p:cNvPr>
          <p:cNvSpPr txBox="1"/>
          <p:nvPr/>
        </p:nvSpPr>
        <p:spPr>
          <a:xfrm>
            <a:off x="5715000" y="6248400"/>
            <a:ext cx="4687556" cy="215444"/>
          </a:xfrm>
          <a:prstGeom prst="rect">
            <a:avLst/>
          </a:prstGeom>
          <a:noFill/>
        </p:spPr>
        <p:txBody>
          <a:bodyPr wrap="square">
            <a:spAutoFit/>
          </a:bodyPr>
          <a:lstStyle/>
          <a:p>
            <a:r>
              <a:rPr lang="en-US" sz="800" dirty="0">
                <a:solidFill>
                  <a:schemeClr val="bg1"/>
                </a:solidFill>
              </a:rPr>
              <a:t>Images: https://hillandsmith.com/products/zoneguard/</a:t>
            </a:r>
          </a:p>
        </p:txBody>
      </p:sp>
    </p:spTree>
    <p:extLst>
      <p:ext uri="{BB962C8B-B14F-4D97-AF65-F5344CB8AC3E}">
        <p14:creationId xmlns:p14="http://schemas.microsoft.com/office/powerpoint/2010/main" val="3654040956"/>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5410200" y="0"/>
            <a:ext cx="3733800" cy="1219200"/>
          </a:xfrm>
        </p:spPr>
        <p:txBody>
          <a:bodyPr/>
          <a:lstStyle/>
          <a:p>
            <a:pPr eaLnBrk="1" hangingPunct="1"/>
            <a:r>
              <a:rPr lang="en-US" b="1" dirty="0"/>
              <a:t>Rubber Pads</a:t>
            </a:r>
          </a:p>
        </p:txBody>
      </p:sp>
      <p:pic>
        <p:nvPicPr>
          <p:cNvPr id="14339" name="Picture 7" descr="Steel barrier friction pad up close"/>
          <p:cNvPicPr>
            <a:picLocks noGrp="1" noChangeAspect="1" noChangeArrowheads="1"/>
          </p:cNvPicPr>
          <p:nvPr>
            <p:ph sz="quarter" idx="2"/>
          </p:nvPr>
        </p:nvPicPr>
        <p:blipFill>
          <a:blip r:embed="rId3" cstate="print"/>
          <a:srcRect/>
          <a:stretch>
            <a:fillRect/>
          </a:stretch>
        </p:blipFill>
        <p:spPr>
          <a:xfrm>
            <a:off x="152400" y="323850"/>
            <a:ext cx="4953000" cy="3714750"/>
          </a:xfrm>
          <a:noFill/>
          <a:ln w="57150" cap="flat" algn="ctr">
            <a:solidFill>
              <a:srgbClr val="FF6600"/>
            </a:solidFill>
          </a:ln>
        </p:spPr>
      </p:pic>
      <p:pic>
        <p:nvPicPr>
          <p:cNvPr id="14340" name="Picture 8" descr="Steel barrier friction pad up close"/>
          <p:cNvPicPr>
            <a:picLocks noGrp="1" noChangeAspect="1" noChangeArrowheads="1"/>
          </p:cNvPicPr>
          <p:nvPr>
            <p:ph sz="quarter" idx="3"/>
          </p:nvPr>
        </p:nvPicPr>
        <p:blipFill>
          <a:blip r:embed="rId4" cstate="print"/>
          <a:srcRect/>
          <a:stretch>
            <a:fillRect/>
          </a:stretch>
        </p:blipFill>
        <p:spPr>
          <a:xfrm>
            <a:off x="5410200" y="1524000"/>
            <a:ext cx="3529013" cy="4702175"/>
          </a:xfrm>
          <a:noFill/>
          <a:ln w="57150" cap="flat" algn="ctr">
            <a:solidFill>
              <a:srgbClr val="FF6600"/>
            </a:solidFill>
          </a:ln>
        </p:spPr>
      </p:pic>
      <p:sp>
        <p:nvSpPr>
          <p:cNvPr id="6" name="Rectangle 6"/>
          <p:cNvSpPr>
            <a:spLocks noChangeArrowheads="1"/>
          </p:cNvSpPr>
          <p:nvPr/>
        </p:nvSpPr>
        <p:spPr bwMode="auto">
          <a:xfrm>
            <a:off x="263471" y="3581400"/>
            <a:ext cx="4876800" cy="1981200"/>
          </a:xfrm>
          <a:prstGeom prst="rect">
            <a:avLst/>
          </a:prstGeom>
          <a:noFill/>
          <a:ln w="9525">
            <a:noFill/>
            <a:miter lim="800000"/>
            <a:headEnd/>
            <a:tailEnd/>
          </a:ln>
        </p:spPr>
        <p:txBody>
          <a:bodyPr anchor="ctr"/>
          <a:lstStyle/>
          <a:p>
            <a:pPr marL="685800" indent="-685800">
              <a:buClr>
                <a:srgbClr val="C00000"/>
              </a:buClr>
              <a:buSzPct val="65000"/>
              <a:buFont typeface="Wingdings" panose="05000000000000000000" pitchFamily="2" charset="2"/>
              <a:buChar char="§"/>
            </a:pPr>
            <a:endParaRPr lang="en-US" sz="4800" dirty="0">
              <a:solidFill>
                <a:srgbClr val="FF9900"/>
              </a:solidFill>
              <a:latin typeface="Arial" panose="020B0604020202020204" pitchFamily="34" charset="0"/>
            </a:endParaRPr>
          </a:p>
          <a:p>
            <a:pPr marL="231775" indent="-231775">
              <a:buClr>
                <a:srgbClr val="C00000"/>
              </a:buClr>
              <a:buSzPct val="65000"/>
              <a:buFont typeface="Wingdings" panose="05000000000000000000" pitchFamily="2" charset="2"/>
              <a:buChar char="§"/>
            </a:pPr>
            <a:r>
              <a:rPr lang="en-US" sz="2800" dirty="0">
                <a:latin typeface="Arial" panose="020B0604020202020204" pitchFamily="34" charset="0"/>
                <a:cs typeface="Arial" panose="020B0604020202020204" pitchFamily="34" charset="0"/>
              </a:rPr>
              <a:t>Increase the coefficient of friction</a:t>
            </a:r>
          </a:p>
          <a:p>
            <a:pPr marL="231775" indent="-231775">
              <a:buClr>
                <a:srgbClr val="C00000"/>
              </a:buClr>
              <a:buSzPct val="65000"/>
              <a:buFont typeface="Wingdings" panose="05000000000000000000" pitchFamily="2" charset="2"/>
              <a:buChar char="§"/>
            </a:pPr>
            <a:r>
              <a:rPr lang="en-US" sz="2800" dirty="0">
                <a:latin typeface="Arial" panose="020B0604020202020204" pitchFamily="34" charset="0"/>
                <a:cs typeface="Arial" panose="020B0604020202020204" pitchFamily="34" charset="0"/>
              </a:rPr>
              <a:t>Add 0.5 inches for drainage</a:t>
            </a:r>
          </a:p>
        </p:txBody>
      </p:sp>
      <p:sp>
        <p:nvSpPr>
          <p:cNvPr id="2" name="TextBox 1">
            <a:extLst>
              <a:ext uri="{FF2B5EF4-FFF2-40B4-BE49-F238E27FC236}">
                <a16:creationId xmlns:a16="http://schemas.microsoft.com/office/drawing/2014/main" id="{2EDF6F90-C142-7919-CAB6-DB6D2BB2E57B}"/>
              </a:ext>
            </a:extLst>
          </p:cNvPr>
          <p:cNvSpPr txBox="1"/>
          <p:nvPr/>
        </p:nvSpPr>
        <p:spPr>
          <a:xfrm>
            <a:off x="1981200" y="3767365"/>
            <a:ext cx="4687556" cy="215444"/>
          </a:xfrm>
          <a:prstGeom prst="rect">
            <a:avLst/>
          </a:prstGeom>
          <a:noFill/>
        </p:spPr>
        <p:txBody>
          <a:bodyPr wrap="square">
            <a:spAutoFit/>
          </a:bodyPr>
          <a:lstStyle/>
          <a:p>
            <a:r>
              <a:rPr lang="en-US" sz="800" dirty="0">
                <a:solidFill>
                  <a:schemeClr val="bg1"/>
                </a:solidFill>
              </a:rPr>
              <a:t>Images: https://hillandsmith.com/products/zoneguard/</a:t>
            </a:r>
          </a:p>
        </p:txBody>
      </p:sp>
    </p:spTree>
    <p:extLst>
      <p:ext uri="{BB962C8B-B14F-4D97-AF65-F5344CB8AC3E}">
        <p14:creationId xmlns:p14="http://schemas.microsoft.com/office/powerpoint/2010/main" val="1141904698"/>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xfrm>
            <a:off x="304800" y="0"/>
            <a:ext cx="8839200" cy="1295400"/>
          </a:xfrm>
        </p:spPr>
        <p:txBody>
          <a:bodyPr/>
          <a:lstStyle/>
          <a:p>
            <a:pPr eaLnBrk="1" hangingPunct="1"/>
            <a:r>
              <a:rPr lang="en-US" dirty="0"/>
              <a:t>L</a:t>
            </a:r>
            <a:r>
              <a:rPr lang="en-US" b="1" dirty="0"/>
              <a:t>ifting </a:t>
            </a:r>
            <a:r>
              <a:rPr lang="en-US" dirty="0"/>
              <a:t>P</a:t>
            </a:r>
            <a:r>
              <a:rPr lang="en-US" b="1" dirty="0"/>
              <a:t>oints</a:t>
            </a:r>
          </a:p>
        </p:txBody>
      </p:sp>
      <p:pic>
        <p:nvPicPr>
          <p:cNvPr id="15363" name="Picture 5" descr="Steel barrier top lifting point up close"/>
          <p:cNvPicPr>
            <a:picLocks noGrp="1" noChangeAspect="1" noChangeArrowheads="1"/>
          </p:cNvPicPr>
          <p:nvPr>
            <p:ph sz="quarter" idx="2"/>
          </p:nvPr>
        </p:nvPicPr>
        <p:blipFill>
          <a:blip r:embed="rId3" cstate="print"/>
          <a:srcRect/>
          <a:stretch>
            <a:fillRect/>
          </a:stretch>
        </p:blipFill>
        <p:spPr>
          <a:xfrm>
            <a:off x="1371600" y="1283110"/>
            <a:ext cx="6198803" cy="4650658"/>
          </a:xfrm>
          <a:noFill/>
          <a:ln w="57150" cap="flat" algn="ctr">
            <a:solidFill>
              <a:srgbClr val="FF6600"/>
            </a:solidFill>
          </a:ln>
        </p:spPr>
      </p:pic>
      <p:sp>
        <p:nvSpPr>
          <p:cNvPr id="2" name="TextBox 1">
            <a:extLst>
              <a:ext uri="{FF2B5EF4-FFF2-40B4-BE49-F238E27FC236}">
                <a16:creationId xmlns:a16="http://schemas.microsoft.com/office/drawing/2014/main" id="{D1BA9CD6-0377-3AA8-64F2-61ADB123DDC3}"/>
              </a:ext>
            </a:extLst>
          </p:cNvPr>
          <p:cNvSpPr txBox="1"/>
          <p:nvPr/>
        </p:nvSpPr>
        <p:spPr>
          <a:xfrm>
            <a:off x="4467652" y="5680643"/>
            <a:ext cx="4687556" cy="215444"/>
          </a:xfrm>
          <a:prstGeom prst="rect">
            <a:avLst/>
          </a:prstGeom>
          <a:noFill/>
        </p:spPr>
        <p:txBody>
          <a:bodyPr wrap="square">
            <a:spAutoFit/>
          </a:bodyPr>
          <a:lstStyle/>
          <a:p>
            <a:r>
              <a:rPr lang="en-US" sz="800" dirty="0">
                <a:solidFill>
                  <a:schemeClr val="bg1"/>
                </a:solidFill>
              </a:rPr>
              <a:t>Image: https://hillandsmith.com/products/zoneguard/</a:t>
            </a:r>
          </a:p>
        </p:txBody>
      </p:sp>
    </p:spTree>
    <p:extLst>
      <p:ext uri="{BB962C8B-B14F-4D97-AF65-F5344CB8AC3E}">
        <p14:creationId xmlns:p14="http://schemas.microsoft.com/office/powerpoint/2010/main" val="123130850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533400" y="1600200"/>
            <a:ext cx="4953000" cy="4267200"/>
          </a:xfrm>
        </p:spPr>
        <p:txBody>
          <a:bodyPr/>
          <a:lstStyle/>
          <a:p>
            <a:pPr marL="514350" indent="-514350">
              <a:buSzPct val="100000"/>
              <a:buFont typeface="+mj-lt"/>
              <a:buAutoNum type="arabicPeriod"/>
            </a:pPr>
            <a:r>
              <a:rPr lang="en-US" dirty="0"/>
              <a:t>Clear zone</a:t>
            </a:r>
          </a:p>
          <a:p>
            <a:pPr marL="514350" indent="-514350">
              <a:buSzPct val="100000"/>
              <a:buFont typeface="+mj-lt"/>
              <a:buAutoNum type="arabicPeriod"/>
            </a:pPr>
            <a:r>
              <a:rPr lang="en-US" dirty="0"/>
              <a:t>Deflection</a:t>
            </a:r>
          </a:p>
          <a:p>
            <a:pPr marL="514350" indent="-514350">
              <a:buSzPct val="100000"/>
              <a:buFont typeface="+mj-lt"/>
              <a:buAutoNum type="arabicPeriod"/>
            </a:pPr>
            <a:r>
              <a:rPr lang="en-US" dirty="0"/>
              <a:t>Flare rates</a:t>
            </a:r>
          </a:p>
          <a:p>
            <a:pPr marL="514350" indent="-514350">
              <a:buSzPct val="100000"/>
              <a:buFont typeface="+mj-lt"/>
              <a:buAutoNum type="arabicPeriod"/>
            </a:pPr>
            <a:r>
              <a:rPr lang="en-US" dirty="0"/>
              <a:t>Length of need (LON)</a:t>
            </a:r>
          </a:p>
          <a:p>
            <a:pPr marL="514350" indent="-514350">
              <a:buSzPct val="100000"/>
              <a:buFont typeface="+mj-lt"/>
              <a:buAutoNum type="arabicPeriod"/>
            </a:pPr>
            <a:r>
              <a:rPr lang="en-US" dirty="0"/>
              <a:t>Crashworthy end terminal</a:t>
            </a:r>
          </a:p>
          <a:p>
            <a:pPr marL="514350" indent="-514350">
              <a:buSzPct val="100000"/>
              <a:buFont typeface="+mj-lt"/>
              <a:buAutoNum type="arabicPeriod"/>
            </a:pPr>
            <a:r>
              <a:rPr lang="en-US" dirty="0"/>
              <a:t>Speed</a:t>
            </a:r>
          </a:p>
          <a:p>
            <a:pPr marL="514350" indent="-514350">
              <a:buSzPct val="100000"/>
              <a:buFont typeface="+mj-lt"/>
              <a:buAutoNum type="arabicPeriod"/>
            </a:pPr>
            <a:r>
              <a:rPr lang="en-US" dirty="0"/>
              <a:t>Others</a:t>
            </a:r>
          </a:p>
          <a:p>
            <a:endParaRPr lang="en-US" dirty="0"/>
          </a:p>
        </p:txBody>
      </p:sp>
      <p:pic>
        <p:nvPicPr>
          <p:cNvPr id="4098" name="Picture 2" descr="Portable concrete barrier on roadside with orange panel on top"/>
          <p:cNvPicPr>
            <a:picLocks noChangeAspect="1" noChangeArrowheads="1"/>
          </p:cNvPicPr>
          <p:nvPr/>
        </p:nvPicPr>
        <p:blipFill>
          <a:blip r:embed="rId3" cstate="print"/>
          <a:srcRect r="65000"/>
          <a:stretch>
            <a:fillRect/>
          </a:stretch>
        </p:blipFill>
        <p:spPr bwMode="auto">
          <a:xfrm>
            <a:off x="5847229" y="1143000"/>
            <a:ext cx="2133600" cy="4572000"/>
          </a:xfrm>
          <a:prstGeom prst="rect">
            <a:avLst/>
          </a:prstGeom>
          <a:noFill/>
        </p:spPr>
      </p:pic>
      <p:sp>
        <p:nvSpPr>
          <p:cNvPr id="5" name="Rectangle 3">
            <a:extLst>
              <a:ext uri="{FF2B5EF4-FFF2-40B4-BE49-F238E27FC236}">
                <a16:creationId xmlns:a16="http://schemas.microsoft.com/office/drawing/2014/main" id="{C3C544E6-47A7-4837-A81C-ABC2E3A4C5F1}"/>
              </a:ext>
            </a:extLst>
          </p:cNvPr>
          <p:cNvSpPr txBox="1">
            <a:spLocks noChangeArrowheads="1"/>
          </p:cNvSpPr>
          <p:nvPr/>
        </p:nvSpPr>
        <p:spPr bwMode="auto">
          <a:xfrm>
            <a:off x="304800" y="315073"/>
            <a:ext cx="8294914" cy="827927"/>
          </a:xfrm>
          <a:prstGeom prst="rect">
            <a:avLst/>
          </a:prstGeom>
          <a:solidFill>
            <a:schemeClr val="lt1"/>
          </a:solidFill>
          <a:ln w="25400" cap="flat" cmpd="sng" algn="ctr">
            <a:solidFill>
              <a:schemeClr val="accent3"/>
            </a:solidFill>
            <a:prstDash val="solid"/>
            <a:headEnd/>
            <a:tailEnd/>
          </a:ln>
          <a:effec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3200" b="1" i="0" baseline="0">
                <a:solidFill>
                  <a:srgbClr val="008080"/>
                </a:solidFill>
                <a:effectLst/>
                <a:latin typeface="Arial" panose="020B0604020202020204" pitchFamily="34" charset="0"/>
                <a:ea typeface="+mj-ea"/>
                <a:cs typeface="Arial" panose="020B0604020202020204" pitchFamily="34" charset="0"/>
              </a:defRPr>
            </a:lvl1pPr>
            <a:lvl2pPr algn="ctr" rtl="0" eaLnBrk="0" fontAlgn="base" hangingPunct="0">
              <a:spcBef>
                <a:spcPct val="0"/>
              </a:spcBef>
              <a:spcAft>
                <a:spcPct val="0"/>
              </a:spcAft>
              <a:defRPr sz="4000" b="1" i="1">
                <a:solidFill>
                  <a:srgbClr val="CC3300"/>
                </a:solidFill>
                <a:latin typeface="Calibri" pitchFamily="34" charset="0"/>
              </a:defRPr>
            </a:lvl2pPr>
            <a:lvl3pPr algn="ctr" rtl="0" eaLnBrk="0" fontAlgn="base" hangingPunct="0">
              <a:spcBef>
                <a:spcPct val="0"/>
              </a:spcBef>
              <a:spcAft>
                <a:spcPct val="0"/>
              </a:spcAft>
              <a:defRPr sz="4000" b="1" i="1">
                <a:solidFill>
                  <a:srgbClr val="CC3300"/>
                </a:solidFill>
                <a:latin typeface="Calibri" pitchFamily="34" charset="0"/>
              </a:defRPr>
            </a:lvl3pPr>
            <a:lvl4pPr algn="ctr" rtl="0" eaLnBrk="0" fontAlgn="base" hangingPunct="0">
              <a:spcBef>
                <a:spcPct val="0"/>
              </a:spcBef>
              <a:spcAft>
                <a:spcPct val="0"/>
              </a:spcAft>
              <a:defRPr sz="4000" b="1" i="1">
                <a:solidFill>
                  <a:srgbClr val="CC3300"/>
                </a:solidFill>
                <a:latin typeface="Calibri" pitchFamily="34" charset="0"/>
              </a:defRPr>
            </a:lvl4pPr>
            <a:lvl5pPr algn="ctr" rtl="0" eaLnBrk="0" fontAlgn="base" hangingPunct="0">
              <a:spcBef>
                <a:spcPct val="0"/>
              </a:spcBef>
              <a:spcAft>
                <a:spcPct val="0"/>
              </a:spcAft>
              <a:defRPr sz="4000" b="1" i="1">
                <a:solidFill>
                  <a:srgbClr val="CC3300"/>
                </a:solidFill>
                <a:latin typeface="Calibri" pitchFamily="34" charset="0"/>
              </a:defRPr>
            </a:lvl5pPr>
            <a:lvl6pPr marL="457200" algn="ctr" rtl="0" fontAlgn="base">
              <a:spcBef>
                <a:spcPct val="0"/>
              </a:spcBef>
              <a:spcAft>
                <a:spcPct val="0"/>
              </a:spcAft>
              <a:defRPr sz="4000" b="1" i="1">
                <a:solidFill>
                  <a:srgbClr val="CC3300"/>
                </a:solidFill>
                <a:latin typeface="Verdana" pitchFamily="34" charset="0"/>
              </a:defRPr>
            </a:lvl6pPr>
            <a:lvl7pPr marL="914400" algn="ctr" rtl="0" fontAlgn="base">
              <a:spcBef>
                <a:spcPct val="0"/>
              </a:spcBef>
              <a:spcAft>
                <a:spcPct val="0"/>
              </a:spcAft>
              <a:defRPr sz="4000" b="1" i="1">
                <a:solidFill>
                  <a:srgbClr val="CC3300"/>
                </a:solidFill>
                <a:latin typeface="Verdana" pitchFamily="34" charset="0"/>
              </a:defRPr>
            </a:lvl7pPr>
            <a:lvl8pPr marL="1371600" algn="ctr" rtl="0" fontAlgn="base">
              <a:spcBef>
                <a:spcPct val="0"/>
              </a:spcBef>
              <a:spcAft>
                <a:spcPct val="0"/>
              </a:spcAft>
              <a:defRPr sz="4000" b="1" i="1">
                <a:solidFill>
                  <a:srgbClr val="CC3300"/>
                </a:solidFill>
                <a:latin typeface="Verdana" pitchFamily="34" charset="0"/>
              </a:defRPr>
            </a:lvl8pPr>
            <a:lvl9pPr marL="1828800" algn="ctr" rtl="0" fontAlgn="base">
              <a:spcBef>
                <a:spcPct val="0"/>
              </a:spcBef>
              <a:spcAft>
                <a:spcPct val="0"/>
              </a:spcAft>
              <a:defRPr sz="4000" b="1" i="1">
                <a:solidFill>
                  <a:srgbClr val="CC3300"/>
                </a:solidFill>
                <a:latin typeface="Verdana" pitchFamily="34" charset="0"/>
              </a:defRPr>
            </a:lvl9pPr>
          </a:lstStyle>
          <a:p>
            <a:pPr lvl="0" eaLnBrk="1" hangingPunct="1">
              <a:defRPr/>
            </a:pPr>
            <a:r>
              <a:rPr lang="en-US" dirty="0"/>
              <a:t>Barrier Selection Factors</a:t>
            </a:r>
            <a:endParaRPr lang="en-US" kern="0" dirty="0"/>
          </a:p>
        </p:txBody>
      </p:sp>
      <p:sp>
        <p:nvSpPr>
          <p:cNvPr id="4" name="Google Shape;74;p1">
            <a:extLst>
              <a:ext uri="{FF2B5EF4-FFF2-40B4-BE49-F238E27FC236}">
                <a16:creationId xmlns:a16="http://schemas.microsoft.com/office/drawing/2014/main" id="{AFA165B6-464D-87F0-8E41-F35F99BD3CED}"/>
              </a:ext>
            </a:extLst>
          </p:cNvPr>
          <p:cNvSpPr/>
          <p:nvPr/>
        </p:nvSpPr>
        <p:spPr>
          <a:xfrm>
            <a:off x="7086600" y="5744309"/>
            <a:ext cx="12192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ATSSA</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4255441651"/>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4409281" y="215039"/>
            <a:ext cx="4429919" cy="1295400"/>
          </a:xfrm>
        </p:spPr>
        <p:txBody>
          <a:bodyPr/>
          <a:lstStyle/>
          <a:p>
            <a:pPr eaLnBrk="1" hangingPunct="1"/>
            <a:r>
              <a:rPr lang="en-US" dirty="0"/>
              <a:t>A</a:t>
            </a:r>
            <a:r>
              <a:rPr lang="en-US" b="1" dirty="0"/>
              <a:t>ssembly </a:t>
            </a:r>
            <a:br>
              <a:rPr lang="en-US" b="1" dirty="0"/>
            </a:br>
            <a:r>
              <a:rPr lang="en-US" b="1" dirty="0"/>
              <a:t>Sequence</a:t>
            </a:r>
          </a:p>
        </p:txBody>
      </p:sp>
      <p:pic>
        <p:nvPicPr>
          <p:cNvPr id="16387" name="Picture 6" descr="Workers placing steel barrier from lift"/>
          <p:cNvPicPr>
            <a:picLocks noGrp="1" noChangeAspect="1" noChangeArrowheads="1"/>
          </p:cNvPicPr>
          <p:nvPr>
            <p:ph sz="quarter" idx="2"/>
          </p:nvPr>
        </p:nvPicPr>
        <p:blipFill>
          <a:blip r:embed="rId3" cstate="print"/>
          <a:srcRect/>
          <a:stretch>
            <a:fillRect/>
          </a:stretch>
        </p:blipFill>
        <p:spPr>
          <a:xfrm>
            <a:off x="207963" y="190500"/>
            <a:ext cx="3830637" cy="2552700"/>
          </a:xfrm>
          <a:noFill/>
          <a:ln w="57150" cap="flat" algn="ctr">
            <a:solidFill>
              <a:srgbClr val="FF6600"/>
            </a:solidFill>
          </a:ln>
        </p:spPr>
      </p:pic>
      <p:pic>
        <p:nvPicPr>
          <p:cNvPr id="16388" name="Picture 9" descr="Workers placing steel barrier from lift"/>
          <p:cNvPicPr>
            <a:picLocks noChangeAspect="1" noChangeArrowheads="1"/>
          </p:cNvPicPr>
          <p:nvPr/>
        </p:nvPicPr>
        <p:blipFill>
          <a:blip r:embed="rId4" cstate="print"/>
          <a:srcRect/>
          <a:stretch>
            <a:fillRect/>
          </a:stretch>
        </p:blipFill>
        <p:spPr bwMode="auto">
          <a:xfrm>
            <a:off x="2493963" y="2095500"/>
            <a:ext cx="3830637" cy="2552700"/>
          </a:xfrm>
          <a:prstGeom prst="rect">
            <a:avLst/>
          </a:prstGeom>
          <a:noFill/>
          <a:ln w="57150" algn="ctr">
            <a:solidFill>
              <a:srgbClr val="FF6600"/>
            </a:solidFill>
            <a:miter lim="800000"/>
            <a:headEnd/>
            <a:tailEnd/>
          </a:ln>
        </p:spPr>
      </p:pic>
      <p:pic>
        <p:nvPicPr>
          <p:cNvPr id="16389" name="Picture 12" descr="Steel barrier top lifting point up close"/>
          <p:cNvPicPr>
            <a:picLocks noGrp="1" noChangeAspect="1" noChangeArrowheads="1"/>
          </p:cNvPicPr>
          <p:nvPr>
            <p:ph sz="quarter" idx="3"/>
          </p:nvPr>
        </p:nvPicPr>
        <p:blipFill>
          <a:blip r:embed="rId5" cstate="print"/>
          <a:srcRect/>
          <a:stretch>
            <a:fillRect/>
          </a:stretch>
        </p:blipFill>
        <p:spPr>
          <a:xfrm>
            <a:off x="5160963" y="4152900"/>
            <a:ext cx="3830637" cy="2552700"/>
          </a:xfrm>
          <a:noFill/>
          <a:ln w="57150" cap="flat" algn="ctr">
            <a:solidFill>
              <a:srgbClr val="FF6600"/>
            </a:solidFill>
          </a:ln>
        </p:spPr>
      </p:pic>
      <p:sp>
        <p:nvSpPr>
          <p:cNvPr id="2" name="TextBox 1">
            <a:extLst>
              <a:ext uri="{FF2B5EF4-FFF2-40B4-BE49-F238E27FC236}">
                <a16:creationId xmlns:a16="http://schemas.microsoft.com/office/drawing/2014/main" id="{A9227901-4FE8-8811-3192-EA02A5F31E03}"/>
              </a:ext>
            </a:extLst>
          </p:cNvPr>
          <p:cNvSpPr txBox="1"/>
          <p:nvPr/>
        </p:nvSpPr>
        <p:spPr>
          <a:xfrm>
            <a:off x="5486400" y="6490156"/>
            <a:ext cx="4687556" cy="215444"/>
          </a:xfrm>
          <a:prstGeom prst="rect">
            <a:avLst/>
          </a:prstGeom>
          <a:noFill/>
        </p:spPr>
        <p:txBody>
          <a:bodyPr wrap="square">
            <a:spAutoFit/>
          </a:bodyPr>
          <a:lstStyle/>
          <a:p>
            <a:r>
              <a:rPr lang="en-US" sz="800" dirty="0">
                <a:solidFill>
                  <a:schemeClr val="bg1"/>
                </a:solidFill>
              </a:rPr>
              <a:t>Images: https://hillandsmith.com/products/zoneguard/</a:t>
            </a:r>
          </a:p>
        </p:txBody>
      </p:sp>
    </p:spTree>
    <p:extLst>
      <p:ext uri="{BB962C8B-B14F-4D97-AF65-F5344CB8AC3E}">
        <p14:creationId xmlns:p14="http://schemas.microsoft.com/office/powerpoint/2010/main" val="2667575155"/>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4"/>
          <p:cNvSpPr>
            <a:spLocks noGrp="1" noChangeArrowheads="1"/>
          </p:cNvSpPr>
          <p:nvPr>
            <p:ph type="title"/>
          </p:nvPr>
        </p:nvSpPr>
        <p:spPr>
          <a:xfrm>
            <a:off x="228600" y="3657600"/>
            <a:ext cx="2057400" cy="1447800"/>
          </a:xfrm>
          <a:noFill/>
        </p:spPr>
        <p:txBody>
          <a:bodyPr/>
          <a:lstStyle/>
          <a:p>
            <a:pPr eaLnBrk="1" hangingPunct="1"/>
            <a:r>
              <a:rPr lang="en-US" sz="3200" dirty="0"/>
              <a:t>Curves</a:t>
            </a:r>
            <a:br>
              <a:rPr lang="en-US" sz="3200" dirty="0"/>
            </a:br>
            <a:r>
              <a:rPr lang="en-US" sz="3200" dirty="0"/>
              <a:t> &amp; Flares</a:t>
            </a:r>
          </a:p>
        </p:txBody>
      </p:sp>
      <p:pic>
        <p:nvPicPr>
          <p:cNvPr id="17411" name="Picture 7" descr="Curved section of steel barrier"/>
          <p:cNvPicPr>
            <a:picLocks noChangeAspect="1" noChangeArrowheads="1"/>
          </p:cNvPicPr>
          <p:nvPr/>
        </p:nvPicPr>
        <p:blipFill>
          <a:blip r:embed="rId3" cstate="print"/>
          <a:srcRect/>
          <a:stretch>
            <a:fillRect/>
          </a:stretch>
        </p:blipFill>
        <p:spPr bwMode="auto">
          <a:xfrm>
            <a:off x="228600" y="190500"/>
            <a:ext cx="4495800" cy="3009900"/>
          </a:xfrm>
          <a:prstGeom prst="rect">
            <a:avLst/>
          </a:prstGeom>
          <a:noFill/>
          <a:ln w="57150" algn="ctr">
            <a:solidFill>
              <a:srgbClr val="C00000"/>
            </a:solidFill>
            <a:miter lim="800000"/>
            <a:headEnd/>
            <a:tailEnd/>
          </a:ln>
        </p:spPr>
      </p:pic>
      <p:pic>
        <p:nvPicPr>
          <p:cNvPr id="17412" name="Picture 11" descr="Curved section of steel barrier"/>
          <p:cNvPicPr>
            <a:picLocks noChangeAspect="1" noChangeArrowheads="1"/>
          </p:cNvPicPr>
          <p:nvPr/>
        </p:nvPicPr>
        <p:blipFill>
          <a:blip r:embed="rId4" cstate="print"/>
          <a:srcRect/>
          <a:stretch>
            <a:fillRect/>
          </a:stretch>
        </p:blipFill>
        <p:spPr bwMode="auto">
          <a:xfrm>
            <a:off x="5257800" y="381000"/>
            <a:ext cx="3427413" cy="4570413"/>
          </a:xfrm>
          <a:prstGeom prst="rect">
            <a:avLst/>
          </a:prstGeom>
          <a:noFill/>
          <a:ln w="57150" algn="ctr">
            <a:solidFill>
              <a:srgbClr val="C00000"/>
            </a:solidFill>
            <a:miter lim="800000"/>
            <a:headEnd/>
            <a:tailEnd/>
          </a:ln>
        </p:spPr>
      </p:pic>
      <p:pic>
        <p:nvPicPr>
          <p:cNvPr id="17413" name="Picture 10" descr="Curved section of steel barrier"/>
          <p:cNvPicPr>
            <a:picLocks noChangeAspect="1" noChangeArrowheads="1"/>
          </p:cNvPicPr>
          <p:nvPr/>
        </p:nvPicPr>
        <p:blipFill>
          <a:blip r:embed="rId5" cstate="print"/>
          <a:srcRect/>
          <a:stretch>
            <a:fillRect/>
          </a:stretch>
        </p:blipFill>
        <p:spPr bwMode="auto">
          <a:xfrm>
            <a:off x="2514600" y="3429000"/>
            <a:ext cx="4191000" cy="3143250"/>
          </a:xfrm>
          <a:prstGeom prst="rect">
            <a:avLst/>
          </a:prstGeom>
          <a:noFill/>
          <a:ln w="57150" algn="ctr">
            <a:solidFill>
              <a:srgbClr val="C00000"/>
            </a:solidFill>
            <a:miter lim="800000"/>
            <a:headEnd/>
            <a:tailEnd/>
          </a:ln>
        </p:spPr>
      </p:pic>
      <p:sp>
        <p:nvSpPr>
          <p:cNvPr id="3" name="TextBox 2">
            <a:extLst>
              <a:ext uri="{FF2B5EF4-FFF2-40B4-BE49-F238E27FC236}">
                <a16:creationId xmlns:a16="http://schemas.microsoft.com/office/drawing/2014/main" id="{82C31FF6-672D-990F-3093-74A83AA7DE53}"/>
              </a:ext>
            </a:extLst>
          </p:cNvPr>
          <p:cNvSpPr txBox="1"/>
          <p:nvPr/>
        </p:nvSpPr>
        <p:spPr>
          <a:xfrm>
            <a:off x="3352800" y="6248400"/>
            <a:ext cx="4687556" cy="215444"/>
          </a:xfrm>
          <a:prstGeom prst="rect">
            <a:avLst/>
          </a:prstGeom>
          <a:noFill/>
        </p:spPr>
        <p:txBody>
          <a:bodyPr wrap="square">
            <a:spAutoFit/>
          </a:bodyPr>
          <a:lstStyle/>
          <a:p>
            <a:r>
              <a:rPr lang="en-US" sz="800" dirty="0">
                <a:solidFill>
                  <a:schemeClr val="bg1"/>
                </a:solidFill>
              </a:rPr>
              <a:t>Images: https://hillandsmith.com/products/zoneguard/</a:t>
            </a:r>
          </a:p>
        </p:txBody>
      </p:sp>
    </p:spTree>
    <p:extLst>
      <p:ext uri="{BB962C8B-B14F-4D97-AF65-F5344CB8AC3E}">
        <p14:creationId xmlns:p14="http://schemas.microsoft.com/office/powerpoint/2010/main" val="2809073021"/>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3" descr="Steel barrier protecting work space on Interstate"/>
          <p:cNvPicPr>
            <a:picLocks noChangeAspect="1" noChangeArrowheads="1"/>
          </p:cNvPicPr>
          <p:nvPr/>
        </p:nvPicPr>
        <p:blipFill>
          <a:blip r:embed="rId3" cstate="print"/>
          <a:srcRect/>
          <a:stretch>
            <a:fillRect/>
          </a:stretch>
        </p:blipFill>
        <p:spPr bwMode="auto">
          <a:xfrm>
            <a:off x="4228454" y="457200"/>
            <a:ext cx="4114800" cy="5486400"/>
          </a:xfrm>
          <a:prstGeom prst="rect">
            <a:avLst/>
          </a:prstGeom>
          <a:noFill/>
          <a:ln w="57150" algn="ctr">
            <a:solidFill>
              <a:srgbClr val="FF6600"/>
            </a:solidFill>
            <a:miter lim="800000"/>
            <a:headEnd/>
            <a:tailEnd/>
          </a:ln>
        </p:spPr>
      </p:pic>
      <p:sp>
        <p:nvSpPr>
          <p:cNvPr id="18435" name="Rectangle 4"/>
          <p:cNvSpPr>
            <a:spLocks noChangeArrowheads="1"/>
          </p:cNvSpPr>
          <p:nvPr/>
        </p:nvSpPr>
        <p:spPr bwMode="auto">
          <a:xfrm>
            <a:off x="304800" y="0"/>
            <a:ext cx="3886200" cy="1676400"/>
          </a:xfrm>
          <a:prstGeom prst="rect">
            <a:avLst/>
          </a:prstGeom>
          <a:noFill/>
          <a:ln w="9525" algn="ctr">
            <a:noFill/>
            <a:miter lim="800000"/>
            <a:headEnd/>
            <a:tailEnd/>
          </a:ln>
        </p:spPr>
        <p:txBody>
          <a:bodyPr anchor="ctr"/>
          <a:lstStyle/>
          <a:p>
            <a:br>
              <a:rPr lang="en-US" sz="3200" b="1" dirty="0">
                <a:solidFill>
                  <a:srgbClr val="008080"/>
                </a:solidFill>
                <a:latin typeface="Arial" panose="020B0604020202020204" pitchFamily="34" charset="0"/>
                <a:cs typeface="Arial" panose="020B0604020202020204" pitchFamily="34" charset="0"/>
              </a:rPr>
            </a:br>
            <a:r>
              <a:rPr lang="en-US" sz="3200" b="1" dirty="0">
                <a:solidFill>
                  <a:srgbClr val="008080"/>
                </a:solidFill>
                <a:latin typeface="Arial" panose="020B0604020202020204" pitchFamily="34" charset="0"/>
                <a:cs typeface="Arial" panose="020B0604020202020204" pitchFamily="34" charset="0"/>
              </a:rPr>
              <a:t>Bridge Deck Repairs</a:t>
            </a:r>
          </a:p>
        </p:txBody>
      </p:sp>
      <p:sp>
        <p:nvSpPr>
          <p:cNvPr id="3" name="TextBox 2">
            <a:extLst>
              <a:ext uri="{FF2B5EF4-FFF2-40B4-BE49-F238E27FC236}">
                <a16:creationId xmlns:a16="http://schemas.microsoft.com/office/drawing/2014/main" id="{DC7665EA-428B-8DB6-A250-273DA562F1E1}"/>
              </a:ext>
            </a:extLst>
          </p:cNvPr>
          <p:cNvSpPr txBox="1"/>
          <p:nvPr/>
        </p:nvSpPr>
        <p:spPr>
          <a:xfrm>
            <a:off x="4800600" y="5638800"/>
            <a:ext cx="4687556" cy="215444"/>
          </a:xfrm>
          <a:prstGeom prst="rect">
            <a:avLst/>
          </a:prstGeom>
          <a:noFill/>
        </p:spPr>
        <p:txBody>
          <a:bodyPr wrap="square">
            <a:spAutoFit/>
          </a:bodyPr>
          <a:lstStyle/>
          <a:p>
            <a:r>
              <a:rPr lang="en-US" sz="800" dirty="0">
                <a:solidFill>
                  <a:schemeClr val="bg1"/>
                </a:solidFill>
              </a:rPr>
              <a:t>Images: https://hillandsmith.com/products/zoneguard/</a:t>
            </a:r>
          </a:p>
        </p:txBody>
      </p:sp>
    </p:spTree>
    <p:extLst>
      <p:ext uri="{BB962C8B-B14F-4D97-AF65-F5344CB8AC3E}">
        <p14:creationId xmlns:p14="http://schemas.microsoft.com/office/powerpoint/2010/main" val="2009143524"/>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04800" y="1524000"/>
            <a:ext cx="3048000" cy="4343400"/>
          </a:xfrm>
        </p:spPr>
        <p:txBody>
          <a:bodyPr/>
          <a:lstStyle/>
          <a:p>
            <a:r>
              <a:rPr lang="en-US" kern="1200" dirty="0"/>
              <a:t>Stackable barriers are available in 13, 26, or 40-foot sections</a:t>
            </a:r>
          </a:p>
          <a:p>
            <a:r>
              <a:rPr lang="en-US" kern="1200" dirty="0"/>
              <a:t>Moved by a forklift system or optional caster wheels</a:t>
            </a:r>
          </a:p>
        </p:txBody>
      </p:sp>
      <p:pic>
        <p:nvPicPr>
          <p:cNvPr id="8194" name="Picture 2" descr="Steel barrier moved using front loader with special attachment"/>
          <p:cNvPicPr>
            <a:picLocks noChangeAspect="1" noChangeArrowheads="1"/>
          </p:cNvPicPr>
          <p:nvPr/>
        </p:nvPicPr>
        <p:blipFill>
          <a:blip r:embed="rId3" cstate="print"/>
          <a:srcRect/>
          <a:stretch>
            <a:fillRect/>
          </a:stretch>
        </p:blipFill>
        <p:spPr bwMode="auto">
          <a:xfrm>
            <a:off x="3505200" y="1600200"/>
            <a:ext cx="5039811" cy="4191000"/>
          </a:xfrm>
          <a:prstGeom prst="rect">
            <a:avLst/>
          </a:prstGeom>
          <a:noFill/>
          <a:ln w="9525">
            <a:noFill/>
            <a:miter lim="800000"/>
            <a:headEnd/>
            <a:tailEnd/>
          </a:ln>
        </p:spPr>
      </p:pic>
      <p:sp>
        <p:nvSpPr>
          <p:cNvPr id="6" name="Rectangle 4" descr="Vulcan Barriers&#10;">
            <a:extLst>
              <a:ext uri="{FF2B5EF4-FFF2-40B4-BE49-F238E27FC236}">
                <a16:creationId xmlns:a16="http://schemas.microsoft.com/office/drawing/2014/main" id="{7772B028-A0C3-4E39-AB65-3DD6D70DDDE6}"/>
              </a:ext>
            </a:extLst>
          </p:cNvPr>
          <p:cNvSpPr>
            <a:spLocks noChangeArrowheads="1"/>
          </p:cNvSpPr>
          <p:nvPr/>
        </p:nvSpPr>
        <p:spPr bwMode="auto">
          <a:xfrm>
            <a:off x="304800" y="0"/>
            <a:ext cx="6934200" cy="1371600"/>
          </a:xfrm>
          <a:prstGeom prst="rect">
            <a:avLst/>
          </a:prstGeom>
          <a:noFill/>
          <a:ln w="9525" algn="ctr">
            <a:noFill/>
            <a:miter lim="800000"/>
            <a:headEnd/>
            <a:tailEnd/>
          </a:ln>
        </p:spPr>
        <p:txBody>
          <a:bodyPr anchor="ctr"/>
          <a:lstStyle/>
          <a:p>
            <a:r>
              <a:rPr lang="en-US" sz="3200" b="1" dirty="0">
                <a:solidFill>
                  <a:srgbClr val="008080"/>
                </a:solidFill>
                <a:latin typeface="Arial" panose="020B0604020202020204" pitchFamily="34" charset="0"/>
                <a:cs typeface="Arial" panose="020B0604020202020204" pitchFamily="34" charset="0"/>
              </a:rPr>
              <a:t>Vulcan Barriers</a:t>
            </a:r>
          </a:p>
        </p:txBody>
      </p:sp>
      <p:sp>
        <p:nvSpPr>
          <p:cNvPr id="3" name="TextBox 2">
            <a:extLst>
              <a:ext uri="{FF2B5EF4-FFF2-40B4-BE49-F238E27FC236}">
                <a16:creationId xmlns:a16="http://schemas.microsoft.com/office/drawing/2014/main" id="{9871DD76-B429-EF4A-B44C-14EC7040B322}"/>
              </a:ext>
            </a:extLst>
          </p:cNvPr>
          <p:cNvSpPr txBox="1"/>
          <p:nvPr/>
        </p:nvSpPr>
        <p:spPr>
          <a:xfrm>
            <a:off x="5791202" y="5754445"/>
            <a:ext cx="3352800" cy="215444"/>
          </a:xfrm>
          <a:prstGeom prst="rect">
            <a:avLst/>
          </a:prstGeom>
          <a:noFill/>
        </p:spPr>
        <p:txBody>
          <a:bodyPr wrap="square" rtlCol="0">
            <a:spAutoFit/>
          </a:bodyPr>
          <a:lstStyle/>
          <a:p>
            <a:r>
              <a:rPr lang="en-US" sz="800" dirty="0"/>
              <a:t>Image: https://s-steel.com/barriergate/</a:t>
            </a:r>
          </a:p>
        </p:txBody>
      </p:sp>
    </p:spTree>
    <p:extLst>
      <p:ext uri="{BB962C8B-B14F-4D97-AF65-F5344CB8AC3E}">
        <p14:creationId xmlns:p14="http://schemas.microsoft.com/office/powerpoint/2010/main" val="3411789065"/>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81000" y="1524000"/>
            <a:ext cx="3352800" cy="4419600"/>
          </a:xfrm>
        </p:spPr>
        <p:txBody>
          <a:bodyPr/>
          <a:lstStyle/>
          <a:p>
            <a:r>
              <a:rPr lang="en-US" dirty="0"/>
              <a:t>Portable steel longitudinal barrier</a:t>
            </a:r>
          </a:p>
          <a:p>
            <a:r>
              <a:rPr lang="en-US" dirty="0"/>
              <a:t>TL-3</a:t>
            </a:r>
          </a:p>
          <a:p>
            <a:r>
              <a:rPr lang="en-US" dirty="0"/>
              <a:t>Use a vertical steel pivot pin to interlink each module allowing the system to follow curves</a:t>
            </a:r>
          </a:p>
        </p:txBody>
      </p:sp>
      <p:pic>
        <p:nvPicPr>
          <p:cNvPr id="222210" name="Picture 2" descr="Vulcan steel barrier on roadside&#10;"/>
          <p:cNvPicPr>
            <a:picLocks noChangeAspect="1" noChangeArrowheads="1"/>
          </p:cNvPicPr>
          <p:nvPr/>
        </p:nvPicPr>
        <p:blipFill>
          <a:blip r:embed="rId3" cstate="print"/>
          <a:srcRect/>
          <a:stretch>
            <a:fillRect/>
          </a:stretch>
        </p:blipFill>
        <p:spPr bwMode="auto">
          <a:xfrm>
            <a:off x="3962400" y="45720"/>
            <a:ext cx="4429760" cy="3352800"/>
          </a:xfrm>
          <a:prstGeom prst="rect">
            <a:avLst/>
          </a:prstGeom>
          <a:noFill/>
          <a:ln w="9525">
            <a:noFill/>
            <a:miter lim="800000"/>
            <a:headEnd/>
            <a:tailEnd/>
          </a:ln>
        </p:spPr>
      </p:pic>
      <p:pic>
        <p:nvPicPr>
          <p:cNvPr id="222211" name="Picture 3" descr="Vulcan Barrier with section opened up for access&#10;"/>
          <p:cNvPicPr>
            <a:picLocks noChangeAspect="1" noChangeArrowheads="1"/>
          </p:cNvPicPr>
          <p:nvPr/>
        </p:nvPicPr>
        <p:blipFill>
          <a:blip r:embed="rId4" cstate="print"/>
          <a:srcRect/>
          <a:stretch>
            <a:fillRect/>
          </a:stretch>
        </p:blipFill>
        <p:spPr bwMode="auto">
          <a:xfrm>
            <a:off x="3697087" y="3657600"/>
            <a:ext cx="3426229" cy="2593247"/>
          </a:xfrm>
          <a:prstGeom prst="rect">
            <a:avLst/>
          </a:prstGeom>
          <a:noFill/>
          <a:ln w="9525">
            <a:noFill/>
            <a:miter lim="800000"/>
            <a:headEnd/>
            <a:tailEnd/>
          </a:ln>
        </p:spPr>
      </p:pic>
      <p:sp>
        <p:nvSpPr>
          <p:cNvPr id="8" name="Rectangle 4">
            <a:extLst>
              <a:ext uri="{FF2B5EF4-FFF2-40B4-BE49-F238E27FC236}">
                <a16:creationId xmlns:a16="http://schemas.microsoft.com/office/drawing/2014/main" id="{6AD7757C-EED9-4E84-B910-F4E80D42BD57}"/>
              </a:ext>
            </a:extLst>
          </p:cNvPr>
          <p:cNvSpPr>
            <a:spLocks noChangeArrowheads="1"/>
          </p:cNvSpPr>
          <p:nvPr/>
        </p:nvSpPr>
        <p:spPr bwMode="auto">
          <a:xfrm>
            <a:off x="304800" y="0"/>
            <a:ext cx="6934200" cy="1371600"/>
          </a:xfrm>
          <a:prstGeom prst="rect">
            <a:avLst/>
          </a:prstGeom>
          <a:noFill/>
          <a:ln w="9525" algn="ctr">
            <a:noFill/>
            <a:miter lim="800000"/>
            <a:headEnd/>
            <a:tailEnd/>
          </a:ln>
        </p:spPr>
        <p:txBody>
          <a:bodyPr anchor="ctr"/>
          <a:lstStyle/>
          <a:p>
            <a:r>
              <a:rPr lang="en-US" sz="3200" b="1" dirty="0">
                <a:solidFill>
                  <a:srgbClr val="008080"/>
                </a:solidFill>
                <a:latin typeface="Arial" panose="020B0604020202020204" pitchFamily="34" charset="0"/>
                <a:cs typeface="Arial" panose="020B0604020202020204" pitchFamily="34" charset="0"/>
              </a:rPr>
              <a:t>Vulcan Barriers</a:t>
            </a:r>
          </a:p>
        </p:txBody>
      </p:sp>
      <p:sp>
        <p:nvSpPr>
          <p:cNvPr id="5" name="Rectangle 4">
            <a:extLst>
              <a:ext uri="{FF2B5EF4-FFF2-40B4-BE49-F238E27FC236}">
                <a16:creationId xmlns:a16="http://schemas.microsoft.com/office/drawing/2014/main" id="{812542F8-A5AD-B549-8E57-50142C1EC495}"/>
              </a:ext>
              <a:ext uri="{C183D7F6-B498-43B3-948B-1728B52AA6E4}">
                <adec:decorative xmlns:adec="http://schemas.microsoft.com/office/drawing/2017/decorative" val="1"/>
              </a:ext>
            </a:extLst>
          </p:cNvPr>
          <p:cNvSpPr/>
          <p:nvPr/>
        </p:nvSpPr>
        <p:spPr>
          <a:xfrm>
            <a:off x="3675572" y="6219325"/>
            <a:ext cx="2379177" cy="184666"/>
          </a:xfrm>
          <a:prstGeom prst="rect">
            <a:avLst/>
          </a:prstGeom>
        </p:spPr>
        <p:txBody>
          <a:bodyPr wrap="none">
            <a:spAutoFit/>
          </a:bodyPr>
          <a:lstStyle/>
          <a:p>
            <a:r>
              <a:rPr lang="en-US" sz="600" dirty="0"/>
              <a:t>https://www.trinityhighway.com/product/vulcan-barrier/</a:t>
            </a:r>
          </a:p>
        </p:txBody>
      </p:sp>
      <p:sp>
        <p:nvSpPr>
          <p:cNvPr id="6" name="TextBox 5">
            <a:extLst>
              <a:ext uri="{FF2B5EF4-FFF2-40B4-BE49-F238E27FC236}">
                <a16:creationId xmlns:a16="http://schemas.microsoft.com/office/drawing/2014/main" id="{DAC73734-A492-3A47-8BC2-D2AE8CADC118}"/>
              </a:ext>
              <a:ext uri="{C183D7F6-B498-43B3-948B-1728B52AA6E4}">
                <adec:decorative xmlns:adec="http://schemas.microsoft.com/office/drawing/2017/decorative" val="1"/>
              </a:ext>
            </a:extLst>
          </p:cNvPr>
          <p:cNvSpPr txBox="1"/>
          <p:nvPr/>
        </p:nvSpPr>
        <p:spPr>
          <a:xfrm>
            <a:off x="5410201" y="3375065"/>
            <a:ext cx="3581398" cy="200055"/>
          </a:xfrm>
          <a:prstGeom prst="rect">
            <a:avLst/>
          </a:prstGeom>
          <a:noFill/>
        </p:spPr>
        <p:txBody>
          <a:bodyPr wrap="square" rtlCol="0">
            <a:spAutoFit/>
          </a:bodyPr>
          <a:lstStyle/>
          <a:p>
            <a:r>
              <a:rPr lang="en-US" sz="700" dirty="0"/>
              <a:t>https://www.trinityhighway.com/product/vulcan-barrier/</a:t>
            </a:r>
          </a:p>
        </p:txBody>
      </p:sp>
    </p:spTree>
    <p:extLst>
      <p:ext uri="{BB962C8B-B14F-4D97-AF65-F5344CB8AC3E}">
        <p14:creationId xmlns:p14="http://schemas.microsoft.com/office/powerpoint/2010/main" val="802148019"/>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10368" y="1116753"/>
            <a:ext cx="8452632" cy="2057400"/>
          </a:xfrm>
        </p:spPr>
        <p:txBody>
          <a:bodyPr/>
          <a:lstStyle/>
          <a:p>
            <a:r>
              <a:rPr lang="en-US" dirty="0"/>
              <a:t>Create a portable, crashworthy barrier that can be moved and reconfigured as staging progresses</a:t>
            </a:r>
          </a:p>
        </p:txBody>
      </p:sp>
      <p:pic>
        <p:nvPicPr>
          <p:cNvPr id="223234" name="Picture 2" descr="ArmorGuard Barriers on roadside"/>
          <p:cNvPicPr>
            <a:picLocks noChangeAspect="1" noChangeArrowheads="1"/>
          </p:cNvPicPr>
          <p:nvPr/>
        </p:nvPicPr>
        <p:blipFill>
          <a:blip r:embed="rId3" cstate="print"/>
          <a:srcRect l="18155" t="25000" r="2782" b="11458"/>
          <a:stretch>
            <a:fillRect/>
          </a:stretch>
        </p:blipFill>
        <p:spPr bwMode="auto">
          <a:xfrm>
            <a:off x="331032" y="2145453"/>
            <a:ext cx="8431968" cy="3810000"/>
          </a:xfrm>
          <a:prstGeom prst="rect">
            <a:avLst/>
          </a:prstGeom>
          <a:noFill/>
          <a:ln w="9525">
            <a:noFill/>
            <a:miter lim="800000"/>
            <a:headEnd/>
            <a:tailEnd/>
          </a:ln>
        </p:spPr>
      </p:pic>
      <p:sp>
        <p:nvSpPr>
          <p:cNvPr id="5" name="Rectangle 4">
            <a:extLst>
              <a:ext uri="{FF2B5EF4-FFF2-40B4-BE49-F238E27FC236}">
                <a16:creationId xmlns:a16="http://schemas.microsoft.com/office/drawing/2014/main" id="{D57D7E8C-D82D-482D-BD92-7BBB07426BD7}"/>
              </a:ext>
            </a:extLst>
          </p:cNvPr>
          <p:cNvSpPr>
            <a:spLocks noChangeArrowheads="1"/>
          </p:cNvSpPr>
          <p:nvPr/>
        </p:nvSpPr>
        <p:spPr bwMode="auto">
          <a:xfrm>
            <a:off x="304800" y="0"/>
            <a:ext cx="6934200" cy="1371600"/>
          </a:xfrm>
          <a:prstGeom prst="rect">
            <a:avLst/>
          </a:prstGeom>
          <a:noFill/>
          <a:ln w="9525" algn="ctr">
            <a:noFill/>
            <a:miter lim="800000"/>
            <a:headEnd/>
            <a:tailEnd/>
          </a:ln>
        </p:spPr>
        <p:txBody>
          <a:bodyPr anchor="ctr"/>
          <a:lstStyle/>
          <a:p>
            <a:r>
              <a:rPr lang="en-US" sz="3200" b="1" dirty="0">
                <a:solidFill>
                  <a:srgbClr val="008080"/>
                </a:solidFill>
                <a:latin typeface="Arial" panose="020B0604020202020204" pitchFamily="34" charset="0"/>
                <a:cs typeface="Arial" panose="020B0604020202020204" pitchFamily="34" charset="0"/>
              </a:rPr>
              <a:t>ArmorGuard Barriers</a:t>
            </a:r>
          </a:p>
        </p:txBody>
      </p:sp>
      <p:sp>
        <p:nvSpPr>
          <p:cNvPr id="7" name="Rectangle 6">
            <a:extLst>
              <a:ext uri="{FF2B5EF4-FFF2-40B4-BE49-F238E27FC236}">
                <a16:creationId xmlns:a16="http://schemas.microsoft.com/office/drawing/2014/main" id="{E1652DE2-0E82-9B03-C9B8-CB5EC4511A5F}"/>
              </a:ext>
              <a:ext uri="{C183D7F6-B498-43B3-948B-1728B52AA6E4}">
                <adec:decorative xmlns:adec="http://schemas.microsoft.com/office/drawing/2017/decorative" val="1"/>
              </a:ext>
            </a:extLst>
          </p:cNvPr>
          <p:cNvSpPr/>
          <p:nvPr/>
        </p:nvSpPr>
        <p:spPr>
          <a:xfrm>
            <a:off x="4343400" y="5994046"/>
            <a:ext cx="2379177" cy="184666"/>
          </a:xfrm>
          <a:prstGeom prst="rect">
            <a:avLst/>
          </a:prstGeom>
        </p:spPr>
        <p:txBody>
          <a:bodyPr wrap="none">
            <a:spAutoFit/>
          </a:bodyPr>
          <a:lstStyle/>
          <a:p>
            <a:r>
              <a:rPr lang="en-US" sz="600" dirty="0"/>
              <a:t>https://www.trinityhighway.com/product/vulcan-barrier/</a:t>
            </a:r>
          </a:p>
        </p:txBody>
      </p:sp>
    </p:spTree>
    <p:extLst>
      <p:ext uri="{BB962C8B-B14F-4D97-AF65-F5344CB8AC3E}">
        <p14:creationId xmlns:p14="http://schemas.microsoft.com/office/powerpoint/2010/main" val="2268371193"/>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6610" name="Picture 4" descr="ArmorGuard barriers protecting bridge work underneath bridge"/>
          <p:cNvPicPr>
            <a:picLocks noChangeAspect="1" noChangeArrowheads="1"/>
          </p:cNvPicPr>
          <p:nvPr/>
        </p:nvPicPr>
        <p:blipFill>
          <a:blip r:embed="rId3" cstate="print"/>
          <a:srcRect/>
          <a:stretch>
            <a:fillRect/>
          </a:stretch>
        </p:blipFill>
        <p:spPr bwMode="auto">
          <a:xfrm>
            <a:off x="4057650" y="0"/>
            <a:ext cx="5086350" cy="6781800"/>
          </a:xfrm>
          <a:prstGeom prst="rect">
            <a:avLst/>
          </a:prstGeom>
          <a:noFill/>
          <a:ln w="9525">
            <a:noFill/>
            <a:miter lim="800000"/>
            <a:headEnd/>
            <a:tailEnd/>
          </a:ln>
        </p:spPr>
      </p:pic>
      <p:sp>
        <p:nvSpPr>
          <p:cNvPr id="3" name="Title 2"/>
          <p:cNvSpPr txBox="1">
            <a:spLocks/>
          </p:cNvSpPr>
          <p:nvPr/>
        </p:nvSpPr>
        <p:spPr>
          <a:xfrm>
            <a:off x="304800" y="304800"/>
            <a:ext cx="3733800" cy="685800"/>
          </a:xfrm>
          <a:prstGeom prst="rect">
            <a:avLst/>
          </a:prstGeom>
        </p:spPr>
        <p:txBody>
          <a:bodyPr/>
          <a:lstStyle/>
          <a:p>
            <a:pPr marL="0" marR="0" lvl="0" indent="0" defTabSz="914400" rtl="0" eaLnBrk="0" fontAlgn="base" latinLnBrk="0" hangingPunct="0">
              <a:lnSpc>
                <a:spcPct val="100000"/>
              </a:lnSpc>
              <a:spcBef>
                <a:spcPct val="0"/>
              </a:spcBef>
              <a:spcAft>
                <a:spcPct val="0"/>
              </a:spcAft>
              <a:buClrTx/>
              <a:buSzTx/>
              <a:buFontTx/>
              <a:buNone/>
              <a:tabLst/>
              <a:defRPr/>
            </a:pPr>
            <a:r>
              <a:rPr kumimoji="0" lang="en-US" sz="3200" b="1" u="none" strike="noStrike" kern="0" cap="none" spc="0" normalizeH="0" baseline="0" noProof="0" dirty="0">
                <a:ln>
                  <a:noFill/>
                </a:ln>
                <a:solidFill>
                  <a:srgbClr val="008080"/>
                </a:solidFill>
                <a:effectLst/>
                <a:uLnTx/>
                <a:uFillTx/>
                <a:latin typeface="Arial" panose="020B0604020202020204" pitchFamily="34" charset="0"/>
                <a:ea typeface="+mj-ea"/>
                <a:cs typeface="+mj-cs"/>
              </a:rPr>
              <a:t>ArmorGuard</a:t>
            </a:r>
          </a:p>
        </p:txBody>
      </p:sp>
      <p:sp>
        <p:nvSpPr>
          <p:cNvPr id="2" name="TextBox 1">
            <a:extLst>
              <a:ext uri="{FF2B5EF4-FFF2-40B4-BE49-F238E27FC236}">
                <a16:creationId xmlns:a16="http://schemas.microsoft.com/office/drawing/2014/main" id="{A5C6D805-D364-8546-AE4C-BCC8777DBC34}"/>
              </a:ext>
              <a:ext uri="{C183D7F6-B498-43B3-948B-1728B52AA6E4}">
                <adec:decorative xmlns:adec="http://schemas.microsoft.com/office/drawing/2017/decorative" val="1"/>
              </a:ext>
            </a:extLst>
          </p:cNvPr>
          <p:cNvSpPr txBox="1"/>
          <p:nvPr/>
        </p:nvSpPr>
        <p:spPr>
          <a:xfrm>
            <a:off x="8001000" y="6400800"/>
            <a:ext cx="990600" cy="215444"/>
          </a:xfrm>
          <a:prstGeom prst="rect">
            <a:avLst/>
          </a:prstGeom>
          <a:noFill/>
        </p:spPr>
        <p:txBody>
          <a:bodyPr wrap="square" rtlCol="0">
            <a:spAutoFit/>
          </a:bodyPr>
          <a:lstStyle/>
          <a:p>
            <a:r>
              <a:rPr lang="en-US" sz="800" dirty="0"/>
              <a:t>Personal Photo</a:t>
            </a:r>
          </a:p>
        </p:txBody>
      </p:sp>
      <p:sp>
        <p:nvSpPr>
          <p:cNvPr id="4" name="Rectangle 3">
            <a:extLst>
              <a:ext uri="{FF2B5EF4-FFF2-40B4-BE49-F238E27FC236}">
                <a16:creationId xmlns:a16="http://schemas.microsoft.com/office/drawing/2014/main" id="{C3E41762-9144-7610-A2C2-5C8D8EA31037}"/>
              </a:ext>
              <a:ext uri="{C183D7F6-B498-43B3-948B-1728B52AA6E4}">
                <adec:decorative xmlns:adec="http://schemas.microsoft.com/office/drawing/2017/decorative" val="1"/>
              </a:ext>
            </a:extLst>
          </p:cNvPr>
          <p:cNvSpPr/>
          <p:nvPr/>
        </p:nvSpPr>
        <p:spPr>
          <a:xfrm>
            <a:off x="4419361" y="6416189"/>
            <a:ext cx="2379177" cy="184666"/>
          </a:xfrm>
          <a:prstGeom prst="rect">
            <a:avLst/>
          </a:prstGeom>
        </p:spPr>
        <p:txBody>
          <a:bodyPr wrap="none">
            <a:spAutoFit/>
          </a:bodyPr>
          <a:lstStyle/>
          <a:p>
            <a:r>
              <a:rPr lang="en-US" sz="600" dirty="0">
                <a:solidFill>
                  <a:schemeClr val="bg1"/>
                </a:solidFill>
              </a:rPr>
              <a:t>https://www.trinityhighway.com/product/vulcan-barrier/</a:t>
            </a:r>
          </a:p>
        </p:txBody>
      </p:sp>
    </p:spTree>
    <p:extLst>
      <p:ext uri="{BB962C8B-B14F-4D97-AF65-F5344CB8AC3E}">
        <p14:creationId xmlns:p14="http://schemas.microsoft.com/office/powerpoint/2010/main" val="4065296060"/>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5586" name="Picture 4" descr="ArmorGuard barriers protecting bridge work underneath bridge"/>
          <p:cNvPicPr>
            <a:picLocks noChangeAspect="1" noChangeArrowheads="1"/>
          </p:cNvPicPr>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sp>
        <p:nvSpPr>
          <p:cNvPr id="2" name="Rectangle 1">
            <a:extLst>
              <a:ext uri="{FF2B5EF4-FFF2-40B4-BE49-F238E27FC236}">
                <a16:creationId xmlns:a16="http://schemas.microsoft.com/office/drawing/2014/main" id="{CE3FAF67-9D59-BE32-0612-B84102F3C0B1}"/>
              </a:ext>
              <a:ext uri="{C183D7F6-B498-43B3-948B-1728B52AA6E4}">
                <adec:decorative xmlns:adec="http://schemas.microsoft.com/office/drawing/2017/decorative" val="1"/>
              </a:ext>
            </a:extLst>
          </p:cNvPr>
          <p:cNvSpPr/>
          <p:nvPr/>
        </p:nvSpPr>
        <p:spPr>
          <a:xfrm>
            <a:off x="6553200" y="6477000"/>
            <a:ext cx="2379177" cy="184666"/>
          </a:xfrm>
          <a:prstGeom prst="rect">
            <a:avLst/>
          </a:prstGeom>
        </p:spPr>
        <p:txBody>
          <a:bodyPr wrap="none">
            <a:spAutoFit/>
          </a:bodyPr>
          <a:lstStyle/>
          <a:p>
            <a:r>
              <a:rPr lang="en-US" sz="600" dirty="0">
                <a:solidFill>
                  <a:schemeClr val="bg1"/>
                </a:solidFill>
              </a:rPr>
              <a:t>https://www.trinityhighway.com/product/vulcan-barrier/</a:t>
            </a:r>
          </a:p>
        </p:txBody>
      </p:sp>
    </p:spTree>
    <p:extLst>
      <p:ext uri="{BB962C8B-B14F-4D97-AF65-F5344CB8AC3E}">
        <p14:creationId xmlns:p14="http://schemas.microsoft.com/office/powerpoint/2010/main" val="3820166670"/>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7634" name="Picture 4" descr="ArmorGuard barriers protecting workers"/>
          <p:cNvPicPr>
            <a:picLocks noChangeAspect="1" noChangeArrowheads="1"/>
          </p:cNvPicPr>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sp>
        <p:nvSpPr>
          <p:cNvPr id="2" name="Rectangle 1">
            <a:extLst>
              <a:ext uri="{FF2B5EF4-FFF2-40B4-BE49-F238E27FC236}">
                <a16:creationId xmlns:a16="http://schemas.microsoft.com/office/drawing/2014/main" id="{FB9FF9A9-0AB1-20E6-1A6F-7B68FE2E87DB}"/>
              </a:ext>
              <a:ext uri="{C183D7F6-B498-43B3-948B-1728B52AA6E4}">
                <adec:decorative xmlns:adec="http://schemas.microsoft.com/office/drawing/2017/decorative" val="1"/>
              </a:ext>
            </a:extLst>
          </p:cNvPr>
          <p:cNvSpPr/>
          <p:nvPr/>
        </p:nvSpPr>
        <p:spPr>
          <a:xfrm>
            <a:off x="6629400" y="6477000"/>
            <a:ext cx="2379177" cy="184666"/>
          </a:xfrm>
          <a:prstGeom prst="rect">
            <a:avLst/>
          </a:prstGeom>
        </p:spPr>
        <p:txBody>
          <a:bodyPr wrap="none">
            <a:spAutoFit/>
          </a:bodyPr>
          <a:lstStyle/>
          <a:p>
            <a:r>
              <a:rPr lang="en-US" sz="600" dirty="0">
                <a:solidFill>
                  <a:schemeClr val="bg1"/>
                </a:solidFill>
              </a:rPr>
              <a:t>https://www.trinityhighway.com/product/vulcan-barrier/</a:t>
            </a:r>
          </a:p>
        </p:txBody>
      </p:sp>
    </p:spTree>
    <p:extLst>
      <p:ext uri="{BB962C8B-B14F-4D97-AF65-F5344CB8AC3E}">
        <p14:creationId xmlns:p14="http://schemas.microsoft.com/office/powerpoint/2010/main" val="4117910078"/>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8658" name="Picture 4" descr="ArmorGuard barriers protecting workers"/>
          <p:cNvPicPr>
            <a:picLocks noChangeAspect="1" noChangeArrowheads="1"/>
          </p:cNvPicPr>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sp>
        <p:nvSpPr>
          <p:cNvPr id="2" name="Rectangle 1">
            <a:extLst>
              <a:ext uri="{FF2B5EF4-FFF2-40B4-BE49-F238E27FC236}">
                <a16:creationId xmlns:a16="http://schemas.microsoft.com/office/drawing/2014/main" id="{B4FDF802-44C0-B39E-E036-357F4920A94A}"/>
              </a:ext>
              <a:ext uri="{C183D7F6-B498-43B3-948B-1728B52AA6E4}">
                <adec:decorative xmlns:adec="http://schemas.microsoft.com/office/drawing/2017/decorative" val="1"/>
              </a:ext>
            </a:extLst>
          </p:cNvPr>
          <p:cNvSpPr/>
          <p:nvPr/>
        </p:nvSpPr>
        <p:spPr>
          <a:xfrm>
            <a:off x="5943600" y="6477000"/>
            <a:ext cx="2379177" cy="184666"/>
          </a:xfrm>
          <a:prstGeom prst="rect">
            <a:avLst/>
          </a:prstGeom>
        </p:spPr>
        <p:txBody>
          <a:bodyPr wrap="none">
            <a:spAutoFit/>
          </a:bodyPr>
          <a:lstStyle/>
          <a:p>
            <a:r>
              <a:rPr lang="en-US" sz="600" dirty="0">
                <a:solidFill>
                  <a:schemeClr val="bg1"/>
                </a:solidFill>
              </a:rPr>
              <a:t>https://www.trinityhighway.com/product/vulcan-barrier/</a:t>
            </a:r>
          </a:p>
        </p:txBody>
      </p:sp>
    </p:spTree>
    <p:extLst>
      <p:ext uri="{BB962C8B-B14F-4D97-AF65-F5344CB8AC3E}">
        <p14:creationId xmlns:p14="http://schemas.microsoft.com/office/powerpoint/2010/main" val="199866952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371600"/>
            <a:ext cx="8382000" cy="4495800"/>
          </a:xfrm>
        </p:spPr>
        <p:txBody>
          <a:bodyPr/>
          <a:lstStyle/>
          <a:p>
            <a:r>
              <a:rPr lang="en-US" dirty="0"/>
              <a:t>“An unobstructed relatively flat area impacted by construction that extends outward from the edge of the traveled way”</a:t>
            </a:r>
          </a:p>
          <a:p>
            <a:pPr lvl="1"/>
            <a:r>
              <a:rPr lang="en-US" dirty="0"/>
              <a:t>Recovery area (wide enough)</a:t>
            </a:r>
          </a:p>
          <a:p>
            <a:pPr lvl="1"/>
            <a:r>
              <a:rPr lang="en-US" dirty="0"/>
              <a:t>No above-ground hazards</a:t>
            </a:r>
          </a:p>
          <a:p>
            <a:pPr lvl="1"/>
            <a:r>
              <a:rPr lang="en-US" dirty="0"/>
              <a:t>4:1 or flatter (“recoverable”)</a:t>
            </a:r>
          </a:p>
        </p:txBody>
      </p:sp>
      <p:sp>
        <p:nvSpPr>
          <p:cNvPr id="4" name="TextBox 3"/>
          <p:cNvSpPr txBox="1"/>
          <p:nvPr/>
        </p:nvSpPr>
        <p:spPr>
          <a:xfrm>
            <a:off x="3276600" y="5911204"/>
            <a:ext cx="2528256" cy="461665"/>
          </a:xfrm>
          <a:prstGeom prst="rect">
            <a:avLst/>
          </a:prstGeom>
          <a:noFill/>
        </p:spPr>
        <p:txBody>
          <a:bodyPr wrap="none" rtlCol="0">
            <a:spAutoFit/>
          </a:bodyPr>
          <a:lstStyle/>
          <a:p>
            <a:r>
              <a:rPr lang="en-US" sz="2400" b="1" i="1" dirty="0">
                <a:latin typeface="Arial" panose="020B0604020202020204" pitchFamily="34" charset="0"/>
                <a:cs typeface="Arial" panose="020B0604020202020204" pitchFamily="34" charset="0"/>
              </a:rPr>
              <a:t>Source: MUTCD</a:t>
            </a:r>
          </a:p>
        </p:txBody>
      </p:sp>
      <p:sp>
        <p:nvSpPr>
          <p:cNvPr id="5" name="Rectangle 3">
            <a:extLst>
              <a:ext uri="{FF2B5EF4-FFF2-40B4-BE49-F238E27FC236}">
                <a16:creationId xmlns:a16="http://schemas.microsoft.com/office/drawing/2014/main" id="{E387612D-C4BC-4B23-A150-3A31280787CD}"/>
              </a:ext>
            </a:extLst>
          </p:cNvPr>
          <p:cNvSpPr txBox="1">
            <a:spLocks noChangeArrowheads="1"/>
          </p:cNvSpPr>
          <p:nvPr/>
        </p:nvSpPr>
        <p:spPr bwMode="auto">
          <a:xfrm>
            <a:off x="304800" y="315073"/>
            <a:ext cx="8294914" cy="827927"/>
          </a:xfrm>
          <a:prstGeom prst="rect">
            <a:avLst/>
          </a:prstGeom>
          <a:solidFill>
            <a:schemeClr val="lt1"/>
          </a:solidFill>
          <a:ln w="25400" cap="flat" cmpd="sng" algn="ctr">
            <a:solidFill>
              <a:schemeClr val="accent3"/>
            </a:solidFill>
            <a:prstDash val="solid"/>
            <a:headEnd/>
            <a:tailEnd/>
          </a:ln>
          <a:effec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3200" b="1" i="0" baseline="0">
                <a:solidFill>
                  <a:srgbClr val="008080"/>
                </a:solidFill>
                <a:effectLst/>
                <a:latin typeface="Arial" panose="020B0604020202020204" pitchFamily="34" charset="0"/>
                <a:ea typeface="+mj-ea"/>
                <a:cs typeface="Arial" panose="020B0604020202020204" pitchFamily="34" charset="0"/>
              </a:defRPr>
            </a:lvl1pPr>
            <a:lvl2pPr algn="ctr" rtl="0" eaLnBrk="0" fontAlgn="base" hangingPunct="0">
              <a:spcBef>
                <a:spcPct val="0"/>
              </a:spcBef>
              <a:spcAft>
                <a:spcPct val="0"/>
              </a:spcAft>
              <a:defRPr sz="4000" b="1" i="1">
                <a:solidFill>
                  <a:srgbClr val="CC3300"/>
                </a:solidFill>
                <a:latin typeface="Calibri" pitchFamily="34" charset="0"/>
              </a:defRPr>
            </a:lvl2pPr>
            <a:lvl3pPr algn="ctr" rtl="0" eaLnBrk="0" fontAlgn="base" hangingPunct="0">
              <a:spcBef>
                <a:spcPct val="0"/>
              </a:spcBef>
              <a:spcAft>
                <a:spcPct val="0"/>
              </a:spcAft>
              <a:defRPr sz="4000" b="1" i="1">
                <a:solidFill>
                  <a:srgbClr val="CC3300"/>
                </a:solidFill>
                <a:latin typeface="Calibri" pitchFamily="34" charset="0"/>
              </a:defRPr>
            </a:lvl3pPr>
            <a:lvl4pPr algn="ctr" rtl="0" eaLnBrk="0" fontAlgn="base" hangingPunct="0">
              <a:spcBef>
                <a:spcPct val="0"/>
              </a:spcBef>
              <a:spcAft>
                <a:spcPct val="0"/>
              </a:spcAft>
              <a:defRPr sz="4000" b="1" i="1">
                <a:solidFill>
                  <a:srgbClr val="CC3300"/>
                </a:solidFill>
                <a:latin typeface="Calibri" pitchFamily="34" charset="0"/>
              </a:defRPr>
            </a:lvl4pPr>
            <a:lvl5pPr algn="ctr" rtl="0" eaLnBrk="0" fontAlgn="base" hangingPunct="0">
              <a:spcBef>
                <a:spcPct val="0"/>
              </a:spcBef>
              <a:spcAft>
                <a:spcPct val="0"/>
              </a:spcAft>
              <a:defRPr sz="4000" b="1" i="1">
                <a:solidFill>
                  <a:srgbClr val="CC3300"/>
                </a:solidFill>
                <a:latin typeface="Calibri" pitchFamily="34" charset="0"/>
              </a:defRPr>
            </a:lvl5pPr>
            <a:lvl6pPr marL="457200" algn="ctr" rtl="0" fontAlgn="base">
              <a:spcBef>
                <a:spcPct val="0"/>
              </a:spcBef>
              <a:spcAft>
                <a:spcPct val="0"/>
              </a:spcAft>
              <a:defRPr sz="4000" b="1" i="1">
                <a:solidFill>
                  <a:srgbClr val="CC3300"/>
                </a:solidFill>
                <a:latin typeface="Verdana" pitchFamily="34" charset="0"/>
              </a:defRPr>
            </a:lvl6pPr>
            <a:lvl7pPr marL="914400" algn="ctr" rtl="0" fontAlgn="base">
              <a:spcBef>
                <a:spcPct val="0"/>
              </a:spcBef>
              <a:spcAft>
                <a:spcPct val="0"/>
              </a:spcAft>
              <a:defRPr sz="4000" b="1" i="1">
                <a:solidFill>
                  <a:srgbClr val="CC3300"/>
                </a:solidFill>
                <a:latin typeface="Verdana" pitchFamily="34" charset="0"/>
              </a:defRPr>
            </a:lvl7pPr>
            <a:lvl8pPr marL="1371600" algn="ctr" rtl="0" fontAlgn="base">
              <a:spcBef>
                <a:spcPct val="0"/>
              </a:spcBef>
              <a:spcAft>
                <a:spcPct val="0"/>
              </a:spcAft>
              <a:defRPr sz="4000" b="1" i="1">
                <a:solidFill>
                  <a:srgbClr val="CC3300"/>
                </a:solidFill>
                <a:latin typeface="Verdana" pitchFamily="34" charset="0"/>
              </a:defRPr>
            </a:lvl8pPr>
            <a:lvl9pPr marL="1828800" algn="ctr" rtl="0" fontAlgn="base">
              <a:spcBef>
                <a:spcPct val="0"/>
              </a:spcBef>
              <a:spcAft>
                <a:spcPct val="0"/>
              </a:spcAft>
              <a:defRPr sz="4000" b="1" i="1">
                <a:solidFill>
                  <a:srgbClr val="CC3300"/>
                </a:solidFill>
                <a:latin typeface="Verdana" pitchFamily="34" charset="0"/>
              </a:defRPr>
            </a:lvl9pPr>
          </a:lstStyle>
          <a:p>
            <a:pPr lvl="0" eaLnBrk="1" hangingPunct="1">
              <a:defRPr/>
            </a:pPr>
            <a:r>
              <a:rPr lang="en-US" dirty="0"/>
              <a:t>1. Clear Zone</a:t>
            </a:r>
            <a:endParaRPr lang="en-US" kern="0" dirty="0"/>
          </a:p>
        </p:txBody>
      </p:sp>
    </p:spTree>
    <p:extLst>
      <p:ext uri="{BB962C8B-B14F-4D97-AF65-F5344CB8AC3E}">
        <p14:creationId xmlns:p14="http://schemas.microsoft.com/office/powerpoint/2010/main" val="3541263860"/>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9682" name="Picture 4" descr="ArmorGuard barriers protecting workers"/>
          <p:cNvPicPr>
            <a:picLocks noChangeAspect="1" noChangeArrowheads="1"/>
          </p:cNvPicPr>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sp>
        <p:nvSpPr>
          <p:cNvPr id="2" name="Rectangle 1">
            <a:extLst>
              <a:ext uri="{FF2B5EF4-FFF2-40B4-BE49-F238E27FC236}">
                <a16:creationId xmlns:a16="http://schemas.microsoft.com/office/drawing/2014/main" id="{2CC53BFF-6863-90C6-D71F-4875823C40B5}"/>
              </a:ext>
              <a:ext uri="{C183D7F6-B498-43B3-948B-1728B52AA6E4}">
                <adec:decorative xmlns:adec="http://schemas.microsoft.com/office/drawing/2017/decorative" val="1"/>
              </a:ext>
            </a:extLst>
          </p:cNvPr>
          <p:cNvSpPr/>
          <p:nvPr/>
        </p:nvSpPr>
        <p:spPr>
          <a:xfrm>
            <a:off x="6629400" y="6477000"/>
            <a:ext cx="2379177" cy="184666"/>
          </a:xfrm>
          <a:prstGeom prst="rect">
            <a:avLst/>
          </a:prstGeom>
        </p:spPr>
        <p:txBody>
          <a:bodyPr wrap="none">
            <a:spAutoFit/>
          </a:bodyPr>
          <a:lstStyle/>
          <a:p>
            <a:r>
              <a:rPr lang="en-US" sz="600" dirty="0">
                <a:solidFill>
                  <a:schemeClr val="bg1"/>
                </a:solidFill>
              </a:rPr>
              <a:t>https://www.trinityhighway.com/product/vulcan-barrier/</a:t>
            </a:r>
          </a:p>
        </p:txBody>
      </p:sp>
    </p:spTree>
    <p:extLst>
      <p:ext uri="{BB962C8B-B14F-4D97-AF65-F5344CB8AC3E}">
        <p14:creationId xmlns:p14="http://schemas.microsoft.com/office/powerpoint/2010/main" val="493353857"/>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0706" name="Picture 4" descr="ArmorGuard barriers protecting workers"/>
          <p:cNvPicPr>
            <a:picLocks noChangeAspect="1" noChangeArrowheads="1"/>
          </p:cNvPicPr>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sp>
        <p:nvSpPr>
          <p:cNvPr id="2" name="Rectangle 1">
            <a:extLst>
              <a:ext uri="{FF2B5EF4-FFF2-40B4-BE49-F238E27FC236}">
                <a16:creationId xmlns:a16="http://schemas.microsoft.com/office/drawing/2014/main" id="{8D93E694-E3D0-C789-8D89-7BF41516799B}"/>
              </a:ext>
              <a:ext uri="{C183D7F6-B498-43B3-948B-1728B52AA6E4}">
                <adec:decorative xmlns:adec="http://schemas.microsoft.com/office/drawing/2017/decorative" val="1"/>
              </a:ext>
            </a:extLst>
          </p:cNvPr>
          <p:cNvSpPr/>
          <p:nvPr/>
        </p:nvSpPr>
        <p:spPr>
          <a:xfrm>
            <a:off x="6477000" y="6477000"/>
            <a:ext cx="2379177" cy="184666"/>
          </a:xfrm>
          <a:prstGeom prst="rect">
            <a:avLst/>
          </a:prstGeom>
        </p:spPr>
        <p:txBody>
          <a:bodyPr wrap="none">
            <a:spAutoFit/>
          </a:bodyPr>
          <a:lstStyle/>
          <a:p>
            <a:r>
              <a:rPr lang="en-US" sz="600" dirty="0">
                <a:solidFill>
                  <a:schemeClr val="bg1"/>
                </a:solidFill>
              </a:rPr>
              <a:t>https://www.trinityhighway.com/product/vulcan-barrier/</a:t>
            </a:r>
          </a:p>
        </p:txBody>
      </p:sp>
      <p:pic>
        <p:nvPicPr>
          <p:cNvPr id="3" name="Picture 4" descr="DSC01286">
            <a:extLst>
              <a:ext uri="{FF2B5EF4-FFF2-40B4-BE49-F238E27FC236}">
                <a16:creationId xmlns:a16="http://schemas.microsoft.com/office/drawing/2014/main" id="{A1FCB37D-283D-A36A-6529-4832D5296173}"/>
              </a:ext>
            </a:extLst>
          </p:cNvPr>
          <p:cNvPicPr>
            <a:picLocks noChangeAspect="1" noChangeArrowheads="1"/>
          </p:cNvPicPr>
          <p:nvPr/>
        </p:nvPicPr>
        <p:blipFill rotWithShape="1">
          <a:blip r:embed="rId4" cstate="print">
            <a:extLst>
              <a:ext uri="{BEBA8EAE-BF5A-486C-A8C5-ECC9F3942E4B}">
                <a14:imgProps xmlns:a14="http://schemas.microsoft.com/office/drawing/2010/main">
                  <a14:imgLayer r:embed="rId5">
                    <a14:imgEffect>
                      <a14:artisticBlur/>
                    </a14:imgEffect>
                  </a14:imgLayer>
                </a14:imgProps>
              </a:ext>
            </a:extLst>
          </a:blip>
          <a:srcRect l="38333" t="62222" r="59167" b="35556"/>
          <a:stretch/>
        </p:blipFill>
        <p:spPr bwMode="auto">
          <a:xfrm>
            <a:off x="3505200" y="4267200"/>
            <a:ext cx="228600" cy="152400"/>
          </a:xfrm>
          <a:prstGeom prst="rect">
            <a:avLst/>
          </a:prstGeom>
          <a:noFill/>
          <a:ln w="9525">
            <a:noFill/>
            <a:miter lim="800000"/>
            <a:headEnd/>
            <a:tailEnd/>
          </a:ln>
        </p:spPr>
      </p:pic>
    </p:spTree>
    <p:extLst>
      <p:ext uri="{BB962C8B-B14F-4D97-AF65-F5344CB8AC3E}">
        <p14:creationId xmlns:p14="http://schemas.microsoft.com/office/powerpoint/2010/main" val="1352063193"/>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81000" y="1755663"/>
            <a:ext cx="3810000" cy="4038600"/>
          </a:xfrm>
          <a:solidFill>
            <a:schemeClr val="bg1"/>
          </a:solidFill>
        </p:spPr>
        <p:txBody>
          <a:bodyPr/>
          <a:lstStyle/>
          <a:p>
            <a:pPr>
              <a:buFont typeface="Arial" pitchFamily="34" charset="0"/>
              <a:buChar char="•"/>
            </a:pPr>
            <a:r>
              <a:rPr lang="en-US" dirty="0"/>
              <a:t>Faster relocation than PCB</a:t>
            </a:r>
          </a:p>
          <a:p>
            <a:pPr>
              <a:buFont typeface="Arial" pitchFamily="34" charset="0"/>
              <a:buChar char="•"/>
            </a:pPr>
            <a:r>
              <a:rPr lang="en-US" dirty="0"/>
              <a:t>Lightweight, stackable</a:t>
            </a:r>
          </a:p>
          <a:p>
            <a:pPr>
              <a:buFont typeface="Arial" pitchFamily="34" charset="0"/>
              <a:buChar char="•"/>
            </a:pPr>
            <a:r>
              <a:rPr lang="en-US" dirty="0"/>
              <a:t>Larger deflection</a:t>
            </a:r>
          </a:p>
          <a:p>
            <a:pPr>
              <a:buFont typeface="Arial" pitchFamily="34" charset="0"/>
              <a:buChar char="•"/>
            </a:pPr>
            <a:r>
              <a:rPr lang="en-US" dirty="0"/>
              <a:t>Limited lateral transfer</a:t>
            </a:r>
          </a:p>
          <a:p>
            <a:pPr>
              <a:buFont typeface="Arial" pitchFamily="34" charset="0"/>
              <a:buChar char="•"/>
            </a:pPr>
            <a:r>
              <a:rPr lang="en-US" dirty="0"/>
              <a:t>Easy lateral movement</a:t>
            </a:r>
          </a:p>
          <a:p>
            <a:endParaRPr lang="en-US" dirty="0"/>
          </a:p>
        </p:txBody>
      </p:sp>
      <p:pic>
        <p:nvPicPr>
          <p:cNvPr id="7170" name="Picture 2" descr="Steel barrier moved using front loader with special attachment"/>
          <p:cNvPicPr>
            <a:picLocks noChangeAspect="1" noChangeArrowheads="1"/>
          </p:cNvPicPr>
          <p:nvPr/>
        </p:nvPicPr>
        <p:blipFill>
          <a:blip r:embed="rId3" cstate="print"/>
          <a:srcRect r="19643"/>
          <a:stretch>
            <a:fillRect/>
          </a:stretch>
        </p:blipFill>
        <p:spPr bwMode="auto">
          <a:xfrm>
            <a:off x="3657600" y="1676399"/>
            <a:ext cx="5029200" cy="4161943"/>
          </a:xfrm>
          <a:prstGeom prst="rect">
            <a:avLst/>
          </a:prstGeom>
          <a:noFill/>
          <a:ln w="9525">
            <a:noFill/>
            <a:miter lim="800000"/>
            <a:headEnd/>
            <a:tailEnd/>
          </a:ln>
        </p:spPr>
      </p:pic>
      <p:sp>
        <p:nvSpPr>
          <p:cNvPr id="10" name="Rectangle 2">
            <a:extLst>
              <a:ext uri="{FF2B5EF4-FFF2-40B4-BE49-F238E27FC236}">
                <a16:creationId xmlns:a16="http://schemas.microsoft.com/office/drawing/2014/main" id="{8F8984D4-5D3A-42CE-9E7A-A70EE2A3B74E}"/>
              </a:ext>
            </a:extLst>
          </p:cNvPr>
          <p:cNvSpPr txBox="1">
            <a:spLocks noChangeArrowheads="1"/>
          </p:cNvSpPr>
          <p:nvPr/>
        </p:nvSpPr>
        <p:spPr bwMode="auto">
          <a:xfrm>
            <a:off x="381000" y="228600"/>
            <a:ext cx="8382000" cy="1295400"/>
          </a:xfrm>
          <a:prstGeom prst="rect">
            <a:avLst/>
          </a:prstGeom>
          <a:noFill/>
          <a:ln>
            <a:miter lim="800000"/>
            <a:headEnd/>
            <a:tailEnd/>
          </a:ln>
        </p:spPr>
        <p:txBody>
          <a:bodyPr anchor="ctr"/>
          <a:lstStyle/>
          <a:p>
            <a:pPr>
              <a:defRPr/>
            </a:pPr>
            <a:r>
              <a:rPr lang="en-US" sz="3200" b="1" kern="0" dirty="0">
                <a:solidFill>
                  <a:srgbClr val="008080"/>
                </a:solidFill>
                <a:latin typeface="Arial" panose="020B0604020202020204" pitchFamily="34" charset="0"/>
                <a:ea typeface="+mj-ea"/>
                <a:cs typeface="+mj-cs"/>
              </a:rPr>
              <a:t>Steel Barriers:</a:t>
            </a:r>
            <a:br>
              <a:rPr lang="en-US" sz="3200" b="1" kern="0" dirty="0">
                <a:solidFill>
                  <a:srgbClr val="008080"/>
                </a:solidFill>
                <a:latin typeface="Arial" panose="020B0604020202020204" pitchFamily="34" charset="0"/>
                <a:ea typeface="+mj-ea"/>
                <a:cs typeface="+mj-cs"/>
              </a:rPr>
            </a:br>
            <a:r>
              <a:rPr lang="en-US" sz="3200" b="1" kern="0" dirty="0">
                <a:solidFill>
                  <a:srgbClr val="008080"/>
                </a:solidFill>
                <a:latin typeface="Arial" panose="020B0604020202020204" pitchFamily="34" charset="0"/>
                <a:ea typeface="+mj-ea"/>
                <a:cs typeface="+mj-cs"/>
              </a:rPr>
              <a:t>Benefits &amp; Considerations</a:t>
            </a:r>
          </a:p>
        </p:txBody>
      </p:sp>
      <p:sp>
        <p:nvSpPr>
          <p:cNvPr id="4" name="TextBox 3">
            <a:extLst>
              <a:ext uri="{FF2B5EF4-FFF2-40B4-BE49-F238E27FC236}">
                <a16:creationId xmlns:a16="http://schemas.microsoft.com/office/drawing/2014/main" id="{C3C958F9-567F-4653-6AC1-6BF326676CAE}"/>
              </a:ext>
            </a:extLst>
          </p:cNvPr>
          <p:cNvSpPr txBox="1"/>
          <p:nvPr/>
        </p:nvSpPr>
        <p:spPr>
          <a:xfrm>
            <a:off x="6553200" y="5867400"/>
            <a:ext cx="3352800" cy="215444"/>
          </a:xfrm>
          <a:prstGeom prst="rect">
            <a:avLst/>
          </a:prstGeom>
          <a:noFill/>
        </p:spPr>
        <p:txBody>
          <a:bodyPr wrap="square" rtlCol="0">
            <a:spAutoFit/>
          </a:bodyPr>
          <a:lstStyle/>
          <a:p>
            <a:r>
              <a:rPr lang="en-US" sz="800" dirty="0"/>
              <a:t>Image: https://s-steel.com/barriergate/</a:t>
            </a:r>
          </a:p>
        </p:txBody>
      </p:sp>
    </p:spTree>
    <p:extLst>
      <p:ext uri="{BB962C8B-B14F-4D97-AF65-F5344CB8AC3E}">
        <p14:creationId xmlns:p14="http://schemas.microsoft.com/office/powerpoint/2010/main" val="2071846751"/>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04800" y="990600"/>
            <a:ext cx="4114800" cy="5105400"/>
          </a:xfrm>
        </p:spPr>
        <p:txBody>
          <a:bodyPr/>
          <a:lstStyle/>
          <a:p>
            <a:endParaRPr lang="en-US" dirty="0"/>
          </a:p>
          <a:p>
            <a:r>
              <a:rPr lang="en-US" dirty="0"/>
              <a:t>Deflection for these devices are about 6 feet when impacted by a full-size (TL-3) pick-up truck</a:t>
            </a:r>
          </a:p>
          <a:p>
            <a:r>
              <a:rPr lang="en-US" dirty="0"/>
              <a:t>May be anchored to minimize deflection</a:t>
            </a:r>
          </a:p>
          <a:p>
            <a:r>
              <a:rPr lang="en-US" dirty="0"/>
              <a:t>Open sections provide flexibility</a:t>
            </a:r>
          </a:p>
        </p:txBody>
      </p:sp>
      <p:pic>
        <p:nvPicPr>
          <p:cNvPr id="230402" name="Picture 2">
            <a:extLst>
              <a:ext uri="{C183D7F6-B498-43B3-948B-1728B52AA6E4}">
                <adec:decorative xmlns:adec="http://schemas.microsoft.com/office/drawing/2017/decorative" val="1"/>
              </a:ext>
            </a:extLst>
          </p:cNvPr>
          <p:cNvPicPr>
            <a:picLocks noChangeAspect="1" noChangeArrowheads="1"/>
          </p:cNvPicPr>
          <p:nvPr/>
        </p:nvPicPr>
        <p:blipFill>
          <a:blip r:embed="rId3" cstate="print"/>
          <a:srcRect l="15227" t="19792" r="50220" b="21875"/>
          <a:stretch>
            <a:fillRect/>
          </a:stretch>
        </p:blipFill>
        <p:spPr bwMode="auto">
          <a:xfrm>
            <a:off x="4423682" y="1447800"/>
            <a:ext cx="4415518" cy="4191000"/>
          </a:xfrm>
          <a:prstGeom prst="rect">
            <a:avLst/>
          </a:prstGeom>
          <a:noFill/>
          <a:ln w="9525">
            <a:noFill/>
            <a:miter lim="800000"/>
            <a:headEnd/>
            <a:tailEnd/>
          </a:ln>
        </p:spPr>
      </p:pic>
      <p:sp>
        <p:nvSpPr>
          <p:cNvPr id="5" name="Rectangle 2">
            <a:extLst>
              <a:ext uri="{FF2B5EF4-FFF2-40B4-BE49-F238E27FC236}">
                <a16:creationId xmlns:a16="http://schemas.microsoft.com/office/drawing/2014/main" id="{D5492E77-C5B4-4D42-AC29-39331A2E2D4C}"/>
              </a:ext>
            </a:extLst>
          </p:cNvPr>
          <p:cNvSpPr txBox="1">
            <a:spLocks noChangeArrowheads="1"/>
          </p:cNvSpPr>
          <p:nvPr/>
        </p:nvSpPr>
        <p:spPr bwMode="auto">
          <a:xfrm>
            <a:off x="381000" y="228600"/>
            <a:ext cx="8382000" cy="1295400"/>
          </a:xfrm>
          <a:prstGeom prst="rect">
            <a:avLst/>
          </a:prstGeom>
          <a:noFill/>
          <a:ln>
            <a:miter lim="800000"/>
            <a:headEnd/>
            <a:tailEnd/>
          </a:ln>
        </p:spPr>
        <p:txBody>
          <a:bodyPr anchor="ctr"/>
          <a:lstStyle/>
          <a:p>
            <a:pPr>
              <a:defRPr/>
            </a:pPr>
            <a:r>
              <a:rPr lang="en-US" sz="3200" b="1" kern="0" dirty="0">
                <a:solidFill>
                  <a:srgbClr val="008080"/>
                </a:solidFill>
                <a:latin typeface="Arial" panose="020B0604020202020204" pitchFamily="34" charset="0"/>
                <a:ea typeface="+mj-ea"/>
                <a:cs typeface="+mj-cs"/>
              </a:rPr>
              <a:t>Other Considerations</a:t>
            </a:r>
          </a:p>
        </p:txBody>
      </p:sp>
      <p:sp>
        <p:nvSpPr>
          <p:cNvPr id="3" name="Rectangle 2">
            <a:extLst>
              <a:ext uri="{FF2B5EF4-FFF2-40B4-BE49-F238E27FC236}">
                <a16:creationId xmlns:a16="http://schemas.microsoft.com/office/drawing/2014/main" id="{24F4B48F-5000-F4E1-207A-972DF0846385}"/>
              </a:ext>
              <a:ext uri="{C183D7F6-B498-43B3-948B-1728B52AA6E4}">
                <adec:decorative xmlns:adec="http://schemas.microsoft.com/office/drawing/2017/decorative" val="1"/>
              </a:ext>
            </a:extLst>
          </p:cNvPr>
          <p:cNvSpPr/>
          <p:nvPr/>
        </p:nvSpPr>
        <p:spPr>
          <a:xfrm>
            <a:off x="6383823" y="5638800"/>
            <a:ext cx="2379177" cy="184666"/>
          </a:xfrm>
          <a:prstGeom prst="rect">
            <a:avLst/>
          </a:prstGeom>
        </p:spPr>
        <p:txBody>
          <a:bodyPr wrap="none">
            <a:spAutoFit/>
          </a:bodyPr>
          <a:lstStyle/>
          <a:p>
            <a:r>
              <a:rPr lang="en-US" sz="600" dirty="0"/>
              <a:t>https://www.trinityhighway.com/product/vulcan-barrier/</a:t>
            </a:r>
          </a:p>
        </p:txBody>
      </p:sp>
    </p:spTree>
    <p:extLst>
      <p:ext uri="{BB962C8B-B14F-4D97-AF65-F5344CB8AC3E}">
        <p14:creationId xmlns:p14="http://schemas.microsoft.com/office/powerpoint/2010/main" val="2767729262"/>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Barrier Summary</a:t>
            </a:r>
          </a:p>
        </p:txBody>
      </p:sp>
      <p:graphicFrame>
        <p:nvGraphicFramePr>
          <p:cNvPr id="4" name="Table 3"/>
          <p:cNvGraphicFramePr>
            <a:graphicFrameLocks noGrp="1"/>
          </p:cNvGraphicFramePr>
          <p:nvPr>
            <p:extLst>
              <p:ext uri="{D42A27DB-BD31-4B8C-83A1-F6EECF244321}">
                <p14:modId xmlns:p14="http://schemas.microsoft.com/office/powerpoint/2010/main" val="1211530321"/>
              </p:ext>
            </p:extLst>
          </p:nvPr>
        </p:nvGraphicFramePr>
        <p:xfrm>
          <a:off x="0" y="93032"/>
          <a:ext cx="9372600" cy="6688768"/>
        </p:xfrm>
        <a:graphic>
          <a:graphicData uri="http://schemas.openxmlformats.org/drawingml/2006/table">
            <a:tbl>
              <a:tblPr firstRow="1" bandRow="1">
                <a:tableStyleId>{5C22544A-7EE6-4342-B048-85BDC9FD1C3A}</a:tableStyleId>
              </a:tblPr>
              <a:tblGrid>
                <a:gridCol w="1524000">
                  <a:extLst>
                    <a:ext uri="{9D8B030D-6E8A-4147-A177-3AD203B41FA5}">
                      <a16:colId xmlns:a16="http://schemas.microsoft.com/office/drawing/2014/main" val="20000"/>
                    </a:ext>
                  </a:extLst>
                </a:gridCol>
                <a:gridCol w="1676400">
                  <a:extLst>
                    <a:ext uri="{9D8B030D-6E8A-4147-A177-3AD203B41FA5}">
                      <a16:colId xmlns:a16="http://schemas.microsoft.com/office/drawing/2014/main" val="20001"/>
                    </a:ext>
                  </a:extLst>
                </a:gridCol>
                <a:gridCol w="1752600">
                  <a:extLst>
                    <a:ext uri="{9D8B030D-6E8A-4147-A177-3AD203B41FA5}">
                      <a16:colId xmlns:a16="http://schemas.microsoft.com/office/drawing/2014/main" val="20002"/>
                    </a:ext>
                  </a:extLst>
                </a:gridCol>
                <a:gridCol w="2057400">
                  <a:extLst>
                    <a:ext uri="{9D8B030D-6E8A-4147-A177-3AD203B41FA5}">
                      <a16:colId xmlns:a16="http://schemas.microsoft.com/office/drawing/2014/main" val="20003"/>
                    </a:ext>
                  </a:extLst>
                </a:gridCol>
                <a:gridCol w="2362200">
                  <a:extLst>
                    <a:ext uri="{9D8B030D-6E8A-4147-A177-3AD203B41FA5}">
                      <a16:colId xmlns:a16="http://schemas.microsoft.com/office/drawing/2014/main" val="20004"/>
                    </a:ext>
                  </a:extLst>
                </a:gridCol>
              </a:tblGrid>
              <a:tr h="511791">
                <a:tc>
                  <a:txBody>
                    <a:bodyPr/>
                    <a:lstStyle/>
                    <a:p>
                      <a:pPr algn="ctr"/>
                      <a:r>
                        <a:rPr lang="en-US" sz="2400" dirty="0">
                          <a:solidFill>
                            <a:schemeClr val="tx1"/>
                          </a:solidFill>
                          <a:latin typeface="Arial" panose="020B0604020202020204" pitchFamily="34" charset="0"/>
                        </a:rPr>
                        <a:t>Type</a:t>
                      </a:r>
                    </a:p>
                  </a:txBody>
                  <a:tcPr>
                    <a:solidFill>
                      <a:schemeClr val="bg1"/>
                    </a:solidFill>
                  </a:tcPr>
                </a:tc>
                <a:tc>
                  <a:txBody>
                    <a:bodyPr/>
                    <a:lstStyle/>
                    <a:p>
                      <a:pPr algn="ctr"/>
                      <a:r>
                        <a:rPr lang="en-US" sz="2400" dirty="0">
                          <a:solidFill>
                            <a:schemeClr val="tx1"/>
                          </a:solidFill>
                          <a:latin typeface="Arial" panose="020B0604020202020204" pitchFamily="34" charset="0"/>
                        </a:rPr>
                        <a:t>Best-Suited</a:t>
                      </a:r>
                    </a:p>
                  </a:txBody>
                  <a:tcPr>
                    <a:solidFill>
                      <a:schemeClr val="bg1"/>
                    </a:solidFill>
                  </a:tcPr>
                </a:tc>
                <a:tc>
                  <a:txBody>
                    <a:bodyPr/>
                    <a:lstStyle/>
                    <a:p>
                      <a:pPr algn="ctr"/>
                      <a:r>
                        <a:rPr lang="en-US" sz="2400" dirty="0">
                          <a:solidFill>
                            <a:schemeClr val="tx1"/>
                          </a:solidFill>
                          <a:latin typeface="Arial" panose="020B0604020202020204" pitchFamily="34" charset="0"/>
                        </a:rPr>
                        <a:t>Deflection</a:t>
                      </a:r>
                    </a:p>
                  </a:txBody>
                  <a:tcPr>
                    <a:solidFill>
                      <a:schemeClr val="bg1"/>
                    </a:solidFill>
                  </a:tcPr>
                </a:tc>
                <a:tc>
                  <a:txBody>
                    <a:bodyPr/>
                    <a:lstStyle/>
                    <a:p>
                      <a:pPr algn="ctr"/>
                      <a:r>
                        <a:rPr lang="en-US" sz="2400" dirty="0">
                          <a:solidFill>
                            <a:schemeClr val="tx1"/>
                          </a:solidFill>
                          <a:latin typeface="Arial" panose="020B0604020202020204" pitchFamily="34" charset="0"/>
                        </a:rPr>
                        <a:t>Pros</a:t>
                      </a:r>
                    </a:p>
                  </a:txBody>
                  <a:tcPr>
                    <a:solidFill>
                      <a:schemeClr val="bg1"/>
                    </a:solidFill>
                  </a:tcPr>
                </a:tc>
                <a:tc>
                  <a:txBody>
                    <a:bodyPr/>
                    <a:lstStyle/>
                    <a:p>
                      <a:pPr algn="ctr"/>
                      <a:r>
                        <a:rPr lang="en-US" sz="2400" dirty="0">
                          <a:solidFill>
                            <a:schemeClr val="tx1"/>
                          </a:solidFill>
                          <a:latin typeface="Arial" panose="020B0604020202020204" pitchFamily="34" charset="0"/>
                        </a:rPr>
                        <a:t>Cons</a:t>
                      </a:r>
                    </a:p>
                  </a:txBody>
                  <a:tcPr>
                    <a:solidFill>
                      <a:schemeClr val="bg1"/>
                    </a:solidFill>
                  </a:tcPr>
                </a:tc>
                <a:extLst>
                  <a:ext uri="{0D108BD9-81ED-4DB2-BD59-A6C34878D82A}">
                    <a16:rowId xmlns:a16="http://schemas.microsoft.com/office/drawing/2014/main" val="10000"/>
                  </a:ext>
                </a:extLst>
              </a:tr>
              <a:tr h="1158240">
                <a:tc>
                  <a:txBody>
                    <a:bodyPr/>
                    <a:lstStyle/>
                    <a:p>
                      <a:pPr marL="514350" indent="-514350" eaLnBrk="1" hangingPunct="1">
                        <a:buFont typeface="+mj-lt"/>
                        <a:buNone/>
                      </a:pPr>
                      <a:r>
                        <a:rPr lang="en-US" sz="2400" dirty="0">
                          <a:latin typeface="Arial" panose="020B0604020202020204" pitchFamily="34" charset="0"/>
                        </a:rPr>
                        <a:t>Concrete</a:t>
                      </a:r>
                    </a:p>
                    <a:p>
                      <a:endParaRPr lang="en-US" sz="2400" dirty="0">
                        <a:latin typeface="Arial" panose="020B0604020202020204" pitchFamily="34" charset="0"/>
                      </a:endParaRPr>
                    </a:p>
                  </a:txBody>
                  <a:tcPr>
                    <a:solidFill>
                      <a:srgbClr val="FFFF99"/>
                    </a:solidFill>
                  </a:tcPr>
                </a:tc>
                <a:tc>
                  <a:txBody>
                    <a:bodyPr/>
                    <a:lstStyle/>
                    <a:p>
                      <a:r>
                        <a:rPr lang="en-US" sz="2400" dirty="0">
                          <a:latin typeface="Arial" panose="020B0604020202020204" pitchFamily="34" charset="0"/>
                        </a:rPr>
                        <a:t>Long term</a:t>
                      </a:r>
                    </a:p>
                  </a:txBody>
                  <a:tcPr>
                    <a:solidFill>
                      <a:srgbClr val="FFFF99"/>
                    </a:solidFill>
                  </a:tcPr>
                </a:tc>
                <a:tc>
                  <a:txBody>
                    <a:bodyPr/>
                    <a:lstStyle/>
                    <a:p>
                      <a:r>
                        <a:rPr lang="en-US" sz="2400" dirty="0">
                          <a:latin typeface="Arial" panose="020B0604020202020204" pitchFamily="34" charset="0"/>
                        </a:rPr>
                        <a:t>2-4 feet</a:t>
                      </a:r>
                    </a:p>
                  </a:txBody>
                  <a:tcPr>
                    <a:solidFill>
                      <a:srgbClr val="FFFF99"/>
                    </a:solidFill>
                  </a:tcPr>
                </a:tc>
                <a:tc>
                  <a:txBody>
                    <a:bodyPr/>
                    <a:lstStyle/>
                    <a:p>
                      <a:pPr>
                        <a:buFont typeface="Arial" pitchFamily="34" charset="0"/>
                        <a:buChar char="•"/>
                      </a:pPr>
                      <a:r>
                        <a:rPr lang="en-US" sz="2400" dirty="0">
                          <a:latin typeface="Arial" panose="020B0604020202020204" pitchFamily="34" charset="0"/>
                        </a:rPr>
                        <a:t>Low maint.</a:t>
                      </a:r>
                    </a:p>
                    <a:p>
                      <a:pPr>
                        <a:buFont typeface="Arial" pitchFamily="34" charset="0"/>
                        <a:buChar char="•"/>
                      </a:pPr>
                      <a:r>
                        <a:rPr lang="en-US" sz="2400" dirty="0">
                          <a:latin typeface="Arial" panose="020B0604020202020204" pitchFamily="34" charset="0"/>
                        </a:rPr>
                        <a:t>Reusable</a:t>
                      </a:r>
                    </a:p>
                  </a:txBody>
                  <a:tcPr>
                    <a:solidFill>
                      <a:srgbClr val="FFFF99"/>
                    </a:solidFill>
                  </a:tcPr>
                </a:tc>
                <a:tc>
                  <a:txBody>
                    <a:bodyPr/>
                    <a:lstStyle/>
                    <a:p>
                      <a:pPr marL="127000" indent="-127000">
                        <a:buFont typeface="Arial" pitchFamily="34" charset="0"/>
                        <a:buChar char="•"/>
                      </a:pPr>
                      <a:r>
                        <a:rPr lang="en-US" sz="2400" dirty="0">
                          <a:latin typeface="Arial" panose="020B0604020202020204" pitchFamily="34" charset="0"/>
                        </a:rPr>
                        <a:t>Lane</a:t>
                      </a:r>
                      <a:r>
                        <a:rPr lang="en-US" sz="2400" baseline="0" dirty="0">
                          <a:latin typeface="Arial" panose="020B0604020202020204" pitchFamily="34" charset="0"/>
                        </a:rPr>
                        <a:t> closure required</a:t>
                      </a:r>
                    </a:p>
                    <a:p>
                      <a:pPr marL="127000" indent="-127000">
                        <a:buFont typeface="Arial" pitchFamily="34" charset="0"/>
                        <a:buChar char="•"/>
                      </a:pPr>
                      <a:r>
                        <a:rPr lang="en-US" sz="2400" baseline="0" dirty="0">
                          <a:latin typeface="Arial" panose="020B0604020202020204" pitchFamily="34" charset="0"/>
                        </a:rPr>
                        <a:t>Access</a:t>
                      </a:r>
                      <a:endParaRPr lang="en-US" sz="2400" dirty="0">
                        <a:latin typeface="Arial" panose="020B0604020202020204" pitchFamily="34" charset="0"/>
                      </a:endParaRPr>
                    </a:p>
                  </a:txBody>
                  <a:tcPr>
                    <a:solidFill>
                      <a:srgbClr val="FFFF99"/>
                    </a:solidFill>
                  </a:tcPr>
                </a:tc>
                <a:extLst>
                  <a:ext uri="{0D108BD9-81ED-4DB2-BD59-A6C34878D82A}">
                    <a16:rowId xmlns:a16="http://schemas.microsoft.com/office/drawing/2014/main" val="10001"/>
                  </a:ext>
                </a:extLst>
              </a:tr>
              <a:tr h="88392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400" dirty="0">
                          <a:latin typeface="Arial" panose="020B0604020202020204" pitchFamily="34" charset="0"/>
                        </a:rPr>
                        <a:t>Ballast-filled</a:t>
                      </a:r>
                    </a:p>
                  </a:txBody>
                  <a:tcPr/>
                </a:tc>
                <a:tc>
                  <a:txBody>
                    <a:bodyPr/>
                    <a:lstStyle/>
                    <a:p>
                      <a:r>
                        <a:rPr lang="en-US" sz="2400" dirty="0">
                          <a:latin typeface="Arial" panose="020B0604020202020204" pitchFamily="34" charset="0"/>
                        </a:rPr>
                        <a:t>Long term</a:t>
                      </a:r>
                    </a:p>
                  </a:txBody>
                  <a:tcPr/>
                </a:tc>
                <a:tc>
                  <a:txBody>
                    <a:bodyPr/>
                    <a:lstStyle/>
                    <a:p>
                      <a:r>
                        <a:rPr lang="en-US" sz="2400" dirty="0">
                          <a:latin typeface="Arial" panose="020B0604020202020204" pitchFamily="34" charset="0"/>
                        </a:rPr>
                        <a:t>6-22 feet</a:t>
                      </a:r>
                    </a:p>
                  </a:txBody>
                  <a:tcPr/>
                </a:tc>
                <a:tc>
                  <a:txBody>
                    <a:bodyPr/>
                    <a:lstStyle/>
                    <a:p>
                      <a:pPr marL="107950" indent="-107950">
                        <a:buFont typeface="Arial" pitchFamily="34" charset="0"/>
                        <a:buChar char="•"/>
                      </a:pPr>
                      <a:r>
                        <a:rPr lang="en-US" sz="2400" dirty="0">
                          <a:latin typeface="Arial" panose="020B0604020202020204" pitchFamily="34" charset="0"/>
                        </a:rPr>
                        <a:t>Easy to install</a:t>
                      </a:r>
                    </a:p>
                    <a:p>
                      <a:pPr>
                        <a:buFont typeface="Arial" pitchFamily="34" charset="0"/>
                        <a:buChar char="•"/>
                      </a:pPr>
                      <a:r>
                        <a:rPr lang="en-US" sz="2400" dirty="0">
                          <a:latin typeface="Arial" panose="020B0604020202020204" pitchFamily="34" charset="0"/>
                        </a:rPr>
                        <a:t>Urban</a:t>
                      </a:r>
                      <a:r>
                        <a:rPr lang="en-US" sz="2400" baseline="0" dirty="0">
                          <a:latin typeface="Arial" panose="020B0604020202020204" pitchFamily="34" charset="0"/>
                        </a:rPr>
                        <a:t> areas</a:t>
                      </a:r>
                      <a:endParaRPr lang="en-US" sz="2400" dirty="0">
                        <a:latin typeface="Arial" panose="020B0604020202020204" pitchFamily="34" charset="0"/>
                      </a:endParaRPr>
                    </a:p>
                  </a:txBody>
                  <a:tcPr/>
                </a:tc>
                <a:tc>
                  <a:txBody>
                    <a:bodyPr/>
                    <a:lstStyle/>
                    <a:p>
                      <a:pPr marL="177800" indent="-177800">
                        <a:buFont typeface="Arial" pitchFamily="34" charset="0"/>
                        <a:buChar char="•"/>
                      </a:pPr>
                      <a:r>
                        <a:rPr lang="en-US" sz="2400" dirty="0">
                          <a:latin typeface="Arial" panose="020B0604020202020204" pitchFamily="34" charset="0"/>
                        </a:rPr>
                        <a:t>Ballast</a:t>
                      </a:r>
                      <a:r>
                        <a:rPr lang="en-US" sz="2400" baseline="0" dirty="0">
                          <a:latin typeface="Arial" panose="020B0604020202020204" pitchFamily="34" charset="0"/>
                        </a:rPr>
                        <a:t> disposal</a:t>
                      </a:r>
                      <a:endParaRPr lang="en-US" sz="2400" dirty="0">
                        <a:latin typeface="Arial" panose="020B0604020202020204" pitchFamily="34" charset="0"/>
                      </a:endParaRPr>
                    </a:p>
                  </a:txBody>
                  <a:tcPr/>
                </a:tc>
                <a:extLst>
                  <a:ext uri="{0D108BD9-81ED-4DB2-BD59-A6C34878D82A}">
                    <a16:rowId xmlns:a16="http://schemas.microsoft.com/office/drawing/2014/main" val="10002"/>
                  </a:ext>
                </a:extLst>
              </a:tr>
              <a:tr h="92122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400" dirty="0">
                          <a:latin typeface="Arial" panose="020B0604020202020204" pitchFamily="34" charset="0"/>
                        </a:rPr>
                        <a:t>Anchored</a:t>
                      </a:r>
                    </a:p>
                    <a:p>
                      <a:endParaRPr lang="en-US" sz="2400" dirty="0">
                        <a:latin typeface="Arial" panose="020B0604020202020204" pitchFamily="34" charset="0"/>
                      </a:endParaRPr>
                    </a:p>
                  </a:txBody>
                  <a:tcPr>
                    <a:solidFill>
                      <a:srgbClr val="FFFF99"/>
                    </a:solidFill>
                  </a:tcPr>
                </a:tc>
                <a:tc>
                  <a:txBody>
                    <a:bodyPr/>
                    <a:lstStyle/>
                    <a:p>
                      <a:r>
                        <a:rPr lang="en-US" sz="2400" dirty="0">
                          <a:latin typeface="Arial" panose="020B0604020202020204" pitchFamily="34" charset="0"/>
                        </a:rPr>
                        <a:t>Long term</a:t>
                      </a:r>
                    </a:p>
                  </a:txBody>
                  <a:tcPr>
                    <a:solidFill>
                      <a:srgbClr val="FFFF99"/>
                    </a:solidFill>
                  </a:tcPr>
                </a:tc>
                <a:tc>
                  <a:txBody>
                    <a:bodyPr/>
                    <a:lstStyle/>
                    <a:p>
                      <a:r>
                        <a:rPr lang="en-US" sz="2400" dirty="0">
                          <a:latin typeface="Arial" panose="020B0604020202020204" pitchFamily="34" charset="0"/>
                        </a:rPr>
                        <a:t>Minimum</a:t>
                      </a:r>
                    </a:p>
                  </a:txBody>
                  <a:tcPr>
                    <a:solidFill>
                      <a:srgbClr val="FFFF99"/>
                    </a:solidFill>
                  </a:tcPr>
                </a:tc>
                <a:tc>
                  <a:txBody>
                    <a:bodyPr/>
                    <a:lstStyle/>
                    <a:p>
                      <a:r>
                        <a:rPr lang="en-US" sz="2400" dirty="0">
                          <a:latin typeface="Arial" panose="020B0604020202020204" pitchFamily="34" charset="0"/>
                        </a:rPr>
                        <a:t>Little</a:t>
                      </a:r>
                      <a:r>
                        <a:rPr lang="en-US" sz="2400" baseline="0" dirty="0">
                          <a:latin typeface="Arial" panose="020B0604020202020204" pitchFamily="34" charset="0"/>
                        </a:rPr>
                        <a:t> deflection</a:t>
                      </a:r>
                      <a:endParaRPr lang="en-US" sz="2400" dirty="0">
                        <a:latin typeface="Arial" panose="020B0604020202020204" pitchFamily="34" charset="0"/>
                      </a:endParaRPr>
                    </a:p>
                  </a:txBody>
                  <a:tcPr>
                    <a:solidFill>
                      <a:srgbClr val="FFFF99"/>
                    </a:solidFill>
                  </a:tcPr>
                </a:tc>
                <a:tc>
                  <a:txBody>
                    <a:bodyPr/>
                    <a:lstStyle/>
                    <a:p>
                      <a:r>
                        <a:rPr lang="en-US" sz="2400" dirty="0">
                          <a:latin typeface="Arial" panose="020B0604020202020204" pitchFamily="34" charset="0"/>
                        </a:rPr>
                        <a:t>New pavement?</a:t>
                      </a:r>
                    </a:p>
                  </a:txBody>
                  <a:tcPr>
                    <a:solidFill>
                      <a:srgbClr val="FFFF99"/>
                    </a:solidFill>
                  </a:tcPr>
                </a:tc>
                <a:extLst>
                  <a:ext uri="{0D108BD9-81ED-4DB2-BD59-A6C34878D82A}">
                    <a16:rowId xmlns:a16="http://schemas.microsoft.com/office/drawing/2014/main" val="10003"/>
                  </a:ext>
                </a:extLst>
              </a:tr>
              <a:tr h="52657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400" dirty="0">
                          <a:latin typeface="Arial" panose="020B0604020202020204" pitchFamily="34" charset="0"/>
                        </a:rPr>
                        <a:t>Mobile</a:t>
                      </a:r>
                    </a:p>
                    <a:p>
                      <a:endParaRPr lang="en-US" sz="2400" dirty="0">
                        <a:latin typeface="Arial" panose="020B0604020202020204" pitchFamily="34" charset="0"/>
                      </a:endParaRPr>
                    </a:p>
                  </a:txBody>
                  <a:tcPr/>
                </a:tc>
                <a:tc>
                  <a:txBody>
                    <a:bodyPr/>
                    <a:lstStyle/>
                    <a:p>
                      <a:r>
                        <a:rPr lang="en-US" sz="2400" dirty="0">
                          <a:latin typeface="Arial" panose="020B0604020202020204" pitchFamily="34" charset="0"/>
                        </a:rPr>
                        <a:t>Short</a:t>
                      </a:r>
                      <a:r>
                        <a:rPr lang="en-US" sz="2400" baseline="0" dirty="0">
                          <a:latin typeface="Arial" panose="020B0604020202020204" pitchFamily="34" charset="0"/>
                        </a:rPr>
                        <a:t> </a:t>
                      </a:r>
                      <a:r>
                        <a:rPr lang="en-US" sz="2400" dirty="0">
                          <a:latin typeface="Arial" panose="020B0604020202020204" pitchFamily="34" charset="0"/>
                        </a:rPr>
                        <a:t>duration</a:t>
                      </a:r>
                    </a:p>
                  </a:txBody>
                  <a:tcPr/>
                </a:tc>
                <a:tc>
                  <a:txBody>
                    <a:bodyPr/>
                    <a:lstStyle/>
                    <a:p>
                      <a:r>
                        <a:rPr lang="en-US" sz="2400" dirty="0">
                          <a:latin typeface="Arial" panose="020B0604020202020204" pitchFamily="34" charset="0"/>
                        </a:rPr>
                        <a:t>Negligible</a:t>
                      </a:r>
                    </a:p>
                  </a:txBody>
                  <a:tcPr/>
                </a:tc>
                <a:tc>
                  <a:txBody>
                    <a:bodyPr/>
                    <a:lstStyle/>
                    <a:p>
                      <a:r>
                        <a:rPr lang="en-US" sz="2400" dirty="0">
                          <a:latin typeface="Arial" panose="020B0604020202020204" pitchFamily="34" charset="0"/>
                        </a:rPr>
                        <a:t>Versatile</a:t>
                      </a:r>
                    </a:p>
                  </a:txBody>
                  <a:tcPr/>
                </a:tc>
                <a:tc>
                  <a:txBody>
                    <a:bodyPr/>
                    <a:lstStyle/>
                    <a:p>
                      <a:r>
                        <a:rPr lang="en-US" sz="2400" dirty="0">
                          <a:latin typeface="Arial" panose="020B0604020202020204" pitchFamily="34" charset="0"/>
                        </a:rPr>
                        <a:t>Cost</a:t>
                      </a:r>
                    </a:p>
                  </a:txBody>
                  <a:tcPr/>
                </a:tc>
                <a:extLst>
                  <a:ext uri="{0D108BD9-81ED-4DB2-BD59-A6C34878D82A}">
                    <a16:rowId xmlns:a16="http://schemas.microsoft.com/office/drawing/2014/main" val="10004"/>
                  </a:ext>
                </a:extLst>
              </a:tr>
              <a:tr h="54181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400" dirty="0">
                          <a:latin typeface="Arial" panose="020B0604020202020204" pitchFamily="34" charset="0"/>
                        </a:rPr>
                        <a:t>Movable</a:t>
                      </a:r>
                    </a:p>
                    <a:p>
                      <a:endParaRPr lang="en-US" sz="2400" dirty="0">
                        <a:latin typeface="Arial" panose="020B0604020202020204" pitchFamily="34" charset="0"/>
                      </a:endParaRPr>
                    </a:p>
                  </a:txBody>
                  <a:tcPr>
                    <a:solidFill>
                      <a:srgbClr val="FFFF99"/>
                    </a:solidFill>
                  </a:tcPr>
                </a:tc>
                <a:tc>
                  <a:txBody>
                    <a:bodyPr/>
                    <a:lstStyle/>
                    <a:p>
                      <a:r>
                        <a:rPr lang="en-US" sz="2400" dirty="0">
                          <a:latin typeface="Arial" panose="020B0604020202020204" pitchFamily="34" charset="0"/>
                        </a:rPr>
                        <a:t>Long</a:t>
                      </a:r>
                      <a:r>
                        <a:rPr lang="en-US" sz="2400" baseline="0" dirty="0">
                          <a:latin typeface="Arial" panose="020B0604020202020204" pitchFamily="34" charset="0"/>
                        </a:rPr>
                        <a:t> </a:t>
                      </a:r>
                      <a:r>
                        <a:rPr lang="en-US" sz="2400" dirty="0">
                          <a:latin typeface="Arial" panose="020B0604020202020204" pitchFamily="34" charset="0"/>
                        </a:rPr>
                        <a:t>term</a:t>
                      </a:r>
                    </a:p>
                  </a:txBody>
                  <a:tcPr>
                    <a:solidFill>
                      <a:srgbClr val="FFFF99"/>
                    </a:solidFill>
                  </a:tcPr>
                </a:tc>
                <a:tc>
                  <a:txBody>
                    <a:bodyPr/>
                    <a:lstStyle/>
                    <a:p>
                      <a:r>
                        <a:rPr lang="en-US" sz="2400" dirty="0">
                          <a:latin typeface="Arial" panose="020B0604020202020204" pitchFamily="34" charset="0"/>
                        </a:rPr>
                        <a:t>Small</a:t>
                      </a:r>
                    </a:p>
                  </a:txBody>
                  <a:tcPr>
                    <a:solidFill>
                      <a:srgbClr val="FFFF99"/>
                    </a:solidFill>
                  </a:tcPr>
                </a:tc>
                <a:tc>
                  <a:txBody>
                    <a:bodyPr/>
                    <a:lstStyle/>
                    <a:p>
                      <a:pPr>
                        <a:buFont typeface="Arial" pitchFamily="34" charset="0"/>
                        <a:buChar char="•"/>
                      </a:pPr>
                      <a:r>
                        <a:rPr lang="en-US" sz="2400" dirty="0">
                          <a:latin typeface="Arial" panose="020B0604020202020204" pitchFamily="34" charset="0"/>
                        </a:rPr>
                        <a:t>Versatile</a:t>
                      </a:r>
                    </a:p>
                    <a:p>
                      <a:pPr>
                        <a:buFont typeface="Arial" pitchFamily="34" charset="0"/>
                        <a:buChar char="•"/>
                      </a:pPr>
                      <a:r>
                        <a:rPr lang="en-US" sz="2400" dirty="0">
                          <a:latin typeface="Arial" panose="020B0604020202020204" pitchFamily="34" charset="0"/>
                        </a:rPr>
                        <a:t>Access</a:t>
                      </a:r>
                    </a:p>
                  </a:txBody>
                  <a:tcPr>
                    <a:solidFill>
                      <a:srgbClr val="FFFF99"/>
                    </a:solidFill>
                  </a:tcPr>
                </a:tc>
                <a:tc>
                  <a:txBody>
                    <a:bodyPr/>
                    <a:lstStyle/>
                    <a:p>
                      <a:r>
                        <a:rPr lang="en-US" sz="2400" dirty="0">
                          <a:latin typeface="Arial" panose="020B0604020202020204" pitchFamily="34" charset="0"/>
                        </a:rPr>
                        <a:t>Cost</a:t>
                      </a:r>
                    </a:p>
                  </a:txBody>
                  <a:tcPr>
                    <a:solidFill>
                      <a:srgbClr val="FFFF99"/>
                    </a:solidFill>
                  </a:tcPr>
                </a:tc>
                <a:extLst>
                  <a:ext uri="{0D108BD9-81ED-4DB2-BD59-A6C34878D82A}">
                    <a16:rowId xmlns:a16="http://schemas.microsoft.com/office/drawing/2014/main" val="10005"/>
                  </a:ext>
                </a:extLst>
              </a:tr>
              <a:tr h="92122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400" dirty="0">
                          <a:latin typeface="Arial" panose="020B0604020202020204" pitchFamily="34" charset="0"/>
                        </a:rPr>
                        <a:t>Steel</a:t>
                      </a:r>
                    </a:p>
                    <a:p>
                      <a:endParaRPr lang="en-US" sz="2400" dirty="0">
                        <a:latin typeface="Arial" panose="020B0604020202020204" pitchFamily="34" charset="0"/>
                      </a:endParaRPr>
                    </a:p>
                  </a:txBody>
                  <a:tcPr/>
                </a:tc>
                <a:tc>
                  <a:txBody>
                    <a:bodyPr/>
                    <a:lstStyle/>
                    <a:p>
                      <a:r>
                        <a:rPr lang="en-US" sz="2400" dirty="0">
                          <a:latin typeface="Arial" panose="020B0604020202020204" pitchFamily="34" charset="0"/>
                        </a:rPr>
                        <a:t>Short term</a:t>
                      </a:r>
                    </a:p>
                  </a:txBody>
                  <a:tcPr/>
                </a:tc>
                <a:tc>
                  <a:txBody>
                    <a:bodyPr/>
                    <a:lstStyle/>
                    <a:p>
                      <a:r>
                        <a:rPr lang="en-US" sz="2400" dirty="0">
                          <a:latin typeface="Arial" panose="020B0604020202020204" pitchFamily="34" charset="0"/>
                        </a:rPr>
                        <a:t>Varies by type</a:t>
                      </a:r>
                    </a:p>
                  </a:txBody>
                  <a:tcPr/>
                </a:tc>
                <a:tc>
                  <a:txBody>
                    <a:bodyPr/>
                    <a:lstStyle/>
                    <a:p>
                      <a:pPr>
                        <a:buFont typeface="Arial" pitchFamily="34" charset="0"/>
                        <a:buChar char="•"/>
                      </a:pPr>
                      <a:r>
                        <a:rPr lang="en-US" sz="2400" dirty="0">
                          <a:latin typeface="Arial" panose="020B0604020202020204" pitchFamily="34" charset="0"/>
                        </a:rPr>
                        <a:t>Versatile</a:t>
                      </a:r>
                    </a:p>
                    <a:p>
                      <a:pPr>
                        <a:buFont typeface="Arial" pitchFamily="34" charset="0"/>
                        <a:buChar char="•"/>
                      </a:pPr>
                      <a:r>
                        <a:rPr lang="en-US" sz="2400" dirty="0">
                          <a:latin typeface="Arial" panose="020B0604020202020204" pitchFamily="34" charset="0"/>
                        </a:rPr>
                        <a:t>Access</a:t>
                      </a:r>
                    </a:p>
                  </a:txBody>
                  <a:tcPr/>
                </a:tc>
                <a:tc>
                  <a:txBody>
                    <a:bodyPr/>
                    <a:lstStyle/>
                    <a:p>
                      <a:r>
                        <a:rPr lang="en-US" sz="2400" dirty="0">
                          <a:latin typeface="Arial" panose="020B0604020202020204" pitchFamily="34" charset="0"/>
                        </a:rPr>
                        <a:t>Cost</a:t>
                      </a:r>
                    </a:p>
                  </a:txBody>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2519048395"/>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2"/>
          <p:cNvSpPr>
            <a:spLocks noGrp="1" noChangeArrowheads="1"/>
          </p:cNvSpPr>
          <p:nvPr>
            <p:ph type="title" idx="4294967295"/>
          </p:nvPr>
        </p:nvSpPr>
        <p:spPr>
          <a:xfrm>
            <a:off x="1799095" y="168414"/>
            <a:ext cx="7315200" cy="1219200"/>
          </a:xfrm>
        </p:spPr>
        <p:txBody>
          <a:bodyPr/>
          <a:lstStyle/>
          <a:p>
            <a:pPr eaLnBrk="1" hangingPunct="1">
              <a:defRPr/>
            </a:pPr>
            <a:r>
              <a:rPr lang="en-US" dirty="0"/>
              <a:t>B. Truck-Mounted Attenuators</a:t>
            </a:r>
          </a:p>
        </p:txBody>
      </p:sp>
      <p:sp>
        <p:nvSpPr>
          <p:cNvPr id="97283" name="Rectangle 3"/>
          <p:cNvSpPr>
            <a:spLocks noGrp="1" noChangeArrowheads="1"/>
          </p:cNvSpPr>
          <p:nvPr>
            <p:ph type="body" idx="1"/>
          </p:nvPr>
        </p:nvSpPr>
        <p:spPr>
          <a:xfrm>
            <a:off x="4800600" y="1752600"/>
            <a:ext cx="4038600" cy="2133600"/>
          </a:xfrm>
        </p:spPr>
        <p:txBody>
          <a:bodyPr/>
          <a:lstStyle/>
          <a:p>
            <a:r>
              <a:rPr lang="en-US" dirty="0"/>
              <a:t>Energy-absorbing devices attached to the rear of shadow trailers or trucks</a:t>
            </a:r>
          </a:p>
        </p:txBody>
      </p:sp>
      <p:pic>
        <p:nvPicPr>
          <p:cNvPr id="8" name="Picture 4" descr="Shadow truck with attenuator and caution bump ahead sign on back"/>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762000" y="1752600"/>
            <a:ext cx="4428537" cy="4267200"/>
          </a:xfrm>
          <a:prstGeom prst="rect">
            <a:avLst/>
          </a:prstGeom>
          <a:noFill/>
          <a:ln w="9525">
            <a:noFill/>
            <a:miter lim="800000"/>
            <a:headEnd/>
            <a:tailEnd/>
          </a:ln>
        </p:spPr>
      </p:pic>
      <p:sp>
        <p:nvSpPr>
          <p:cNvPr id="5" name="TextBox 4"/>
          <p:cNvSpPr txBox="1"/>
          <p:nvPr/>
        </p:nvSpPr>
        <p:spPr>
          <a:xfrm>
            <a:off x="457200" y="424071"/>
            <a:ext cx="1143000" cy="707886"/>
          </a:xfrm>
          <a:prstGeom prst="rect">
            <a:avLst/>
          </a:prstGeom>
          <a:noFill/>
          <a:ln w="57150">
            <a:solidFill>
              <a:srgbClr val="C00000"/>
            </a:solidFill>
          </a:ln>
        </p:spPr>
        <p:txBody>
          <a:bodyPr wrap="square" rtlCol="0">
            <a:spAutoFit/>
          </a:bodyPr>
          <a:lstStyle/>
          <a:p>
            <a:pPr algn="ctr"/>
            <a:r>
              <a:rPr lang="en-US" sz="4000" b="1" dirty="0">
                <a:latin typeface="Arial" panose="020B0604020202020204" pitchFamily="34" charset="0"/>
              </a:rPr>
              <a:t>115</a:t>
            </a:r>
          </a:p>
        </p:txBody>
      </p:sp>
      <p:sp>
        <p:nvSpPr>
          <p:cNvPr id="2" name="Google Shape;74;p1">
            <a:extLst>
              <a:ext uri="{FF2B5EF4-FFF2-40B4-BE49-F238E27FC236}">
                <a16:creationId xmlns:a16="http://schemas.microsoft.com/office/drawing/2014/main" id="{70F94D7A-4C3C-D390-3A87-12D17E998205}"/>
              </a:ext>
            </a:extLst>
          </p:cNvPr>
          <p:cNvSpPr/>
          <p:nvPr/>
        </p:nvSpPr>
        <p:spPr>
          <a:xfrm>
            <a:off x="2286000" y="5773619"/>
            <a:ext cx="2619213"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latin typeface="Arial" panose="020B0604020202020204" pitchFamily="34" charset="0"/>
                <a:ea typeface="Open Sans"/>
                <a:cs typeface="Arial" panose="020B0604020202020204" pitchFamily="34" charset="0"/>
                <a:sym typeface="Open Sans"/>
              </a:rPr>
              <a:t>Image: ATSSA</a:t>
            </a:r>
            <a:endParaRPr sz="1000" dirty="0">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1172656058"/>
      </p:ext>
    </p:extLst>
  </p:cSld>
  <p:clrMapOvr>
    <a:masterClrMapping/>
  </p:clrMapOvr>
  <p:transition/>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8275" name="Rectangle 3"/>
          <p:cNvSpPr>
            <a:spLocks noGrp="1" noChangeArrowheads="1"/>
          </p:cNvSpPr>
          <p:nvPr>
            <p:ph type="body" idx="1"/>
          </p:nvPr>
        </p:nvSpPr>
        <p:spPr>
          <a:xfrm>
            <a:off x="311258" y="1524000"/>
            <a:ext cx="3048000" cy="4343400"/>
          </a:xfrm>
        </p:spPr>
        <p:txBody>
          <a:bodyPr/>
          <a:lstStyle/>
          <a:p>
            <a:pPr eaLnBrk="1" hangingPunct="1">
              <a:defRPr/>
            </a:pPr>
            <a:r>
              <a:rPr lang="en-US" b="1" dirty="0">
                <a:effectLst>
                  <a:outerShdw blurRad="38100" dist="38100" dir="2700000" algn="tl">
                    <a:srgbClr val="FFFFFF"/>
                  </a:outerShdw>
                </a:effectLst>
              </a:rPr>
              <a:t>Truck:</a:t>
            </a:r>
            <a:r>
              <a:rPr lang="en-US" dirty="0">
                <a:effectLst>
                  <a:outerShdw blurRad="38100" dist="38100" dir="2700000" algn="tl">
                    <a:srgbClr val="FFFFFF"/>
                  </a:outerShdw>
                </a:effectLst>
              </a:rPr>
              <a:t> protects the crew or hazard from being struck!</a:t>
            </a:r>
          </a:p>
          <a:p>
            <a:pPr eaLnBrk="1" hangingPunct="1">
              <a:defRPr/>
            </a:pPr>
            <a:r>
              <a:rPr lang="en-US" b="1" dirty="0">
                <a:effectLst>
                  <a:outerShdw blurRad="38100" dist="38100" dir="2700000" algn="tl">
                    <a:srgbClr val="FFFFFF"/>
                  </a:outerShdw>
                </a:effectLst>
              </a:rPr>
              <a:t>Crash cushion:</a:t>
            </a:r>
            <a:r>
              <a:rPr lang="en-US" dirty="0">
                <a:effectLst>
                  <a:outerShdw blurRad="38100" dist="38100" dir="2700000" algn="tl">
                    <a:srgbClr val="FFFFFF"/>
                  </a:outerShdw>
                </a:effectLst>
              </a:rPr>
              <a:t> protects anyone that strikes the truck!</a:t>
            </a:r>
          </a:p>
        </p:txBody>
      </p:sp>
      <p:sp>
        <p:nvSpPr>
          <p:cNvPr id="110595" name="Rectangle 4"/>
          <p:cNvSpPr>
            <a:spLocks noGrp="1" noChangeArrowheads="1"/>
          </p:cNvSpPr>
          <p:nvPr>
            <p:ph type="title" idx="4294967295"/>
          </p:nvPr>
        </p:nvSpPr>
        <p:spPr>
          <a:xfrm>
            <a:off x="304800" y="0"/>
            <a:ext cx="8382000" cy="1295400"/>
          </a:xfrm>
        </p:spPr>
        <p:txBody>
          <a:bodyPr/>
          <a:lstStyle/>
          <a:p>
            <a:pPr eaLnBrk="1" hangingPunct="1">
              <a:defRPr/>
            </a:pPr>
            <a:r>
              <a:rPr lang="en-US" dirty="0"/>
              <a:t> TMAs are a 2-part system:</a:t>
            </a:r>
          </a:p>
        </p:txBody>
      </p:sp>
      <p:pic>
        <p:nvPicPr>
          <p:cNvPr id="10242" name="Picture 2" descr="Truck and Crash Cushion"/>
          <p:cNvPicPr>
            <a:picLocks noChangeAspect="1" noChangeArrowheads="1"/>
          </p:cNvPicPr>
          <p:nvPr/>
        </p:nvPicPr>
        <p:blipFill>
          <a:blip r:embed="rId3" cstate="print"/>
          <a:srcRect/>
          <a:stretch>
            <a:fillRect/>
          </a:stretch>
        </p:blipFill>
        <p:spPr bwMode="auto">
          <a:xfrm>
            <a:off x="3611083" y="1352774"/>
            <a:ext cx="5075717" cy="4343400"/>
          </a:xfrm>
          <a:prstGeom prst="rect">
            <a:avLst/>
          </a:prstGeom>
          <a:noFill/>
          <a:ln w="9525">
            <a:noFill/>
            <a:miter lim="800000"/>
            <a:headEnd/>
            <a:tailEnd/>
          </a:ln>
        </p:spPr>
      </p:pic>
      <p:sp>
        <p:nvSpPr>
          <p:cNvPr id="3" name="Google Shape;74;p1">
            <a:extLst>
              <a:ext uri="{FF2B5EF4-FFF2-40B4-BE49-F238E27FC236}">
                <a16:creationId xmlns:a16="http://schemas.microsoft.com/office/drawing/2014/main" id="{AA945219-BCB2-D821-8234-8EE3BF4EFBBE}"/>
              </a:ext>
            </a:extLst>
          </p:cNvPr>
          <p:cNvSpPr/>
          <p:nvPr/>
        </p:nvSpPr>
        <p:spPr>
          <a:xfrm>
            <a:off x="7523135" y="5744309"/>
            <a:ext cx="2619213"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latin typeface="Arial" panose="020B0604020202020204" pitchFamily="34" charset="0"/>
                <a:ea typeface="Open Sans"/>
                <a:cs typeface="Arial" panose="020B0604020202020204" pitchFamily="34" charset="0"/>
                <a:sym typeface="Open Sans"/>
              </a:rPr>
              <a:t>Image: Virginia DOT</a:t>
            </a:r>
            <a:endParaRPr sz="1000" dirty="0">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3777517791"/>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2"/>
          <p:cNvSpPr>
            <a:spLocks noGrp="1" noChangeArrowheads="1"/>
          </p:cNvSpPr>
          <p:nvPr>
            <p:ph type="title" idx="4294967295"/>
          </p:nvPr>
        </p:nvSpPr>
        <p:spPr>
          <a:xfrm>
            <a:off x="312549" y="185737"/>
            <a:ext cx="8382000" cy="1143000"/>
          </a:xfrm>
        </p:spPr>
        <p:txBody>
          <a:bodyPr/>
          <a:lstStyle/>
          <a:p>
            <a:pPr eaLnBrk="1" hangingPunct="1">
              <a:defRPr/>
            </a:pPr>
            <a:r>
              <a:rPr lang="en-US" dirty="0"/>
              <a:t>Application of</a:t>
            </a:r>
            <a:br>
              <a:rPr lang="en-US" dirty="0"/>
            </a:br>
            <a:r>
              <a:rPr lang="en-US" dirty="0"/>
              <a:t>Truck-Mounted Attenuators</a:t>
            </a:r>
          </a:p>
        </p:txBody>
      </p:sp>
      <p:sp>
        <p:nvSpPr>
          <p:cNvPr id="99331" name="Rectangle 3"/>
          <p:cNvSpPr>
            <a:spLocks noGrp="1" noChangeArrowheads="1"/>
          </p:cNvSpPr>
          <p:nvPr>
            <p:ph type="body" idx="1"/>
          </p:nvPr>
        </p:nvSpPr>
        <p:spPr>
          <a:xfrm>
            <a:off x="304800" y="1828800"/>
            <a:ext cx="2819400" cy="3810000"/>
          </a:xfrm>
        </p:spPr>
        <p:txBody>
          <a:bodyPr/>
          <a:lstStyle/>
          <a:p>
            <a:pPr eaLnBrk="1" hangingPunct="1"/>
            <a:r>
              <a:rPr lang="en-US" dirty="0"/>
              <a:t>Shadow vehicles</a:t>
            </a:r>
          </a:p>
          <a:p>
            <a:pPr eaLnBrk="1" hangingPunct="1"/>
            <a:r>
              <a:rPr lang="en-US" dirty="0"/>
              <a:t>Barrier vehicles</a:t>
            </a:r>
          </a:p>
          <a:p>
            <a:pPr eaLnBrk="1" hangingPunct="1"/>
            <a:r>
              <a:rPr lang="en-US" dirty="0"/>
              <a:t>Advance warning vehicles</a:t>
            </a:r>
          </a:p>
        </p:txBody>
      </p:sp>
      <p:pic>
        <p:nvPicPr>
          <p:cNvPr id="99332" name="Picture 6" descr="Shadow truck with attenuator and caution bump ahead sign on back"/>
          <p:cNvPicPr>
            <a:picLocks noChangeAspect="1" noChangeArrowheads="1"/>
          </p:cNvPicPr>
          <p:nvPr/>
        </p:nvPicPr>
        <p:blipFill>
          <a:blip r:embed="rId3" cstate="print"/>
          <a:srcRect/>
          <a:stretch>
            <a:fillRect/>
          </a:stretch>
        </p:blipFill>
        <p:spPr bwMode="auto">
          <a:xfrm>
            <a:off x="2895600" y="1524000"/>
            <a:ext cx="4711485" cy="4466036"/>
          </a:xfrm>
          <a:prstGeom prst="rect">
            <a:avLst/>
          </a:prstGeom>
          <a:noFill/>
          <a:ln w="9525">
            <a:noFill/>
            <a:miter lim="800000"/>
            <a:headEnd/>
            <a:tailEnd/>
          </a:ln>
        </p:spPr>
      </p:pic>
      <p:sp>
        <p:nvSpPr>
          <p:cNvPr id="3" name="Google Shape;74;p1">
            <a:extLst>
              <a:ext uri="{FF2B5EF4-FFF2-40B4-BE49-F238E27FC236}">
                <a16:creationId xmlns:a16="http://schemas.microsoft.com/office/drawing/2014/main" id="{11A0D142-A98C-0D6E-E480-A5DC228AE06F}"/>
              </a:ext>
            </a:extLst>
          </p:cNvPr>
          <p:cNvSpPr/>
          <p:nvPr/>
        </p:nvSpPr>
        <p:spPr>
          <a:xfrm>
            <a:off x="3941735" y="5515709"/>
            <a:ext cx="2619213"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latin typeface="Arial" panose="020B0604020202020204" pitchFamily="34" charset="0"/>
                <a:ea typeface="Open Sans"/>
                <a:cs typeface="Arial" panose="020B0604020202020204" pitchFamily="34" charset="0"/>
                <a:sym typeface="Open Sans"/>
              </a:rPr>
              <a:t>Images: ATSSA</a:t>
            </a:r>
            <a:endParaRPr sz="1000" dirty="0">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379042760"/>
      </p:ext>
    </p:extLst>
  </p:cSld>
  <p:clrMapOvr>
    <a:masterClrMapping/>
  </p:clrMapOvr>
  <p:transition/>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2"/>
          <p:cNvSpPr>
            <a:spLocks noGrp="1" noChangeArrowheads="1"/>
          </p:cNvSpPr>
          <p:nvPr>
            <p:ph type="title" idx="4294967295"/>
          </p:nvPr>
        </p:nvSpPr>
        <p:spPr>
          <a:xfrm>
            <a:off x="457200" y="0"/>
            <a:ext cx="8305800" cy="1219200"/>
          </a:xfrm>
        </p:spPr>
        <p:txBody>
          <a:bodyPr/>
          <a:lstStyle/>
          <a:p>
            <a:pPr eaLnBrk="1" hangingPunct="1">
              <a:defRPr/>
            </a:pPr>
            <a:r>
              <a:rPr lang="en-US" dirty="0"/>
              <a:t>Truck-Mounted Attenuators</a:t>
            </a:r>
          </a:p>
        </p:txBody>
      </p:sp>
      <p:sp>
        <p:nvSpPr>
          <p:cNvPr id="100355" name="Rectangle 3"/>
          <p:cNvSpPr>
            <a:spLocks noGrp="1" noChangeArrowheads="1"/>
          </p:cNvSpPr>
          <p:nvPr>
            <p:ph type="body" idx="1"/>
          </p:nvPr>
        </p:nvSpPr>
        <p:spPr>
          <a:xfrm>
            <a:off x="457200" y="1387098"/>
            <a:ext cx="3429000" cy="4724400"/>
          </a:xfrm>
        </p:spPr>
        <p:txBody>
          <a:bodyPr/>
          <a:lstStyle/>
          <a:p>
            <a:pPr eaLnBrk="1" hangingPunct="1"/>
            <a:r>
              <a:rPr lang="en-US" dirty="0"/>
              <a:t>Located in advance of the work area, not in the buffer space</a:t>
            </a:r>
          </a:p>
          <a:p>
            <a:pPr eaLnBrk="1" hangingPunct="1"/>
            <a:r>
              <a:rPr lang="en-US" dirty="0"/>
              <a:t>Shall be designed for the specific application intended</a:t>
            </a:r>
          </a:p>
          <a:p>
            <a:pPr lvl="1" eaLnBrk="1" hangingPunct="1"/>
            <a:r>
              <a:rPr lang="en-US" dirty="0"/>
              <a:t>Impact speed</a:t>
            </a:r>
          </a:p>
          <a:p>
            <a:pPr eaLnBrk="1" hangingPunct="1">
              <a:buFontTx/>
              <a:buNone/>
            </a:pPr>
            <a:endParaRPr lang="en-US" dirty="0"/>
          </a:p>
        </p:txBody>
      </p:sp>
      <p:pic>
        <p:nvPicPr>
          <p:cNvPr id="100356" name="Picture 4" descr="Shadow truck with attenuator and caution bump ahead sign on back"/>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4267200" y="1524000"/>
            <a:ext cx="4270375" cy="4114800"/>
          </a:xfrm>
          <a:prstGeom prst="rect">
            <a:avLst/>
          </a:prstGeom>
          <a:noFill/>
          <a:ln w="9525">
            <a:noFill/>
            <a:miter lim="800000"/>
            <a:headEnd/>
            <a:tailEnd/>
          </a:ln>
        </p:spPr>
      </p:pic>
      <p:sp>
        <p:nvSpPr>
          <p:cNvPr id="2" name="Google Shape;74;p1">
            <a:extLst>
              <a:ext uri="{FF2B5EF4-FFF2-40B4-BE49-F238E27FC236}">
                <a16:creationId xmlns:a16="http://schemas.microsoft.com/office/drawing/2014/main" id="{E0D0799B-DABE-768F-84D1-9D2C4465AEBD}"/>
              </a:ext>
            </a:extLst>
          </p:cNvPr>
          <p:cNvSpPr/>
          <p:nvPr/>
        </p:nvSpPr>
        <p:spPr>
          <a:xfrm>
            <a:off x="6858000" y="5334000"/>
            <a:ext cx="2619213"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latin typeface="Arial" panose="020B0604020202020204" pitchFamily="34" charset="0"/>
                <a:ea typeface="Open Sans"/>
                <a:cs typeface="Arial" panose="020B0604020202020204" pitchFamily="34" charset="0"/>
                <a:sym typeface="Open Sans"/>
              </a:rPr>
              <a:t>Image: ATSSA</a:t>
            </a:r>
            <a:endParaRPr sz="1000" dirty="0">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2943973907"/>
      </p:ext>
    </p:extLst>
  </p:cSld>
  <p:clrMapOvr>
    <a:masterClrMapping/>
  </p:clrMapOvr>
  <p:transition/>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Title 1"/>
          <p:cNvSpPr>
            <a:spLocks noGrp="1"/>
          </p:cNvSpPr>
          <p:nvPr>
            <p:ph type="title" idx="4294967295"/>
          </p:nvPr>
        </p:nvSpPr>
        <p:spPr>
          <a:xfrm>
            <a:off x="685800" y="2057400"/>
            <a:ext cx="8458200" cy="1096963"/>
          </a:xfrm>
        </p:spPr>
        <p:txBody>
          <a:bodyPr/>
          <a:lstStyle/>
          <a:p>
            <a:pPr>
              <a:defRPr/>
            </a:pPr>
            <a:endParaRPr lang="en-US" dirty="0"/>
          </a:p>
        </p:txBody>
      </p:sp>
      <p:sp>
        <p:nvSpPr>
          <p:cNvPr id="101379" name="Content Placeholder 2"/>
          <p:cNvSpPr>
            <a:spLocks noGrp="1"/>
          </p:cNvSpPr>
          <p:nvPr>
            <p:ph idx="1"/>
          </p:nvPr>
        </p:nvSpPr>
        <p:spPr/>
        <p:txBody>
          <a:bodyPr/>
          <a:lstStyle/>
          <a:p>
            <a:endParaRPr lang="en-US" dirty="0"/>
          </a:p>
        </p:txBody>
      </p:sp>
      <p:pic>
        <p:nvPicPr>
          <p:cNvPr id="101380" name="Picture 2" descr="Shadow truck with attenuator damaged on roadside"/>
          <p:cNvPicPr>
            <a:picLocks noChangeAspect="1" noChangeArrowheads="1"/>
          </p:cNvPicPr>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sp>
        <p:nvSpPr>
          <p:cNvPr id="3" name="Google Shape;74;p1">
            <a:extLst>
              <a:ext uri="{FF2B5EF4-FFF2-40B4-BE49-F238E27FC236}">
                <a16:creationId xmlns:a16="http://schemas.microsoft.com/office/drawing/2014/main" id="{1B3B78B0-C716-DE66-D420-CB09805C23F8}"/>
              </a:ext>
            </a:extLst>
          </p:cNvPr>
          <p:cNvSpPr/>
          <p:nvPr/>
        </p:nvSpPr>
        <p:spPr>
          <a:xfrm>
            <a:off x="7620000" y="6304146"/>
            <a:ext cx="2619213"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chemeClr val="bg1"/>
                </a:solidFill>
                <a:latin typeface="Arial" panose="020B0604020202020204" pitchFamily="34" charset="0"/>
                <a:ea typeface="Open Sans"/>
                <a:cs typeface="Arial" panose="020B0604020202020204" pitchFamily="34" charset="0"/>
                <a:sym typeface="Open Sans"/>
              </a:rPr>
              <a:t>Image: Virginia DOT</a:t>
            </a:r>
            <a:endParaRPr sz="1000" dirty="0">
              <a:solidFill>
                <a:schemeClr val="bg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22847460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p:cNvSpPr>
            <a:spLocks noGrp="1" noChangeArrowheads="1"/>
          </p:cNvSpPr>
          <p:nvPr>
            <p:ph type="title"/>
          </p:nvPr>
        </p:nvSpPr>
        <p:spPr bwMode="auto">
          <a:xfrm>
            <a:off x="381000" y="0"/>
            <a:ext cx="8382000" cy="1447800"/>
          </a:xfrm>
          <a:noFill/>
          <a:ln>
            <a:miter lim="800000"/>
            <a:headEnd/>
            <a:tailEnd/>
          </a:ln>
        </p:spPr>
        <p:txBody>
          <a:bodyPr vert="horz" wrap="square" lIns="91440" tIns="45720" rIns="91440" bIns="45720" numCol="1" anchorCtr="0" compatLnSpc="1">
            <a:prstTxWarp prst="textNoShape">
              <a:avLst/>
            </a:prstTxWarp>
            <a:normAutofit/>
          </a:bodyPr>
          <a:lstStyle/>
          <a:p>
            <a:pPr eaLnBrk="1" hangingPunct="1"/>
            <a:r>
              <a:rPr lang="en-US" dirty="0"/>
              <a:t>The Clear Zone</a:t>
            </a:r>
          </a:p>
        </p:txBody>
      </p:sp>
      <p:sp>
        <p:nvSpPr>
          <p:cNvPr id="79885" name="Rectangle 13"/>
          <p:cNvSpPr>
            <a:spLocks noChangeArrowheads="1"/>
          </p:cNvSpPr>
          <p:nvPr/>
        </p:nvSpPr>
        <p:spPr bwMode="auto">
          <a:xfrm>
            <a:off x="1638300" y="5145441"/>
            <a:ext cx="5867400" cy="685800"/>
          </a:xfrm>
          <a:prstGeom prst="rect">
            <a:avLst/>
          </a:prstGeom>
          <a:solidFill>
            <a:schemeClr val="bg1"/>
          </a:solidFill>
          <a:ln w="9525">
            <a:solidFill>
              <a:srgbClr val="FF3300"/>
            </a:solidFill>
            <a:miter lim="800000"/>
            <a:headEnd/>
            <a:tailEnd/>
          </a:ln>
        </p:spPr>
        <p:txBody>
          <a:bodyPr anchor="b"/>
          <a:lstStyle/>
          <a:p>
            <a:pPr algn="ctr" eaLnBrk="0" hangingPunct="0"/>
            <a:r>
              <a:rPr kumimoji="1" lang="en-US" sz="3200" b="1" dirty="0">
                <a:solidFill>
                  <a:srgbClr val="000000"/>
                </a:solidFill>
                <a:latin typeface="Arial" panose="020B0604020202020204" pitchFamily="34" charset="0"/>
              </a:rPr>
              <a:t>Requirements vary by State!</a:t>
            </a:r>
          </a:p>
        </p:txBody>
      </p:sp>
      <p:pic>
        <p:nvPicPr>
          <p:cNvPr id="117762" name="Picture 2" descr="Example of The Clear Zone measured from the traveled way and outward including shoulder"/>
          <p:cNvPicPr>
            <a:picLocks noChangeAspect="1" noChangeArrowheads="1"/>
          </p:cNvPicPr>
          <p:nvPr/>
        </p:nvPicPr>
        <p:blipFill>
          <a:blip r:embed="rId3" cstate="print"/>
          <a:srcRect/>
          <a:stretch>
            <a:fillRect/>
          </a:stretch>
        </p:blipFill>
        <p:spPr bwMode="auto">
          <a:xfrm>
            <a:off x="609600" y="1349649"/>
            <a:ext cx="7940675" cy="3733800"/>
          </a:xfrm>
          <a:prstGeom prst="rect">
            <a:avLst/>
          </a:prstGeom>
          <a:noFill/>
          <a:ln w="9525">
            <a:noFill/>
            <a:miter lim="800000"/>
            <a:headEnd/>
            <a:tailEnd/>
          </a:ln>
          <a:effectLst/>
        </p:spPr>
      </p:pic>
      <p:sp>
        <p:nvSpPr>
          <p:cNvPr id="3" name="Google Shape;74;p1">
            <a:extLst>
              <a:ext uri="{FF2B5EF4-FFF2-40B4-BE49-F238E27FC236}">
                <a16:creationId xmlns:a16="http://schemas.microsoft.com/office/drawing/2014/main" id="{E4F43D59-6348-EE87-06F4-521E464A03AF}"/>
              </a:ext>
            </a:extLst>
          </p:cNvPr>
          <p:cNvSpPr/>
          <p:nvPr/>
        </p:nvSpPr>
        <p:spPr>
          <a:xfrm>
            <a:off x="7696200" y="4868264"/>
            <a:ext cx="12192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ATSSA</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4008376376"/>
      </p:ext>
    </p:extLst>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762000"/>
            <a:ext cx="8305800" cy="3810000"/>
          </a:xfrm>
        </p:spPr>
        <p:txBody>
          <a:bodyPr/>
          <a:lstStyle/>
          <a:p>
            <a:endParaRPr lang="en-US" dirty="0"/>
          </a:p>
          <a:p>
            <a:r>
              <a:rPr lang="en-US" dirty="0"/>
              <a:t>Long-term, mobile, short duration, and short-term stationary work zones</a:t>
            </a:r>
          </a:p>
          <a:p>
            <a:r>
              <a:rPr lang="en-US" dirty="0"/>
              <a:t>Where other types of barriers may not be feasible due to:</a:t>
            </a:r>
          </a:p>
          <a:p>
            <a:pPr lvl="1"/>
            <a:r>
              <a:rPr lang="en-US" dirty="0"/>
              <a:t>The time needed for installation and removal</a:t>
            </a:r>
          </a:p>
          <a:p>
            <a:pPr lvl="1"/>
            <a:r>
              <a:rPr lang="en-US" dirty="0"/>
              <a:t>The length of the area being protected</a:t>
            </a:r>
          </a:p>
          <a:p>
            <a:r>
              <a:rPr lang="en-US" dirty="0"/>
              <a:t>For protection of isolated work crews</a:t>
            </a:r>
          </a:p>
        </p:txBody>
      </p:sp>
      <p:sp>
        <p:nvSpPr>
          <p:cNvPr id="4" name="Rectangle 2">
            <a:extLst>
              <a:ext uri="{FF2B5EF4-FFF2-40B4-BE49-F238E27FC236}">
                <a16:creationId xmlns:a16="http://schemas.microsoft.com/office/drawing/2014/main" id="{2D1BECBA-9879-4771-8A62-9D816357E2E4}"/>
              </a:ext>
            </a:extLst>
          </p:cNvPr>
          <p:cNvSpPr txBox="1">
            <a:spLocks noChangeArrowheads="1"/>
          </p:cNvSpPr>
          <p:nvPr/>
        </p:nvSpPr>
        <p:spPr bwMode="auto">
          <a:xfrm>
            <a:off x="457200" y="0"/>
            <a:ext cx="8305800" cy="1219200"/>
          </a:xfrm>
          <a:prstGeom prst="rect">
            <a:avLst/>
          </a:prstGeom>
          <a:solidFill>
            <a:schemeClr val="lt1"/>
          </a:solidFill>
          <a:ln w="25400" cap="flat" cmpd="sng" algn="ctr">
            <a:solidFill>
              <a:schemeClr val="accent3"/>
            </a:solidFill>
            <a:prstDash val="solid"/>
            <a:headEnd/>
            <a:tailEnd/>
          </a:ln>
          <a:effec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3200" b="1" i="0" baseline="0">
                <a:solidFill>
                  <a:srgbClr val="008080"/>
                </a:solidFill>
                <a:effectLst/>
                <a:latin typeface="Arial" panose="020B0604020202020204" pitchFamily="34" charset="0"/>
                <a:ea typeface="+mj-ea"/>
                <a:cs typeface="Arial" panose="020B0604020202020204" pitchFamily="34" charset="0"/>
              </a:defRPr>
            </a:lvl1pPr>
            <a:lvl2pPr algn="ctr" rtl="0" eaLnBrk="0" fontAlgn="base" hangingPunct="0">
              <a:spcBef>
                <a:spcPct val="0"/>
              </a:spcBef>
              <a:spcAft>
                <a:spcPct val="0"/>
              </a:spcAft>
              <a:defRPr sz="4000" b="1" i="1">
                <a:solidFill>
                  <a:srgbClr val="CC3300"/>
                </a:solidFill>
                <a:latin typeface="Calibri" pitchFamily="34" charset="0"/>
              </a:defRPr>
            </a:lvl2pPr>
            <a:lvl3pPr algn="ctr" rtl="0" eaLnBrk="0" fontAlgn="base" hangingPunct="0">
              <a:spcBef>
                <a:spcPct val="0"/>
              </a:spcBef>
              <a:spcAft>
                <a:spcPct val="0"/>
              </a:spcAft>
              <a:defRPr sz="4000" b="1" i="1">
                <a:solidFill>
                  <a:srgbClr val="CC3300"/>
                </a:solidFill>
                <a:latin typeface="Calibri" pitchFamily="34" charset="0"/>
              </a:defRPr>
            </a:lvl3pPr>
            <a:lvl4pPr algn="ctr" rtl="0" eaLnBrk="0" fontAlgn="base" hangingPunct="0">
              <a:spcBef>
                <a:spcPct val="0"/>
              </a:spcBef>
              <a:spcAft>
                <a:spcPct val="0"/>
              </a:spcAft>
              <a:defRPr sz="4000" b="1" i="1">
                <a:solidFill>
                  <a:srgbClr val="CC3300"/>
                </a:solidFill>
                <a:latin typeface="Calibri" pitchFamily="34" charset="0"/>
              </a:defRPr>
            </a:lvl4pPr>
            <a:lvl5pPr algn="ctr" rtl="0" eaLnBrk="0" fontAlgn="base" hangingPunct="0">
              <a:spcBef>
                <a:spcPct val="0"/>
              </a:spcBef>
              <a:spcAft>
                <a:spcPct val="0"/>
              </a:spcAft>
              <a:defRPr sz="4000" b="1" i="1">
                <a:solidFill>
                  <a:srgbClr val="CC3300"/>
                </a:solidFill>
                <a:latin typeface="Calibri" pitchFamily="34" charset="0"/>
              </a:defRPr>
            </a:lvl5pPr>
            <a:lvl6pPr marL="457200" algn="ctr" rtl="0" fontAlgn="base">
              <a:spcBef>
                <a:spcPct val="0"/>
              </a:spcBef>
              <a:spcAft>
                <a:spcPct val="0"/>
              </a:spcAft>
              <a:defRPr sz="4000" b="1" i="1">
                <a:solidFill>
                  <a:srgbClr val="CC3300"/>
                </a:solidFill>
                <a:latin typeface="Verdana" pitchFamily="34" charset="0"/>
              </a:defRPr>
            </a:lvl6pPr>
            <a:lvl7pPr marL="914400" algn="ctr" rtl="0" fontAlgn="base">
              <a:spcBef>
                <a:spcPct val="0"/>
              </a:spcBef>
              <a:spcAft>
                <a:spcPct val="0"/>
              </a:spcAft>
              <a:defRPr sz="4000" b="1" i="1">
                <a:solidFill>
                  <a:srgbClr val="CC3300"/>
                </a:solidFill>
                <a:latin typeface="Verdana" pitchFamily="34" charset="0"/>
              </a:defRPr>
            </a:lvl7pPr>
            <a:lvl8pPr marL="1371600" algn="ctr" rtl="0" fontAlgn="base">
              <a:spcBef>
                <a:spcPct val="0"/>
              </a:spcBef>
              <a:spcAft>
                <a:spcPct val="0"/>
              </a:spcAft>
              <a:defRPr sz="4000" b="1" i="1">
                <a:solidFill>
                  <a:srgbClr val="CC3300"/>
                </a:solidFill>
                <a:latin typeface="Verdana" pitchFamily="34" charset="0"/>
              </a:defRPr>
            </a:lvl8pPr>
            <a:lvl9pPr marL="1828800" algn="ctr" rtl="0" fontAlgn="base">
              <a:spcBef>
                <a:spcPct val="0"/>
              </a:spcBef>
              <a:spcAft>
                <a:spcPct val="0"/>
              </a:spcAft>
              <a:defRPr sz="4000" b="1" i="1">
                <a:solidFill>
                  <a:srgbClr val="CC3300"/>
                </a:solidFill>
                <a:latin typeface="Verdana" pitchFamily="34" charset="0"/>
              </a:defRPr>
            </a:lvl9pPr>
          </a:lstStyle>
          <a:p>
            <a:pPr eaLnBrk="1" hangingPunct="1">
              <a:defRPr/>
            </a:pPr>
            <a:r>
              <a:rPr lang="en-US" kern="0" dirty="0"/>
              <a:t>Typical Applications</a:t>
            </a:r>
          </a:p>
        </p:txBody>
      </p:sp>
    </p:spTree>
    <p:extLst>
      <p:ext uri="{BB962C8B-B14F-4D97-AF65-F5344CB8AC3E}">
        <p14:creationId xmlns:p14="http://schemas.microsoft.com/office/powerpoint/2010/main" val="2040414816"/>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685800" y="1600200"/>
            <a:ext cx="7924800" cy="4267200"/>
          </a:xfrm>
        </p:spPr>
        <p:txBody>
          <a:bodyPr/>
          <a:lstStyle/>
          <a:p>
            <a:r>
              <a:rPr lang="en-US" dirty="0"/>
              <a:t>Striping</a:t>
            </a:r>
          </a:p>
          <a:p>
            <a:r>
              <a:rPr lang="en-US" dirty="0"/>
              <a:t>Patching</a:t>
            </a:r>
          </a:p>
          <a:p>
            <a:r>
              <a:rPr lang="en-US" dirty="0"/>
              <a:t>Paving </a:t>
            </a:r>
          </a:p>
          <a:p>
            <a:r>
              <a:rPr lang="en-US" dirty="0"/>
              <a:t>Guardrail repair</a:t>
            </a:r>
          </a:p>
          <a:p>
            <a:r>
              <a:rPr lang="en-US" dirty="0"/>
              <a:t>RPM installation</a:t>
            </a:r>
          </a:p>
          <a:p>
            <a:r>
              <a:rPr lang="en-US" dirty="0"/>
              <a:t>Crack sealing</a:t>
            </a:r>
          </a:p>
          <a:p>
            <a:r>
              <a:rPr lang="en-US" dirty="0"/>
              <a:t>Sweeping</a:t>
            </a:r>
          </a:p>
          <a:p>
            <a:r>
              <a:rPr lang="en-US" dirty="0"/>
              <a:t>Installation/removal</a:t>
            </a:r>
          </a:p>
        </p:txBody>
      </p:sp>
      <p:pic>
        <p:nvPicPr>
          <p:cNvPr id="6" name="Picture 4" descr="Shadow truck with attenuator and caution bump ahead sign on back"/>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4114800" y="1752600"/>
            <a:ext cx="4270375" cy="4114800"/>
          </a:xfrm>
          <a:prstGeom prst="rect">
            <a:avLst/>
          </a:prstGeom>
          <a:noFill/>
          <a:ln w="9525">
            <a:noFill/>
            <a:miter lim="800000"/>
            <a:headEnd/>
            <a:tailEnd/>
          </a:ln>
        </p:spPr>
      </p:pic>
      <p:sp>
        <p:nvSpPr>
          <p:cNvPr id="5" name="Rectangle 2">
            <a:extLst>
              <a:ext uri="{FF2B5EF4-FFF2-40B4-BE49-F238E27FC236}">
                <a16:creationId xmlns:a16="http://schemas.microsoft.com/office/drawing/2014/main" id="{559F6398-D98A-4174-AB6C-F6B9E1F62445}"/>
              </a:ext>
            </a:extLst>
          </p:cNvPr>
          <p:cNvSpPr txBox="1">
            <a:spLocks noChangeArrowheads="1"/>
          </p:cNvSpPr>
          <p:nvPr/>
        </p:nvSpPr>
        <p:spPr bwMode="auto">
          <a:xfrm>
            <a:off x="457200" y="304800"/>
            <a:ext cx="7315200" cy="1219200"/>
          </a:xfrm>
          <a:prstGeom prst="rect">
            <a:avLst/>
          </a:prstGeom>
          <a:solidFill>
            <a:schemeClr val="lt1"/>
          </a:solidFill>
          <a:ln w="25400" cap="flat" cmpd="sng" algn="ctr">
            <a:solidFill>
              <a:schemeClr val="accent3"/>
            </a:solidFill>
            <a:prstDash val="solid"/>
            <a:headEnd/>
            <a:tailEnd/>
          </a:ln>
          <a:effec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3200" b="1" i="0" baseline="0">
                <a:solidFill>
                  <a:srgbClr val="008080"/>
                </a:solidFill>
                <a:effectLst/>
                <a:latin typeface="Arial" panose="020B0604020202020204" pitchFamily="34" charset="0"/>
                <a:ea typeface="+mj-ea"/>
                <a:cs typeface="Arial" panose="020B0604020202020204" pitchFamily="34" charset="0"/>
              </a:defRPr>
            </a:lvl1pPr>
            <a:lvl2pPr algn="ctr" rtl="0" eaLnBrk="0" fontAlgn="base" hangingPunct="0">
              <a:spcBef>
                <a:spcPct val="0"/>
              </a:spcBef>
              <a:spcAft>
                <a:spcPct val="0"/>
              </a:spcAft>
              <a:defRPr sz="4000" b="1" i="1">
                <a:solidFill>
                  <a:srgbClr val="CC3300"/>
                </a:solidFill>
                <a:latin typeface="Calibri" pitchFamily="34" charset="0"/>
              </a:defRPr>
            </a:lvl2pPr>
            <a:lvl3pPr algn="ctr" rtl="0" eaLnBrk="0" fontAlgn="base" hangingPunct="0">
              <a:spcBef>
                <a:spcPct val="0"/>
              </a:spcBef>
              <a:spcAft>
                <a:spcPct val="0"/>
              </a:spcAft>
              <a:defRPr sz="4000" b="1" i="1">
                <a:solidFill>
                  <a:srgbClr val="CC3300"/>
                </a:solidFill>
                <a:latin typeface="Calibri" pitchFamily="34" charset="0"/>
              </a:defRPr>
            </a:lvl3pPr>
            <a:lvl4pPr algn="ctr" rtl="0" eaLnBrk="0" fontAlgn="base" hangingPunct="0">
              <a:spcBef>
                <a:spcPct val="0"/>
              </a:spcBef>
              <a:spcAft>
                <a:spcPct val="0"/>
              </a:spcAft>
              <a:defRPr sz="4000" b="1" i="1">
                <a:solidFill>
                  <a:srgbClr val="CC3300"/>
                </a:solidFill>
                <a:latin typeface="Calibri" pitchFamily="34" charset="0"/>
              </a:defRPr>
            </a:lvl4pPr>
            <a:lvl5pPr algn="ctr" rtl="0" eaLnBrk="0" fontAlgn="base" hangingPunct="0">
              <a:spcBef>
                <a:spcPct val="0"/>
              </a:spcBef>
              <a:spcAft>
                <a:spcPct val="0"/>
              </a:spcAft>
              <a:defRPr sz="4000" b="1" i="1">
                <a:solidFill>
                  <a:srgbClr val="CC3300"/>
                </a:solidFill>
                <a:latin typeface="Calibri" pitchFamily="34" charset="0"/>
              </a:defRPr>
            </a:lvl5pPr>
            <a:lvl6pPr marL="457200" algn="ctr" rtl="0" fontAlgn="base">
              <a:spcBef>
                <a:spcPct val="0"/>
              </a:spcBef>
              <a:spcAft>
                <a:spcPct val="0"/>
              </a:spcAft>
              <a:defRPr sz="4000" b="1" i="1">
                <a:solidFill>
                  <a:srgbClr val="CC3300"/>
                </a:solidFill>
                <a:latin typeface="Verdana" pitchFamily="34" charset="0"/>
              </a:defRPr>
            </a:lvl6pPr>
            <a:lvl7pPr marL="914400" algn="ctr" rtl="0" fontAlgn="base">
              <a:spcBef>
                <a:spcPct val="0"/>
              </a:spcBef>
              <a:spcAft>
                <a:spcPct val="0"/>
              </a:spcAft>
              <a:defRPr sz="4000" b="1" i="1">
                <a:solidFill>
                  <a:srgbClr val="CC3300"/>
                </a:solidFill>
                <a:latin typeface="Verdana" pitchFamily="34" charset="0"/>
              </a:defRPr>
            </a:lvl7pPr>
            <a:lvl8pPr marL="1371600" algn="ctr" rtl="0" fontAlgn="base">
              <a:spcBef>
                <a:spcPct val="0"/>
              </a:spcBef>
              <a:spcAft>
                <a:spcPct val="0"/>
              </a:spcAft>
              <a:defRPr sz="4000" b="1" i="1">
                <a:solidFill>
                  <a:srgbClr val="CC3300"/>
                </a:solidFill>
                <a:latin typeface="Verdana" pitchFamily="34" charset="0"/>
              </a:defRPr>
            </a:lvl8pPr>
            <a:lvl9pPr marL="1828800" algn="ctr" rtl="0" fontAlgn="base">
              <a:spcBef>
                <a:spcPct val="0"/>
              </a:spcBef>
              <a:spcAft>
                <a:spcPct val="0"/>
              </a:spcAft>
              <a:defRPr sz="4000" b="1" i="1">
                <a:solidFill>
                  <a:srgbClr val="CC3300"/>
                </a:solidFill>
                <a:latin typeface="Verdana" pitchFamily="34" charset="0"/>
              </a:defRPr>
            </a:lvl9pPr>
          </a:lstStyle>
          <a:p>
            <a:pPr lvl="0">
              <a:defRPr/>
            </a:pPr>
            <a:r>
              <a:rPr lang="en-US" kern="0" dirty="0"/>
              <a:t>Mobile Operations Where TMA Should be Considered:</a:t>
            </a:r>
            <a:endParaRPr lang="en-US" sz="3600" kern="0" dirty="0"/>
          </a:p>
        </p:txBody>
      </p:sp>
      <p:sp>
        <p:nvSpPr>
          <p:cNvPr id="4" name="Google Shape;74;p1">
            <a:extLst>
              <a:ext uri="{FF2B5EF4-FFF2-40B4-BE49-F238E27FC236}">
                <a16:creationId xmlns:a16="http://schemas.microsoft.com/office/drawing/2014/main" id="{F530A4CC-699F-68CD-FE37-EF499C4B18C4}"/>
              </a:ext>
            </a:extLst>
          </p:cNvPr>
          <p:cNvSpPr/>
          <p:nvPr/>
        </p:nvSpPr>
        <p:spPr>
          <a:xfrm>
            <a:off x="6858000" y="5599448"/>
            <a:ext cx="2619213"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latin typeface="Arial" panose="020B0604020202020204" pitchFamily="34" charset="0"/>
                <a:ea typeface="Open Sans"/>
                <a:cs typeface="Arial" panose="020B0604020202020204" pitchFamily="34" charset="0"/>
                <a:sym typeface="Open Sans"/>
              </a:rPr>
              <a:t>Image: ATSSA</a:t>
            </a:r>
            <a:endParaRPr sz="1000" dirty="0">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2682025031"/>
      </p:ext>
    </p:ext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371600" y="5791200"/>
            <a:ext cx="5647700" cy="461665"/>
          </a:xfrm>
          <a:prstGeom prst="rect">
            <a:avLst/>
          </a:prstGeom>
          <a:noFill/>
        </p:spPr>
        <p:txBody>
          <a:bodyPr wrap="none" rtlCol="0">
            <a:spAutoFit/>
          </a:bodyPr>
          <a:lstStyle/>
          <a:p>
            <a:r>
              <a:rPr lang="en-US" sz="2400" dirty="0">
                <a:latin typeface="Arial" panose="020B0604020202020204" pitchFamily="34" charset="0"/>
              </a:rPr>
              <a:t>Source: Humphreys and Sullivan (1991)</a:t>
            </a:r>
          </a:p>
        </p:txBody>
      </p:sp>
      <p:pic>
        <p:nvPicPr>
          <p:cNvPr id="11267" name="Picture 3" descr="Recommendations example for use of shadow vehicles based on closure or exposure condition, type of highway, and speed limit for non-freeways (may be justified, desirable, recommended, highly or very highly recommended">
            <a:extLst>
              <a:ext uri="{C183D7F6-B498-43B3-948B-1728B52AA6E4}">
                <adec:decorative xmlns:adec="http://schemas.microsoft.com/office/drawing/2017/decorative" val="0"/>
              </a:ext>
            </a:extLst>
          </p:cNvPr>
          <p:cNvPicPr>
            <a:picLocks noChangeAspect="1" noChangeArrowheads="1"/>
          </p:cNvPicPr>
          <p:nvPr/>
        </p:nvPicPr>
        <p:blipFill>
          <a:blip r:embed="rId3" cstate="print"/>
          <a:srcRect/>
          <a:stretch>
            <a:fillRect/>
          </a:stretch>
        </p:blipFill>
        <p:spPr bwMode="auto">
          <a:xfrm>
            <a:off x="381000" y="1425916"/>
            <a:ext cx="8289555" cy="4365284"/>
          </a:xfrm>
          <a:prstGeom prst="rect">
            <a:avLst/>
          </a:prstGeom>
          <a:noFill/>
          <a:ln w="9525">
            <a:noFill/>
            <a:miter lim="800000"/>
            <a:headEnd/>
            <a:tailEnd/>
          </a:ln>
        </p:spPr>
      </p:pic>
      <p:sp>
        <p:nvSpPr>
          <p:cNvPr id="6" name="Rectangle 2">
            <a:extLst>
              <a:ext uri="{FF2B5EF4-FFF2-40B4-BE49-F238E27FC236}">
                <a16:creationId xmlns:a16="http://schemas.microsoft.com/office/drawing/2014/main" id="{4086FD91-F668-4D03-B18B-78CAFDC84156}"/>
              </a:ext>
            </a:extLst>
          </p:cNvPr>
          <p:cNvSpPr txBox="1">
            <a:spLocks noChangeArrowheads="1"/>
          </p:cNvSpPr>
          <p:nvPr/>
        </p:nvSpPr>
        <p:spPr bwMode="auto">
          <a:xfrm>
            <a:off x="381000" y="89375"/>
            <a:ext cx="7315200" cy="1219200"/>
          </a:xfrm>
          <a:prstGeom prst="rect">
            <a:avLst/>
          </a:prstGeom>
          <a:solidFill>
            <a:schemeClr val="lt1"/>
          </a:solidFill>
          <a:ln w="25400" cap="flat" cmpd="sng" algn="ctr">
            <a:solidFill>
              <a:schemeClr val="accent3"/>
            </a:solidFill>
            <a:prstDash val="solid"/>
            <a:headEnd/>
            <a:tailEnd/>
          </a:ln>
          <a:effec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3200" b="1" i="0" baseline="0">
                <a:solidFill>
                  <a:srgbClr val="008080"/>
                </a:solidFill>
                <a:effectLst/>
                <a:latin typeface="Arial" panose="020B0604020202020204" pitchFamily="34" charset="0"/>
                <a:ea typeface="+mj-ea"/>
                <a:cs typeface="Arial" panose="020B0604020202020204" pitchFamily="34" charset="0"/>
              </a:defRPr>
            </a:lvl1pPr>
            <a:lvl2pPr algn="ctr" rtl="0" eaLnBrk="0" fontAlgn="base" hangingPunct="0">
              <a:spcBef>
                <a:spcPct val="0"/>
              </a:spcBef>
              <a:spcAft>
                <a:spcPct val="0"/>
              </a:spcAft>
              <a:defRPr sz="4000" b="1" i="1">
                <a:solidFill>
                  <a:srgbClr val="CC3300"/>
                </a:solidFill>
                <a:latin typeface="Calibri" pitchFamily="34" charset="0"/>
              </a:defRPr>
            </a:lvl2pPr>
            <a:lvl3pPr algn="ctr" rtl="0" eaLnBrk="0" fontAlgn="base" hangingPunct="0">
              <a:spcBef>
                <a:spcPct val="0"/>
              </a:spcBef>
              <a:spcAft>
                <a:spcPct val="0"/>
              </a:spcAft>
              <a:defRPr sz="4000" b="1" i="1">
                <a:solidFill>
                  <a:srgbClr val="CC3300"/>
                </a:solidFill>
                <a:latin typeface="Calibri" pitchFamily="34" charset="0"/>
              </a:defRPr>
            </a:lvl3pPr>
            <a:lvl4pPr algn="ctr" rtl="0" eaLnBrk="0" fontAlgn="base" hangingPunct="0">
              <a:spcBef>
                <a:spcPct val="0"/>
              </a:spcBef>
              <a:spcAft>
                <a:spcPct val="0"/>
              </a:spcAft>
              <a:defRPr sz="4000" b="1" i="1">
                <a:solidFill>
                  <a:srgbClr val="CC3300"/>
                </a:solidFill>
                <a:latin typeface="Calibri" pitchFamily="34" charset="0"/>
              </a:defRPr>
            </a:lvl4pPr>
            <a:lvl5pPr algn="ctr" rtl="0" eaLnBrk="0" fontAlgn="base" hangingPunct="0">
              <a:spcBef>
                <a:spcPct val="0"/>
              </a:spcBef>
              <a:spcAft>
                <a:spcPct val="0"/>
              </a:spcAft>
              <a:defRPr sz="4000" b="1" i="1">
                <a:solidFill>
                  <a:srgbClr val="CC3300"/>
                </a:solidFill>
                <a:latin typeface="Calibri" pitchFamily="34" charset="0"/>
              </a:defRPr>
            </a:lvl5pPr>
            <a:lvl6pPr marL="457200" algn="ctr" rtl="0" fontAlgn="base">
              <a:spcBef>
                <a:spcPct val="0"/>
              </a:spcBef>
              <a:spcAft>
                <a:spcPct val="0"/>
              </a:spcAft>
              <a:defRPr sz="4000" b="1" i="1">
                <a:solidFill>
                  <a:srgbClr val="CC3300"/>
                </a:solidFill>
                <a:latin typeface="Verdana" pitchFamily="34" charset="0"/>
              </a:defRPr>
            </a:lvl6pPr>
            <a:lvl7pPr marL="914400" algn="ctr" rtl="0" fontAlgn="base">
              <a:spcBef>
                <a:spcPct val="0"/>
              </a:spcBef>
              <a:spcAft>
                <a:spcPct val="0"/>
              </a:spcAft>
              <a:defRPr sz="4000" b="1" i="1">
                <a:solidFill>
                  <a:srgbClr val="CC3300"/>
                </a:solidFill>
                <a:latin typeface="Verdana" pitchFamily="34" charset="0"/>
              </a:defRPr>
            </a:lvl7pPr>
            <a:lvl8pPr marL="1371600" algn="ctr" rtl="0" fontAlgn="base">
              <a:spcBef>
                <a:spcPct val="0"/>
              </a:spcBef>
              <a:spcAft>
                <a:spcPct val="0"/>
              </a:spcAft>
              <a:defRPr sz="4000" b="1" i="1">
                <a:solidFill>
                  <a:srgbClr val="CC3300"/>
                </a:solidFill>
                <a:latin typeface="Verdana" pitchFamily="34" charset="0"/>
              </a:defRPr>
            </a:lvl8pPr>
            <a:lvl9pPr marL="1828800" algn="ctr" rtl="0" fontAlgn="base">
              <a:spcBef>
                <a:spcPct val="0"/>
              </a:spcBef>
              <a:spcAft>
                <a:spcPct val="0"/>
              </a:spcAft>
              <a:defRPr sz="4000" b="1" i="1">
                <a:solidFill>
                  <a:srgbClr val="CC3300"/>
                </a:solidFill>
                <a:latin typeface="Verdana" pitchFamily="34" charset="0"/>
              </a:defRPr>
            </a:lvl9pPr>
          </a:lstStyle>
          <a:p>
            <a:pPr lvl="0">
              <a:defRPr/>
            </a:pPr>
            <a:r>
              <a:rPr lang="en-US" kern="0" dirty="0"/>
              <a:t>Recommendations for the Use of TMAs in Work Zones</a:t>
            </a:r>
          </a:p>
        </p:txBody>
      </p:sp>
    </p:spTree>
    <p:extLst>
      <p:ext uri="{BB962C8B-B14F-4D97-AF65-F5344CB8AC3E}">
        <p14:creationId xmlns:p14="http://schemas.microsoft.com/office/powerpoint/2010/main" val="1707174056"/>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Highway with shadow trucks on the highway driving"/>
          <p:cNvPicPr>
            <a:picLocks noChangeAspect="1" noChangeArrowheads="1"/>
          </p:cNvPicPr>
          <p:nvPr/>
        </p:nvPicPr>
        <p:blipFill>
          <a:blip r:embed="rId3" cstate="print"/>
          <a:srcRect/>
          <a:stretch>
            <a:fillRect/>
          </a:stretch>
        </p:blipFill>
        <p:spPr bwMode="auto">
          <a:xfrm>
            <a:off x="1295399" y="2761290"/>
            <a:ext cx="6389355" cy="3029909"/>
          </a:xfrm>
          <a:prstGeom prst="rect">
            <a:avLst/>
          </a:prstGeom>
          <a:noFill/>
          <a:ln w="9525">
            <a:noFill/>
            <a:miter lim="800000"/>
            <a:headEnd/>
            <a:tailEnd/>
          </a:ln>
        </p:spPr>
      </p:pic>
      <p:sp>
        <p:nvSpPr>
          <p:cNvPr id="7" name="Content Placeholder 1"/>
          <p:cNvSpPr>
            <a:spLocks noGrp="1"/>
          </p:cNvSpPr>
          <p:nvPr>
            <p:ph idx="1"/>
          </p:nvPr>
        </p:nvSpPr>
        <p:spPr>
          <a:xfrm>
            <a:off x="381000" y="701433"/>
            <a:ext cx="8610600" cy="4267200"/>
          </a:xfrm>
        </p:spPr>
        <p:txBody>
          <a:bodyPr/>
          <a:lstStyle/>
          <a:p>
            <a:endParaRPr lang="en-US" dirty="0"/>
          </a:p>
          <a:p>
            <a:r>
              <a:rPr lang="en-US" dirty="0"/>
              <a:t>Undamaged TMAs can be used on multiple projects</a:t>
            </a:r>
          </a:p>
          <a:p>
            <a:r>
              <a:rPr lang="en-US" dirty="0"/>
              <a:t>Having a driver may add substantially to project costs</a:t>
            </a:r>
          </a:p>
        </p:txBody>
      </p:sp>
      <p:sp>
        <p:nvSpPr>
          <p:cNvPr id="5" name="Rectangle 2">
            <a:extLst>
              <a:ext uri="{FF2B5EF4-FFF2-40B4-BE49-F238E27FC236}">
                <a16:creationId xmlns:a16="http://schemas.microsoft.com/office/drawing/2014/main" id="{AC3AFD3D-BF30-4746-A346-343A5674655C}"/>
              </a:ext>
            </a:extLst>
          </p:cNvPr>
          <p:cNvSpPr txBox="1">
            <a:spLocks noChangeArrowheads="1"/>
          </p:cNvSpPr>
          <p:nvPr/>
        </p:nvSpPr>
        <p:spPr bwMode="auto">
          <a:xfrm>
            <a:off x="381000" y="89375"/>
            <a:ext cx="7315200" cy="1219200"/>
          </a:xfrm>
          <a:prstGeom prst="rect">
            <a:avLst/>
          </a:prstGeom>
          <a:solidFill>
            <a:schemeClr val="lt1"/>
          </a:solidFill>
          <a:ln w="25400" cap="flat" cmpd="sng" algn="ctr">
            <a:solidFill>
              <a:schemeClr val="accent3"/>
            </a:solidFill>
            <a:prstDash val="solid"/>
            <a:headEnd/>
            <a:tailEnd/>
          </a:ln>
          <a:effec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3200" b="1" i="0" baseline="0">
                <a:solidFill>
                  <a:srgbClr val="008080"/>
                </a:solidFill>
                <a:effectLst/>
                <a:latin typeface="Arial" panose="020B0604020202020204" pitchFamily="34" charset="0"/>
                <a:ea typeface="+mj-ea"/>
                <a:cs typeface="Arial" panose="020B0604020202020204" pitchFamily="34" charset="0"/>
              </a:defRPr>
            </a:lvl1pPr>
            <a:lvl2pPr algn="ctr" rtl="0" eaLnBrk="0" fontAlgn="base" hangingPunct="0">
              <a:spcBef>
                <a:spcPct val="0"/>
              </a:spcBef>
              <a:spcAft>
                <a:spcPct val="0"/>
              </a:spcAft>
              <a:defRPr sz="4000" b="1" i="1">
                <a:solidFill>
                  <a:srgbClr val="CC3300"/>
                </a:solidFill>
                <a:latin typeface="Calibri" pitchFamily="34" charset="0"/>
              </a:defRPr>
            </a:lvl2pPr>
            <a:lvl3pPr algn="ctr" rtl="0" eaLnBrk="0" fontAlgn="base" hangingPunct="0">
              <a:spcBef>
                <a:spcPct val="0"/>
              </a:spcBef>
              <a:spcAft>
                <a:spcPct val="0"/>
              </a:spcAft>
              <a:defRPr sz="4000" b="1" i="1">
                <a:solidFill>
                  <a:srgbClr val="CC3300"/>
                </a:solidFill>
                <a:latin typeface="Calibri" pitchFamily="34" charset="0"/>
              </a:defRPr>
            </a:lvl3pPr>
            <a:lvl4pPr algn="ctr" rtl="0" eaLnBrk="0" fontAlgn="base" hangingPunct="0">
              <a:spcBef>
                <a:spcPct val="0"/>
              </a:spcBef>
              <a:spcAft>
                <a:spcPct val="0"/>
              </a:spcAft>
              <a:defRPr sz="4000" b="1" i="1">
                <a:solidFill>
                  <a:srgbClr val="CC3300"/>
                </a:solidFill>
                <a:latin typeface="Calibri" pitchFamily="34" charset="0"/>
              </a:defRPr>
            </a:lvl4pPr>
            <a:lvl5pPr algn="ctr" rtl="0" eaLnBrk="0" fontAlgn="base" hangingPunct="0">
              <a:spcBef>
                <a:spcPct val="0"/>
              </a:spcBef>
              <a:spcAft>
                <a:spcPct val="0"/>
              </a:spcAft>
              <a:defRPr sz="4000" b="1" i="1">
                <a:solidFill>
                  <a:srgbClr val="CC3300"/>
                </a:solidFill>
                <a:latin typeface="Calibri" pitchFamily="34" charset="0"/>
              </a:defRPr>
            </a:lvl5pPr>
            <a:lvl6pPr marL="457200" algn="ctr" rtl="0" fontAlgn="base">
              <a:spcBef>
                <a:spcPct val="0"/>
              </a:spcBef>
              <a:spcAft>
                <a:spcPct val="0"/>
              </a:spcAft>
              <a:defRPr sz="4000" b="1" i="1">
                <a:solidFill>
                  <a:srgbClr val="CC3300"/>
                </a:solidFill>
                <a:latin typeface="Verdana" pitchFamily="34" charset="0"/>
              </a:defRPr>
            </a:lvl6pPr>
            <a:lvl7pPr marL="914400" algn="ctr" rtl="0" fontAlgn="base">
              <a:spcBef>
                <a:spcPct val="0"/>
              </a:spcBef>
              <a:spcAft>
                <a:spcPct val="0"/>
              </a:spcAft>
              <a:defRPr sz="4000" b="1" i="1">
                <a:solidFill>
                  <a:srgbClr val="CC3300"/>
                </a:solidFill>
                <a:latin typeface="Verdana" pitchFamily="34" charset="0"/>
              </a:defRPr>
            </a:lvl7pPr>
            <a:lvl8pPr marL="1371600" algn="ctr" rtl="0" fontAlgn="base">
              <a:spcBef>
                <a:spcPct val="0"/>
              </a:spcBef>
              <a:spcAft>
                <a:spcPct val="0"/>
              </a:spcAft>
              <a:defRPr sz="4000" b="1" i="1">
                <a:solidFill>
                  <a:srgbClr val="CC3300"/>
                </a:solidFill>
                <a:latin typeface="Verdana" pitchFamily="34" charset="0"/>
              </a:defRPr>
            </a:lvl8pPr>
            <a:lvl9pPr marL="1828800" algn="ctr" rtl="0" fontAlgn="base">
              <a:spcBef>
                <a:spcPct val="0"/>
              </a:spcBef>
              <a:spcAft>
                <a:spcPct val="0"/>
              </a:spcAft>
              <a:defRPr sz="4000" b="1" i="1">
                <a:solidFill>
                  <a:srgbClr val="CC3300"/>
                </a:solidFill>
                <a:latin typeface="Verdana" pitchFamily="34" charset="0"/>
              </a:defRPr>
            </a:lvl9pPr>
          </a:lstStyle>
          <a:p>
            <a:pPr lvl="0">
              <a:defRPr/>
            </a:pPr>
            <a:r>
              <a:rPr lang="en-US" kern="0" dirty="0"/>
              <a:t>Relative Costs and Benefits</a:t>
            </a:r>
          </a:p>
        </p:txBody>
      </p:sp>
      <p:sp>
        <p:nvSpPr>
          <p:cNvPr id="3" name="Google Shape;74;p1">
            <a:extLst>
              <a:ext uri="{FF2B5EF4-FFF2-40B4-BE49-F238E27FC236}">
                <a16:creationId xmlns:a16="http://schemas.microsoft.com/office/drawing/2014/main" id="{CEAE0F99-3140-663D-7CB0-8935C2B59AE4}"/>
              </a:ext>
            </a:extLst>
          </p:cNvPr>
          <p:cNvSpPr/>
          <p:nvPr/>
        </p:nvSpPr>
        <p:spPr>
          <a:xfrm>
            <a:off x="5867400" y="5819669"/>
            <a:ext cx="2619213"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latin typeface="Arial" panose="020B0604020202020204" pitchFamily="34" charset="0"/>
                <a:ea typeface="Open Sans"/>
                <a:cs typeface="Arial" panose="020B0604020202020204" pitchFamily="34" charset="0"/>
                <a:sym typeface="Open Sans"/>
              </a:rPr>
              <a:t>Image: Washington State DOT</a:t>
            </a:r>
            <a:endParaRPr sz="1000" dirty="0">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2939288566"/>
      </p:ext>
    </p:extLst>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40" name="Rectangle 2"/>
          <p:cNvSpPr>
            <a:spLocks noGrp="1" noChangeArrowheads="1"/>
          </p:cNvSpPr>
          <p:nvPr>
            <p:ph type="title" idx="4294967295"/>
          </p:nvPr>
        </p:nvSpPr>
        <p:spPr>
          <a:xfrm>
            <a:off x="1524000" y="0"/>
            <a:ext cx="7620000" cy="1219200"/>
          </a:xfrm>
        </p:spPr>
        <p:txBody>
          <a:bodyPr/>
          <a:lstStyle/>
          <a:p>
            <a:pPr eaLnBrk="1" hangingPunct="1">
              <a:defRPr/>
            </a:pPr>
            <a:r>
              <a:rPr lang="en-US" i="0" dirty="0"/>
              <a:t> </a:t>
            </a:r>
            <a:r>
              <a:rPr lang="en-US" dirty="0"/>
              <a:t>Truck-Mounted Attenuators</a:t>
            </a:r>
          </a:p>
        </p:txBody>
      </p:sp>
      <p:pic>
        <p:nvPicPr>
          <p:cNvPr id="23554" name="Picture 2" descr="Shadow truck with attenuator in lane"/>
          <p:cNvPicPr>
            <a:picLocks noChangeAspect="1" noChangeArrowheads="1"/>
          </p:cNvPicPr>
          <p:nvPr/>
        </p:nvPicPr>
        <p:blipFill>
          <a:blip r:embed="rId3" cstate="print"/>
          <a:srcRect/>
          <a:stretch>
            <a:fillRect/>
          </a:stretch>
        </p:blipFill>
        <p:spPr bwMode="auto">
          <a:xfrm>
            <a:off x="381000" y="1205672"/>
            <a:ext cx="2935406" cy="4419600"/>
          </a:xfrm>
          <a:prstGeom prst="rect">
            <a:avLst/>
          </a:prstGeom>
          <a:noFill/>
          <a:ln w="9525">
            <a:noFill/>
            <a:miter lim="800000"/>
            <a:headEnd/>
            <a:tailEnd/>
          </a:ln>
        </p:spPr>
      </p:pic>
      <p:sp>
        <p:nvSpPr>
          <p:cNvPr id="6" name="TextBox 5"/>
          <p:cNvSpPr txBox="1"/>
          <p:nvPr/>
        </p:nvSpPr>
        <p:spPr>
          <a:xfrm>
            <a:off x="381000" y="242129"/>
            <a:ext cx="1143000" cy="707886"/>
          </a:xfrm>
          <a:prstGeom prst="rect">
            <a:avLst/>
          </a:prstGeom>
          <a:noFill/>
          <a:ln w="57150">
            <a:solidFill>
              <a:srgbClr val="C00000"/>
            </a:solidFill>
          </a:ln>
        </p:spPr>
        <p:txBody>
          <a:bodyPr wrap="square" rtlCol="0">
            <a:spAutoFit/>
          </a:bodyPr>
          <a:lstStyle/>
          <a:p>
            <a:pPr algn="ctr"/>
            <a:r>
              <a:rPr lang="en-US" sz="4000" b="1" dirty="0">
                <a:latin typeface="Arial" panose="020B0604020202020204" pitchFamily="34" charset="0"/>
              </a:rPr>
              <a:t>114</a:t>
            </a:r>
          </a:p>
        </p:txBody>
      </p:sp>
      <p:sp>
        <p:nvSpPr>
          <p:cNvPr id="7" name="Content Placeholder 1"/>
          <p:cNvSpPr>
            <a:spLocks noGrp="1"/>
          </p:cNvSpPr>
          <p:nvPr>
            <p:ph idx="1"/>
          </p:nvPr>
        </p:nvSpPr>
        <p:spPr>
          <a:xfrm>
            <a:off x="3429000" y="1676400"/>
            <a:ext cx="5410200" cy="3276600"/>
          </a:xfrm>
        </p:spPr>
        <p:txBody>
          <a:bodyPr/>
          <a:lstStyle/>
          <a:p>
            <a:r>
              <a:rPr lang="en-US" dirty="0"/>
              <a:t>If used, the TMA should be used in accordance with the manufacturer’s specifications</a:t>
            </a:r>
          </a:p>
          <a:p>
            <a:pPr lvl="1"/>
            <a:r>
              <a:rPr lang="en-US" dirty="0"/>
              <a:t>Intended application</a:t>
            </a:r>
          </a:p>
          <a:p>
            <a:pPr lvl="1"/>
            <a:r>
              <a:rPr lang="en-US" dirty="0"/>
              <a:t>Roll-ahead distance</a:t>
            </a:r>
          </a:p>
          <a:p>
            <a:endParaRPr lang="en-US" dirty="0"/>
          </a:p>
        </p:txBody>
      </p:sp>
      <p:sp>
        <p:nvSpPr>
          <p:cNvPr id="3" name="Google Shape;74;p1">
            <a:extLst>
              <a:ext uri="{FF2B5EF4-FFF2-40B4-BE49-F238E27FC236}">
                <a16:creationId xmlns:a16="http://schemas.microsoft.com/office/drawing/2014/main" id="{5F764B60-58FF-B9AF-EEA3-473DFAF3FB91}"/>
              </a:ext>
            </a:extLst>
          </p:cNvPr>
          <p:cNvSpPr/>
          <p:nvPr/>
        </p:nvSpPr>
        <p:spPr>
          <a:xfrm>
            <a:off x="2286000" y="5652328"/>
            <a:ext cx="2619213"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latin typeface="Arial" panose="020B0604020202020204" pitchFamily="34" charset="0"/>
                <a:ea typeface="Open Sans"/>
                <a:cs typeface="Arial" panose="020B0604020202020204" pitchFamily="34" charset="0"/>
                <a:sym typeface="Open Sans"/>
              </a:rPr>
              <a:t>Image: ATSSA</a:t>
            </a:r>
            <a:endParaRPr sz="1000" dirty="0">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2332194607"/>
      </p:ext>
    </p:extLst>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Rectangle 2"/>
          <p:cNvSpPr>
            <a:spLocks noGrp="1" noChangeArrowheads="1"/>
          </p:cNvSpPr>
          <p:nvPr>
            <p:ph type="title" idx="4294967295"/>
          </p:nvPr>
        </p:nvSpPr>
        <p:spPr>
          <a:xfrm>
            <a:off x="1447800" y="0"/>
            <a:ext cx="7696200" cy="1295400"/>
          </a:xfrm>
        </p:spPr>
        <p:txBody>
          <a:bodyPr/>
          <a:lstStyle/>
          <a:p>
            <a:pPr eaLnBrk="1" hangingPunct="1">
              <a:spcBef>
                <a:spcPts val="900"/>
              </a:spcBef>
              <a:spcAft>
                <a:spcPts val="900"/>
              </a:spcAft>
              <a:defRPr/>
            </a:pPr>
            <a:r>
              <a:rPr lang="en-US" dirty="0"/>
              <a:t>Positioning of TMAs</a:t>
            </a:r>
            <a:endParaRPr lang="en-US" b="0" dirty="0"/>
          </a:p>
        </p:txBody>
      </p:sp>
      <p:sp>
        <p:nvSpPr>
          <p:cNvPr id="105475" name="Rectangle 3"/>
          <p:cNvSpPr>
            <a:spLocks noGrp="1" noChangeArrowheads="1"/>
          </p:cNvSpPr>
          <p:nvPr>
            <p:ph type="body" idx="1"/>
          </p:nvPr>
        </p:nvSpPr>
        <p:spPr>
          <a:xfrm>
            <a:off x="3505200" y="1447800"/>
            <a:ext cx="5029200" cy="3699387"/>
          </a:xfrm>
        </p:spPr>
        <p:txBody>
          <a:bodyPr/>
          <a:lstStyle/>
          <a:p>
            <a:pPr eaLnBrk="1" hangingPunct="1">
              <a:lnSpc>
                <a:spcPct val="90000"/>
              </a:lnSpc>
            </a:pPr>
            <a:r>
              <a:rPr lang="en-US" dirty="0"/>
              <a:t>“The shadow truck should be positioned a </a:t>
            </a:r>
            <a:r>
              <a:rPr lang="en-US" b="1" dirty="0">
                <a:solidFill>
                  <a:schemeClr val="accent2"/>
                </a:solidFill>
              </a:rPr>
              <a:t>sufficient distance in advance of the workers</a:t>
            </a:r>
            <a:r>
              <a:rPr lang="en-US" dirty="0"/>
              <a:t> or equipment being protected….but not so much that the errant vehicle will travel around….”</a:t>
            </a:r>
          </a:p>
        </p:txBody>
      </p:sp>
      <p:sp>
        <p:nvSpPr>
          <p:cNvPr id="105477" name="Rectangle 5" descr="two-lane roadway rendering with shadow truck and roll ahead distance shown">
            <a:extLst>
              <a:ext uri="{C183D7F6-B498-43B3-948B-1728B52AA6E4}">
                <adec:decorative xmlns:adec="http://schemas.microsoft.com/office/drawing/2017/decorative" val="0"/>
              </a:ext>
            </a:extLst>
          </p:cNvPr>
          <p:cNvSpPr>
            <a:spLocks noChangeArrowheads="1"/>
          </p:cNvSpPr>
          <p:nvPr/>
        </p:nvSpPr>
        <p:spPr bwMode="auto">
          <a:xfrm>
            <a:off x="609600" y="1219200"/>
            <a:ext cx="1295400" cy="4343400"/>
          </a:xfrm>
          <a:prstGeom prst="rect">
            <a:avLst/>
          </a:prstGeom>
          <a:solidFill>
            <a:srgbClr val="969696"/>
          </a:solidFill>
          <a:ln w="9525">
            <a:solidFill>
              <a:schemeClr val="tx1"/>
            </a:solidFill>
            <a:miter lim="800000"/>
            <a:headEnd/>
            <a:tailEnd/>
          </a:ln>
        </p:spPr>
        <p:txBody>
          <a:bodyPr wrap="none" anchor="ctr"/>
          <a:lstStyle/>
          <a:p>
            <a:endParaRPr lang="en-US" dirty="0">
              <a:latin typeface="Arial" panose="020B0604020202020204" pitchFamily="34" charset="0"/>
            </a:endParaRPr>
          </a:p>
        </p:txBody>
      </p:sp>
      <p:sp>
        <p:nvSpPr>
          <p:cNvPr id="105478" name="Rectangle 6" descr="Wide downward diagonal"/>
          <p:cNvSpPr>
            <a:spLocks noChangeArrowheads="1"/>
          </p:cNvSpPr>
          <p:nvPr/>
        </p:nvSpPr>
        <p:spPr bwMode="auto">
          <a:xfrm>
            <a:off x="1371600" y="2209800"/>
            <a:ext cx="457200" cy="685800"/>
          </a:xfrm>
          <a:prstGeom prst="rect">
            <a:avLst/>
          </a:prstGeom>
          <a:pattFill prst="wdDnDiag">
            <a:fgClr>
              <a:schemeClr val="tx2"/>
            </a:fgClr>
            <a:bgClr>
              <a:srgbClr val="FFFFFF"/>
            </a:bgClr>
          </a:pattFill>
          <a:ln w="9525">
            <a:solidFill>
              <a:schemeClr val="tx1"/>
            </a:solidFill>
            <a:miter lim="800000"/>
            <a:headEnd/>
            <a:tailEnd/>
          </a:ln>
        </p:spPr>
        <p:txBody>
          <a:bodyPr wrap="none" anchor="ctr"/>
          <a:lstStyle/>
          <a:p>
            <a:endParaRPr lang="en-US" dirty="0">
              <a:latin typeface="Arial" panose="020B0604020202020204" pitchFamily="34" charset="0"/>
            </a:endParaRPr>
          </a:p>
        </p:txBody>
      </p:sp>
      <p:sp>
        <p:nvSpPr>
          <p:cNvPr id="105479" name="Line 7">
            <a:extLst>
              <a:ext uri="{C183D7F6-B498-43B3-948B-1728B52AA6E4}">
                <adec:decorative xmlns:adec="http://schemas.microsoft.com/office/drawing/2017/decorative" val="1"/>
              </a:ext>
            </a:extLst>
          </p:cNvPr>
          <p:cNvSpPr>
            <a:spLocks noChangeShapeType="1"/>
          </p:cNvSpPr>
          <p:nvPr/>
        </p:nvSpPr>
        <p:spPr bwMode="auto">
          <a:xfrm>
            <a:off x="1244600" y="1219200"/>
            <a:ext cx="0" cy="4343400"/>
          </a:xfrm>
          <a:prstGeom prst="line">
            <a:avLst/>
          </a:prstGeom>
          <a:noFill/>
          <a:ln w="38100">
            <a:solidFill>
              <a:srgbClr val="FFFF00"/>
            </a:solidFill>
            <a:round/>
            <a:headEnd/>
            <a:tailEnd/>
          </a:ln>
        </p:spPr>
        <p:txBody>
          <a:bodyPr/>
          <a:lstStyle/>
          <a:p>
            <a:endParaRPr lang="en-US" dirty="0">
              <a:latin typeface="Arial" panose="020B0604020202020204" pitchFamily="34" charset="0"/>
            </a:endParaRPr>
          </a:p>
        </p:txBody>
      </p:sp>
      <p:sp>
        <p:nvSpPr>
          <p:cNvPr id="105480" name="Line 8">
            <a:extLst>
              <a:ext uri="{C183D7F6-B498-43B3-948B-1728B52AA6E4}">
                <adec:decorative xmlns:adec="http://schemas.microsoft.com/office/drawing/2017/decorative" val="1"/>
              </a:ext>
            </a:extLst>
          </p:cNvPr>
          <p:cNvSpPr>
            <a:spLocks noChangeShapeType="1"/>
          </p:cNvSpPr>
          <p:nvPr/>
        </p:nvSpPr>
        <p:spPr bwMode="auto">
          <a:xfrm>
            <a:off x="1295400" y="1219200"/>
            <a:ext cx="0" cy="4343400"/>
          </a:xfrm>
          <a:prstGeom prst="line">
            <a:avLst/>
          </a:prstGeom>
          <a:noFill/>
          <a:ln w="38100">
            <a:solidFill>
              <a:srgbClr val="FFFF00"/>
            </a:solidFill>
            <a:round/>
            <a:headEnd/>
            <a:tailEnd/>
          </a:ln>
        </p:spPr>
        <p:txBody>
          <a:bodyPr/>
          <a:lstStyle/>
          <a:p>
            <a:endParaRPr lang="en-US" dirty="0">
              <a:latin typeface="Arial" panose="020B0604020202020204" pitchFamily="34" charset="0"/>
            </a:endParaRPr>
          </a:p>
        </p:txBody>
      </p:sp>
      <p:sp>
        <p:nvSpPr>
          <p:cNvPr id="105481" name="Line 9">
            <a:extLst>
              <a:ext uri="{C183D7F6-B498-43B3-948B-1728B52AA6E4}">
                <adec:decorative xmlns:adec="http://schemas.microsoft.com/office/drawing/2017/decorative" val="1"/>
              </a:ext>
            </a:extLst>
          </p:cNvPr>
          <p:cNvSpPr>
            <a:spLocks noChangeShapeType="1"/>
          </p:cNvSpPr>
          <p:nvPr/>
        </p:nvSpPr>
        <p:spPr bwMode="auto">
          <a:xfrm>
            <a:off x="1981200" y="3810000"/>
            <a:ext cx="609600" cy="0"/>
          </a:xfrm>
          <a:prstGeom prst="line">
            <a:avLst/>
          </a:prstGeom>
          <a:noFill/>
          <a:ln w="38100">
            <a:solidFill>
              <a:srgbClr val="000000"/>
            </a:solidFill>
            <a:round/>
            <a:headEnd/>
            <a:tailEnd/>
          </a:ln>
        </p:spPr>
        <p:txBody>
          <a:bodyPr/>
          <a:lstStyle/>
          <a:p>
            <a:endParaRPr lang="en-US" dirty="0">
              <a:latin typeface="Arial" panose="020B0604020202020204" pitchFamily="34" charset="0"/>
            </a:endParaRPr>
          </a:p>
        </p:txBody>
      </p:sp>
      <p:sp>
        <p:nvSpPr>
          <p:cNvPr id="105482" name="Line 10">
            <a:extLst>
              <a:ext uri="{C183D7F6-B498-43B3-948B-1728B52AA6E4}">
                <adec:decorative xmlns:adec="http://schemas.microsoft.com/office/drawing/2017/decorative" val="1"/>
              </a:ext>
            </a:extLst>
          </p:cNvPr>
          <p:cNvSpPr>
            <a:spLocks noChangeShapeType="1"/>
          </p:cNvSpPr>
          <p:nvPr/>
        </p:nvSpPr>
        <p:spPr bwMode="auto">
          <a:xfrm>
            <a:off x="1981200" y="2895600"/>
            <a:ext cx="609600" cy="0"/>
          </a:xfrm>
          <a:prstGeom prst="line">
            <a:avLst/>
          </a:prstGeom>
          <a:noFill/>
          <a:ln w="38100">
            <a:solidFill>
              <a:srgbClr val="000000"/>
            </a:solidFill>
            <a:round/>
            <a:headEnd/>
            <a:tailEnd/>
          </a:ln>
        </p:spPr>
        <p:txBody>
          <a:bodyPr/>
          <a:lstStyle/>
          <a:p>
            <a:endParaRPr lang="en-US" dirty="0">
              <a:latin typeface="Arial" panose="020B0604020202020204" pitchFamily="34" charset="0"/>
            </a:endParaRPr>
          </a:p>
        </p:txBody>
      </p:sp>
      <p:grpSp>
        <p:nvGrpSpPr>
          <p:cNvPr id="2" name="Group 11">
            <a:extLst>
              <a:ext uri="{C183D7F6-B498-43B3-948B-1728B52AA6E4}">
                <adec:decorative xmlns:adec="http://schemas.microsoft.com/office/drawing/2017/decorative" val="1"/>
              </a:ext>
            </a:extLst>
          </p:cNvPr>
          <p:cNvGrpSpPr>
            <a:grpSpLocks/>
          </p:cNvGrpSpPr>
          <p:nvPr/>
        </p:nvGrpSpPr>
        <p:grpSpPr bwMode="auto">
          <a:xfrm>
            <a:off x="1295400" y="2971800"/>
            <a:ext cx="4800600" cy="2895600"/>
            <a:chOff x="1536" y="2352"/>
            <a:chExt cx="3024" cy="1824"/>
          </a:xfrm>
          <a:solidFill>
            <a:schemeClr val="bg1"/>
          </a:solidFill>
        </p:grpSpPr>
        <p:sp>
          <p:nvSpPr>
            <p:cNvPr id="111630" name="AutoShape 12"/>
            <p:cNvSpPr>
              <a:spLocks noChangeArrowheads="1"/>
            </p:cNvSpPr>
            <p:nvPr/>
          </p:nvSpPr>
          <p:spPr bwMode="auto">
            <a:xfrm>
              <a:off x="1536" y="3792"/>
              <a:ext cx="3024" cy="384"/>
            </a:xfrm>
            <a:prstGeom prst="wedgeRoundRectCallout">
              <a:avLst>
                <a:gd name="adj1" fmla="val -26986"/>
                <a:gd name="adj2" fmla="val -329426"/>
                <a:gd name="adj3" fmla="val 16667"/>
              </a:avLst>
            </a:prstGeom>
            <a:grpFill/>
            <a:ln w="9525">
              <a:solidFill>
                <a:schemeClr val="tx1"/>
              </a:solidFill>
              <a:miter lim="800000"/>
              <a:headEnd/>
              <a:tailEnd/>
            </a:ln>
          </p:spPr>
          <p:txBody>
            <a:bodyPr/>
            <a:lstStyle/>
            <a:p>
              <a:pPr algn="ctr">
                <a:defRPr/>
              </a:pPr>
              <a:r>
                <a:rPr lang="en-US" sz="3200" b="1" dirty="0">
                  <a:latin typeface="Arial" panose="020B0604020202020204" pitchFamily="34" charset="0"/>
                </a:rPr>
                <a:t>“Roll-ahead distance”</a:t>
              </a:r>
            </a:p>
          </p:txBody>
        </p:sp>
        <p:sp>
          <p:nvSpPr>
            <p:cNvPr id="111631" name="WordArt 13"/>
            <p:cNvSpPr>
              <a:spLocks noChangeArrowheads="1" noChangeShapeType="1" noTextEdit="1"/>
            </p:cNvSpPr>
            <p:nvPr/>
          </p:nvSpPr>
          <p:spPr bwMode="auto">
            <a:xfrm>
              <a:off x="2016" y="2352"/>
              <a:ext cx="480" cy="534"/>
            </a:xfrm>
            <a:prstGeom prst="rect">
              <a:avLst/>
            </a:prstGeom>
            <a:noFill/>
          </p:spPr>
          <p:txBody>
            <a:bodyPr wrap="none" fromWordArt="1">
              <a:prstTxWarp prst="textSlantUp">
                <a:avLst>
                  <a:gd name="adj" fmla="val 55556"/>
                </a:avLst>
              </a:prstTxWarp>
            </a:bodyPr>
            <a:lstStyle/>
            <a:p>
              <a:pPr algn="ctr">
                <a:defRPr/>
              </a:pPr>
              <a:r>
                <a:rPr lang="en-US" sz="3600" kern="10" dirty="0">
                  <a:ln w="9525">
                    <a:solidFill>
                      <a:srgbClr val="000000"/>
                    </a:solidFill>
                    <a:round/>
                    <a:headEnd/>
                    <a:tailEnd/>
                  </a:ln>
                  <a:solidFill>
                    <a:srgbClr val="000000"/>
                  </a:solidFill>
                  <a:latin typeface="Arial Black"/>
                </a:rPr>
                <a:t>RAD</a:t>
              </a:r>
            </a:p>
          </p:txBody>
        </p:sp>
      </p:grpSp>
      <p:pic>
        <p:nvPicPr>
          <p:cNvPr id="105484" name="Picture 14" descr="Shadow truck diagram on a highway"/>
          <p:cNvPicPr>
            <a:picLocks noChangeAspect="1" noChangeArrowheads="1"/>
          </p:cNvPicPr>
          <p:nvPr/>
        </p:nvPicPr>
        <p:blipFill>
          <a:blip r:embed="rId3" cstate="print"/>
          <a:srcRect/>
          <a:stretch>
            <a:fillRect/>
          </a:stretch>
        </p:blipFill>
        <p:spPr bwMode="auto">
          <a:xfrm>
            <a:off x="1447800" y="3733800"/>
            <a:ext cx="352425" cy="1052513"/>
          </a:xfrm>
          <a:prstGeom prst="rect">
            <a:avLst/>
          </a:prstGeom>
          <a:noFill/>
          <a:ln w="9525">
            <a:noFill/>
            <a:miter lim="800000"/>
            <a:headEnd/>
            <a:tailEnd/>
          </a:ln>
        </p:spPr>
      </p:pic>
      <p:sp>
        <p:nvSpPr>
          <p:cNvPr id="15" name="TextBox 14"/>
          <p:cNvSpPr txBox="1"/>
          <p:nvPr/>
        </p:nvSpPr>
        <p:spPr>
          <a:xfrm>
            <a:off x="228600" y="320814"/>
            <a:ext cx="1143000" cy="707886"/>
          </a:xfrm>
          <a:prstGeom prst="rect">
            <a:avLst/>
          </a:prstGeom>
          <a:noFill/>
          <a:ln w="57150">
            <a:solidFill>
              <a:srgbClr val="C00000"/>
            </a:solidFill>
          </a:ln>
        </p:spPr>
        <p:txBody>
          <a:bodyPr wrap="square" rtlCol="0">
            <a:spAutoFit/>
          </a:bodyPr>
          <a:lstStyle/>
          <a:p>
            <a:pPr algn="ctr"/>
            <a:r>
              <a:rPr lang="en-US" sz="4000" b="1" dirty="0">
                <a:latin typeface="Arial" panose="020B0604020202020204" pitchFamily="34" charset="0"/>
              </a:rPr>
              <a:t>114</a:t>
            </a:r>
          </a:p>
        </p:txBody>
      </p:sp>
      <p:sp>
        <p:nvSpPr>
          <p:cNvPr id="3" name="Google Shape;74;p1">
            <a:extLst>
              <a:ext uri="{FF2B5EF4-FFF2-40B4-BE49-F238E27FC236}">
                <a16:creationId xmlns:a16="http://schemas.microsoft.com/office/drawing/2014/main" id="{F8248627-EBA6-372F-F10D-E91E13D35E4B}"/>
              </a:ext>
            </a:extLst>
          </p:cNvPr>
          <p:cNvSpPr/>
          <p:nvPr/>
        </p:nvSpPr>
        <p:spPr>
          <a:xfrm>
            <a:off x="1238599" y="5935543"/>
            <a:ext cx="2619213"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latin typeface="Arial" panose="020B0604020202020204" pitchFamily="34" charset="0"/>
                <a:ea typeface="Open Sans"/>
                <a:cs typeface="Arial" panose="020B0604020202020204" pitchFamily="34" charset="0"/>
                <a:sym typeface="Open Sans"/>
              </a:rPr>
              <a:t>Image: ATSSA</a:t>
            </a:r>
            <a:endParaRPr sz="1000" dirty="0">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3952482566"/>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499"/>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Roll Ahead.mpg" descr="Video of SUV impacting rear of shadow truck on a freeway">
            <a:hlinkClick r:id="" action="ppaction://media"/>
            <a:extLst>
              <a:ext uri="{C183D7F6-B498-43B3-948B-1728B52AA6E4}">
                <adec:decorative xmlns:adec="http://schemas.microsoft.com/office/drawing/2017/decorative" val="0"/>
              </a:ext>
            </a:extLst>
          </p:cNvPr>
          <p:cNvPicPr>
            <a:picLocks noRot="1" noChangeAspect="1"/>
          </p:cNvPicPr>
          <p:nvPr>
            <a:videoFile r:link="rId1"/>
          </p:nvPr>
        </p:nvPicPr>
        <p:blipFill>
          <a:blip r:embed="rId3" cstate="print"/>
          <a:stretch>
            <a:fillRect/>
          </a:stretch>
        </p:blipFill>
        <p:spPr>
          <a:xfrm>
            <a:off x="0" y="228600"/>
            <a:ext cx="9164320" cy="6248400"/>
          </a:xfrm>
          <a:prstGeom prst="rect">
            <a:avLst/>
          </a:prstGeom>
        </p:spPr>
      </p:pic>
      <p:sp>
        <p:nvSpPr>
          <p:cNvPr id="2" name="Google Shape;74;p1">
            <a:extLst>
              <a:ext uri="{FF2B5EF4-FFF2-40B4-BE49-F238E27FC236}">
                <a16:creationId xmlns:a16="http://schemas.microsoft.com/office/drawing/2014/main" id="{0CFC24A4-B5B7-7787-D697-D842D417E217}"/>
              </a:ext>
            </a:extLst>
          </p:cNvPr>
          <p:cNvSpPr/>
          <p:nvPr/>
        </p:nvSpPr>
        <p:spPr>
          <a:xfrm>
            <a:off x="7010400" y="6096000"/>
            <a:ext cx="2619213"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chemeClr val="bg1"/>
                </a:solidFill>
                <a:latin typeface="Arial" panose="020B0604020202020204" pitchFamily="34" charset="0"/>
                <a:ea typeface="Open Sans"/>
                <a:cs typeface="Arial" panose="020B0604020202020204" pitchFamily="34" charset="0"/>
                <a:sym typeface="Open Sans"/>
              </a:rPr>
              <a:t>Source: Washington State DOT</a:t>
            </a:r>
            <a:endParaRPr sz="1000" dirty="0">
              <a:solidFill>
                <a:schemeClr val="bg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3252790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86466"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Rectangle 2"/>
          <p:cNvSpPr>
            <a:spLocks noGrp="1" noChangeArrowheads="1"/>
          </p:cNvSpPr>
          <p:nvPr>
            <p:ph type="title" idx="4294967295"/>
          </p:nvPr>
        </p:nvSpPr>
        <p:spPr bwMode="auto">
          <a:xfrm>
            <a:off x="533400" y="0"/>
            <a:ext cx="8153400" cy="1295400"/>
          </a:xfrm>
          <a:prstGeom prst="rect">
            <a:avLst/>
          </a:prstGeom>
          <a:noFill/>
          <a:ln>
            <a:miter lim="800000"/>
            <a:headEnd/>
            <a:tailEnd/>
          </a:ln>
        </p:spPr>
        <p:txBody>
          <a:bodyPr/>
          <a:lstStyle/>
          <a:p>
            <a:pPr eaLnBrk="1" hangingPunct="1"/>
            <a:r>
              <a:rPr lang="en-US" dirty="0"/>
              <a:t>Sample Roll-Ahead Distances by Prevailing Speed (Stationary)</a:t>
            </a:r>
          </a:p>
        </p:txBody>
      </p:sp>
      <p:sp>
        <p:nvSpPr>
          <p:cNvPr id="129061" name="Text Box 43"/>
          <p:cNvSpPr txBox="1">
            <a:spLocks noChangeArrowheads="1"/>
          </p:cNvSpPr>
          <p:nvPr/>
        </p:nvSpPr>
        <p:spPr bwMode="auto">
          <a:xfrm>
            <a:off x="4800600" y="4800600"/>
            <a:ext cx="4038600" cy="707886"/>
          </a:xfrm>
          <a:prstGeom prst="rect">
            <a:avLst/>
          </a:prstGeom>
          <a:solidFill>
            <a:schemeClr val="bg1"/>
          </a:solidFill>
          <a:ln w="9525">
            <a:solidFill>
              <a:srgbClr val="FF3300"/>
            </a:solidFill>
            <a:miter lim="800000"/>
            <a:headEnd/>
            <a:tailEnd/>
          </a:ln>
        </p:spPr>
        <p:txBody>
          <a:bodyPr wrap="square">
            <a:spAutoFit/>
          </a:bodyPr>
          <a:lstStyle/>
          <a:p>
            <a:r>
              <a:rPr lang="en-US" sz="2000" dirty="0">
                <a:latin typeface="Arial" panose="020B0604020202020204" pitchFamily="34" charset="0"/>
              </a:rPr>
              <a:t>Source: Humphreys and Sullivan, “Guidelines for the Use of TMA’s”</a:t>
            </a:r>
          </a:p>
        </p:txBody>
      </p:sp>
      <p:sp>
        <p:nvSpPr>
          <p:cNvPr id="129062" name="Text Box 44"/>
          <p:cNvSpPr txBox="1">
            <a:spLocks noChangeArrowheads="1"/>
          </p:cNvSpPr>
          <p:nvPr/>
        </p:nvSpPr>
        <p:spPr bwMode="auto">
          <a:xfrm>
            <a:off x="228600" y="4830583"/>
            <a:ext cx="4186238" cy="1015663"/>
          </a:xfrm>
          <a:prstGeom prst="rect">
            <a:avLst/>
          </a:prstGeom>
          <a:solidFill>
            <a:schemeClr val="bg1"/>
          </a:solidFill>
          <a:ln w="9525">
            <a:noFill/>
            <a:miter lim="800000"/>
            <a:headEnd/>
            <a:tailEnd/>
          </a:ln>
        </p:spPr>
        <p:txBody>
          <a:bodyPr wrap="square">
            <a:spAutoFit/>
          </a:bodyPr>
          <a:lstStyle/>
          <a:p>
            <a:r>
              <a:rPr lang="en-US" sz="2000" dirty="0">
                <a:latin typeface="Arial" panose="020B0604020202020204" pitchFamily="34" charset="0"/>
              </a:rPr>
              <a:t>*Mid-size auto = 2,250 lbs</a:t>
            </a:r>
          </a:p>
          <a:p>
            <a:r>
              <a:rPr lang="en-US" sz="2000" dirty="0">
                <a:latin typeface="Arial" panose="020B0604020202020204" pitchFamily="34" charset="0"/>
              </a:rPr>
              <a:t>Full-size auto = 3,500 lbs</a:t>
            </a:r>
          </a:p>
          <a:p>
            <a:r>
              <a:rPr lang="en-US" sz="2000" dirty="0">
                <a:latin typeface="Arial" panose="020B0604020202020204" pitchFamily="34" charset="0"/>
              </a:rPr>
              <a:t>Loaded cargo truck = 10,000 lbs</a:t>
            </a:r>
            <a:endParaRPr lang="en-US" sz="1400" dirty="0">
              <a:latin typeface="Arial" panose="020B0604020202020204" pitchFamily="34" charset="0"/>
            </a:endParaRPr>
          </a:p>
        </p:txBody>
      </p:sp>
      <p:pic>
        <p:nvPicPr>
          <p:cNvPr id="12292" name="Picture 4" descr="Table showing 25 to 200 feet of roll ahead distance based on host vehicle weight and impacting vehicle weight">
            <a:extLst>
              <a:ext uri="{C183D7F6-B498-43B3-948B-1728B52AA6E4}">
                <adec:decorative xmlns:adec="http://schemas.microsoft.com/office/drawing/2017/decorative" val="0"/>
              </a:ext>
            </a:extLst>
          </p:cNvPr>
          <p:cNvPicPr>
            <a:picLocks noChangeAspect="1" noChangeArrowheads="1"/>
          </p:cNvPicPr>
          <p:nvPr/>
        </p:nvPicPr>
        <p:blipFill>
          <a:blip r:embed="rId3" cstate="print"/>
          <a:srcRect l="5411" t="55489"/>
          <a:stretch>
            <a:fillRect/>
          </a:stretch>
        </p:blipFill>
        <p:spPr bwMode="auto">
          <a:xfrm>
            <a:off x="76199" y="2286000"/>
            <a:ext cx="9199205" cy="2438400"/>
          </a:xfrm>
          <a:prstGeom prst="rect">
            <a:avLst/>
          </a:prstGeom>
          <a:noFill/>
          <a:ln w="9525">
            <a:noFill/>
            <a:miter lim="800000"/>
            <a:headEnd/>
            <a:tailEnd/>
          </a:ln>
        </p:spPr>
      </p:pic>
      <p:pic>
        <p:nvPicPr>
          <p:cNvPr id="8" name="Picture 2">
            <a:extLst>
              <a:ext uri="{FF2B5EF4-FFF2-40B4-BE49-F238E27FC236}">
                <a16:creationId xmlns:a16="http://schemas.microsoft.com/office/drawing/2014/main" id="{42B175CB-E6AB-4DBD-AA69-F3DB84E35C78}"/>
              </a:ext>
              <a:ext uri="{C183D7F6-B498-43B3-948B-1728B52AA6E4}">
                <adec:decorative xmlns:adec="http://schemas.microsoft.com/office/drawing/2017/decorative" val="1"/>
              </a:ext>
            </a:extLst>
          </p:cNvPr>
          <p:cNvPicPr>
            <a:picLocks noChangeAspect="1" noChangeArrowheads="1"/>
          </p:cNvPicPr>
          <p:nvPr/>
        </p:nvPicPr>
        <p:blipFill rotWithShape="1">
          <a:blip r:embed="rId4" cstate="print"/>
          <a:srcRect l="7376" b="89021"/>
          <a:stretch/>
        </p:blipFill>
        <p:spPr bwMode="auto">
          <a:xfrm>
            <a:off x="228600" y="1600200"/>
            <a:ext cx="9144000" cy="609600"/>
          </a:xfrm>
          <a:prstGeom prst="rect">
            <a:avLst/>
          </a:prstGeom>
          <a:noFill/>
          <a:ln w="9525">
            <a:noFill/>
            <a:miter lim="800000"/>
            <a:headEnd/>
            <a:tailEnd/>
          </a:ln>
        </p:spPr>
      </p:pic>
    </p:spTree>
    <p:extLst>
      <p:ext uri="{BB962C8B-B14F-4D97-AF65-F5344CB8AC3E}">
        <p14:creationId xmlns:p14="http://schemas.microsoft.com/office/powerpoint/2010/main" val="212694115"/>
      </p:ext>
    </p:extLst>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descr="Table showing 50 to 275 feet of roll ahead distance based on host vehicle weight and impacting vehicle weight">
            <a:extLst>
              <a:ext uri="{C183D7F6-B498-43B3-948B-1728B52AA6E4}">
                <adec:decorative xmlns:adec="http://schemas.microsoft.com/office/drawing/2017/decorative" val="0"/>
              </a:ext>
            </a:extLst>
          </p:cNvPr>
          <p:cNvPicPr>
            <a:picLocks noChangeAspect="1" noChangeArrowheads="1"/>
          </p:cNvPicPr>
          <p:nvPr/>
        </p:nvPicPr>
        <p:blipFill>
          <a:blip r:embed="rId3" cstate="print"/>
          <a:srcRect l="7376" b="44626"/>
          <a:stretch>
            <a:fillRect/>
          </a:stretch>
        </p:blipFill>
        <p:spPr bwMode="auto">
          <a:xfrm>
            <a:off x="38100" y="1446602"/>
            <a:ext cx="9144000" cy="3074616"/>
          </a:xfrm>
          <a:prstGeom prst="rect">
            <a:avLst/>
          </a:prstGeom>
          <a:noFill/>
          <a:ln w="9525">
            <a:noFill/>
            <a:miter lim="800000"/>
            <a:headEnd/>
            <a:tailEnd/>
          </a:ln>
        </p:spPr>
      </p:pic>
      <p:sp>
        <p:nvSpPr>
          <p:cNvPr id="129026" name="Rectangle 2"/>
          <p:cNvSpPr>
            <a:spLocks noGrp="1" noChangeArrowheads="1"/>
          </p:cNvSpPr>
          <p:nvPr>
            <p:ph type="title" idx="4294967295"/>
          </p:nvPr>
        </p:nvSpPr>
        <p:spPr bwMode="auto">
          <a:xfrm>
            <a:off x="533400" y="0"/>
            <a:ext cx="8153400" cy="1295400"/>
          </a:xfrm>
          <a:prstGeom prst="rect">
            <a:avLst/>
          </a:prstGeom>
          <a:noFill/>
          <a:ln>
            <a:miter lim="800000"/>
            <a:headEnd/>
            <a:tailEnd/>
          </a:ln>
        </p:spPr>
        <p:txBody>
          <a:bodyPr/>
          <a:lstStyle/>
          <a:p>
            <a:pPr eaLnBrk="1" hangingPunct="1"/>
            <a:r>
              <a:rPr lang="en-US" dirty="0"/>
              <a:t>Sample Roll-Ahead Distances</a:t>
            </a:r>
            <a:br>
              <a:rPr lang="en-US" dirty="0"/>
            </a:br>
            <a:r>
              <a:rPr lang="en-US" dirty="0"/>
              <a:t>by Prevailing Speed (Moving)</a:t>
            </a:r>
          </a:p>
        </p:txBody>
      </p:sp>
      <p:sp>
        <p:nvSpPr>
          <p:cNvPr id="129061" name="Text Box 43"/>
          <p:cNvSpPr txBox="1">
            <a:spLocks noChangeArrowheads="1"/>
          </p:cNvSpPr>
          <p:nvPr/>
        </p:nvSpPr>
        <p:spPr bwMode="auto">
          <a:xfrm>
            <a:off x="4800600" y="4713288"/>
            <a:ext cx="4038600" cy="707886"/>
          </a:xfrm>
          <a:prstGeom prst="rect">
            <a:avLst/>
          </a:prstGeom>
          <a:solidFill>
            <a:schemeClr val="bg1"/>
          </a:solidFill>
          <a:ln w="9525">
            <a:solidFill>
              <a:srgbClr val="FF3300"/>
            </a:solidFill>
            <a:miter lim="800000"/>
            <a:headEnd/>
            <a:tailEnd/>
          </a:ln>
        </p:spPr>
        <p:txBody>
          <a:bodyPr wrap="square">
            <a:spAutoFit/>
          </a:bodyPr>
          <a:lstStyle/>
          <a:p>
            <a:r>
              <a:rPr lang="en-US" sz="2000" dirty="0">
                <a:latin typeface="Arial" panose="020B0604020202020204" pitchFamily="34" charset="0"/>
              </a:rPr>
              <a:t>Source: Humphreys and Sullivan, “Guidelines for the Use of TMA’s”</a:t>
            </a:r>
          </a:p>
        </p:txBody>
      </p:sp>
      <p:sp>
        <p:nvSpPr>
          <p:cNvPr id="129062" name="Text Box 44"/>
          <p:cNvSpPr txBox="1">
            <a:spLocks noChangeArrowheads="1"/>
          </p:cNvSpPr>
          <p:nvPr/>
        </p:nvSpPr>
        <p:spPr bwMode="auto">
          <a:xfrm>
            <a:off x="228600" y="4743271"/>
            <a:ext cx="4186238" cy="1015663"/>
          </a:xfrm>
          <a:prstGeom prst="rect">
            <a:avLst/>
          </a:prstGeom>
          <a:solidFill>
            <a:schemeClr val="bg1"/>
          </a:solidFill>
          <a:ln w="9525">
            <a:noFill/>
            <a:miter lim="800000"/>
            <a:headEnd/>
            <a:tailEnd/>
          </a:ln>
        </p:spPr>
        <p:txBody>
          <a:bodyPr wrap="square">
            <a:spAutoFit/>
          </a:bodyPr>
          <a:lstStyle/>
          <a:p>
            <a:r>
              <a:rPr lang="en-US" sz="2000" dirty="0">
                <a:latin typeface="Arial" panose="020B0604020202020204" pitchFamily="34" charset="0"/>
              </a:rPr>
              <a:t>*Mid-size auto = 2,250 lbs</a:t>
            </a:r>
          </a:p>
          <a:p>
            <a:r>
              <a:rPr lang="en-US" sz="2000" dirty="0">
                <a:latin typeface="Arial" panose="020B0604020202020204" pitchFamily="34" charset="0"/>
              </a:rPr>
              <a:t>Full-size auto = 3,500 lbs</a:t>
            </a:r>
          </a:p>
          <a:p>
            <a:r>
              <a:rPr lang="en-US" sz="2000" dirty="0">
                <a:latin typeface="Arial" panose="020B0604020202020204" pitchFamily="34" charset="0"/>
              </a:rPr>
              <a:t>Loaded cargo truck = 10,000 lbs</a:t>
            </a:r>
            <a:endParaRPr lang="en-US" sz="1400" dirty="0">
              <a:latin typeface="Arial" panose="020B0604020202020204" pitchFamily="34" charset="0"/>
            </a:endParaRPr>
          </a:p>
        </p:txBody>
      </p:sp>
    </p:spTree>
    <p:extLst>
      <p:ext uri="{BB962C8B-B14F-4D97-AF65-F5344CB8AC3E}">
        <p14:creationId xmlns:p14="http://schemas.microsoft.com/office/powerpoint/2010/main" val="2655947133"/>
      </p:ext>
    </p:extLst>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Content Placeholder 1"/>
          <p:cNvSpPr>
            <a:spLocks noGrp="1"/>
          </p:cNvSpPr>
          <p:nvPr>
            <p:ph idx="1"/>
          </p:nvPr>
        </p:nvSpPr>
        <p:spPr>
          <a:xfrm>
            <a:off x="457200" y="1676400"/>
            <a:ext cx="2743200" cy="4267200"/>
          </a:xfrm>
        </p:spPr>
        <p:txBody>
          <a:bodyPr/>
          <a:lstStyle/>
          <a:p>
            <a:r>
              <a:rPr lang="en-US" dirty="0"/>
              <a:t>Not in 2009 MUTCD</a:t>
            </a:r>
          </a:p>
          <a:p>
            <a:r>
              <a:rPr lang="en-US" dirty="0"/>
              <a:t>Section 6F-83 of 2003 MUTCD</a:t>
            </a:r>
          </a:p>
          <a:p>
            <a:r>
              <a:rPr lang="en-US" dirty="0"/>
              <a:t>Still permitted</a:t>
            </a:r>
          </a:p>
        </p:txBody>
      </p:sp>
      <p:sp>
        <p:nvSpPr>
          <p:cNvPr id="3" name="Rectangle 2"/>
          <p:cNvSpPr txBox="1">
            <a:spLocks noChangeArrowheads="1"/>
          </p:cNvSpPr>
          <p:nvPr/>
        </p:nvSpPr>
        <p:spPr bwMode="auto">
          <a:xfrm>
            <a:off x="457200" y="1"/>
            <a:ext cx="8686800" cy="1295400"/>
          </a:xfrm>
          <a:prstGeom prst="rect">
            <a:avLst/>
          </a:prstGeom>
          <a:noFill/>
          <a:ln>
            <a:miter lim="800000"/>
            <a:headEnd/>
            <a:tailEnd/>
          </a:ln>
        </p:spPr>
        <p:txBody>
          <a:bodyPr anchor="ctr"/>
          <a:lstStyle/>
          <a:p>
            <a:pPr>
              <a:defRPr/>
            </a:pPr>
            <a:r>
              <a:rPr lang="en-US" sz="3600" b="1" kern="0" dirty="0">
                <a:solidFill>
                  <a:srgbClr val="008080"/>
                </a:solidFill>
                <a:latin typeface="Arial" panose="020B0604020202020204" pitchFamily="34" charset="0"/>
              </a:rPr>
              <a:t>C. Vehicle-Arresting Systems (VAS)</a:t>
            </a:r>
          </a:p>
        </p:txBody>
      </p:sp>
      <p:pic>
        <p:nvPicPr>
          <p:cNvPr id="109572" name="Picture 4" descr="Vehicle-Arresting Systems (VAS) catching purple car during test"/>
          <p:cNvPicPr>
            <a:picLocks noChangeAspect="1" noChangeArrowheads="1"/>
          </p:cNvPicPr>
          <p:nvPr/>
        </p:nvPicPr>
        <p:blipFill>
          <a:blip r:embed="rId3" cstate="print"/>
          <a:srcRect/>
          <a:stretch>
            <a:fillRect/>
          </a:stretch>
        </p:blipFill>
        <p:spPr bwMode="auto">
          <a:xfrm>
            <a:off x="3352800" y="1752600"/>
            <a:ext cx="5513388" cy="4114800"/>
          </a:xfrm>
          <a:prstGeom prst="rect">
            <a:avLst/>
          </a:prstGeom>
          <a:noFill/>
          <a:ln w="9525">
            <a:noFill/>
            <a:miter lim="800000"/>
            <a:headEnd/>
            <a:tailEnd/>
          </a:ln>
        </p:spPr>
      </p:pic>
      <p:sp>
        <p:nvSpPr>
          <p:cNvPr id="2" name="TextBox 1" descr="http://www.tssco.com/traffic_products_videos.html">
            <a:extLst>
              <a:ext uri="{FF2B5EF4-FFF2-40B4-BE49-F238E27FC236}">
                <a16:creationId xmlns:a16="http://schemas.microsoft.com/office/drawing/2014/main" id="{D924358F-D987-E248-A4C3-C2C15BE59E2A}"/>
              </a:ext>
            </a:extLst>
          </p:cNvPr>
          <p:cNvSpPr txBox="1"/>
          <p:nvPr/>
        </p:nvSpPr>
        <p:spPr>
          <a:xfrm>
            <a:off x="4495800" y="5835878"/>
            <a:ext cx="4509294" cy="215444"/>
          </a:xfrm>
          <a:prstGeom prst="rect">
            <a:avLst/>
          </a:prstGeom>
          <a:noFill/>
        </p:spPr>
        <p:txBody>
          <a:bodyPr wrap="square" rtlCol="0">
            <a:spAutoFit/>
          </a:bodyPr>
          <a:lstStyle/>
          <a:p>
            <a:r>
              <a:rPr lang="en-US" sz="800" dirty="0"/>
              <a:t>https://www.impactabsorption.com/dragnet-vehicle-arresting-barrier--vab-.html</a:t>
            </a:r>
          </a:p>
        </p:txBody>
      </p:sp>
    </p:spTree>
    <p:extLst>
      <p:ext uri="{BB962C8B-B14F-4D97-AF65-F5344CB8AC3E}">
        <p14:creationId xmlns:p14="http://schemas.microsoft.com/office/powerpoint/2010/main" val="124634110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B6000A-B57B-478E-B6C0-167DDA5265AA}"/>
              </a:ext>
            </a:extLst>
          </p:cNvPr>
          <p:cNvSpPr>
            <a:spLocks noGrp="1"/>
          </p:cNvSpPr>
          <p:nvPr>
            <p:ph type="title"/>
          </p:nvPr>
        </p:nvSpPr>
        <p:spPr>
          <a:xfrm>
            <a:off x="228600" y="152400"/>
            <a:ext cx="8915400" cy="1173163"/>
          </a:xfrm>
        </p:spPr>
        <p:txBody>
          <a:bodyPr/>
          <a:lstStyle/>
          <a:p>
            <a:r>
              <a:rPr lang="en-US" sz="3200" dirty="0"/>
              <a:t>The Clear Zone: Errant Vehicle Lateral Distance Travel on Multi-Lane Highways </a:t>
            </a:r>
          </a:p>
        </p:txBody>
      </p:sp>
      <p:pic>
        <p:nvPicPr>
          <p:cNvPr id="4" name="Picture 3" descr="Feet from travel lanes versus percent of errant vehicles exceeding lateral distance from travel lanes curving up and to the left - only about 25% travel out more than 30 feet from the travel lanes">
            <a:extLst>
              <a:ext uri="{FF2B5EF4-FFF2-40B4-BE49-F238E27FC236}">
                <a16:creationId xmlns:a16="http://schemas.microsoft.com/office/drawing/2014/main" id="{A73B262A-E62B-4F0B-B838-4AB75098155B}"/>
              </a:ext>
              <a:ext uri="{C183D7F6-B498-43B3-948B-1728B52AA6E4}">
                <adec:decorative xmlns:adec="http://schemas.microsoft.com/office/drawing/2017/decorative" val="0"/>
              </a:ext>
            </a:extLst>
          </p:cNvPr>
          <p:cNvPicPr>
            <a:picLocks noChangeAspect="1"/>
          </p:cNvPicPr>
          <p:nvPr/>
        </p:nvPicPr>
        <p:blipFill>
          <a:blip r:embed="rId3"/>
          <a:stretch>
            <a:fillRect/>
          </a:stretch>
        </p:blipFill>
        <p:spPr>
          <a:xfrm>
            <a:off x="838200" y="1325563"/>
            <a:ext cx="6798586" cy="4770437"/>
          </a:xfrm>
          <a:prstGeom prst="rect">
            <a:avLst/>
          </a:prstGeom>
        </p:spPr>
      </p:pic>
      <p:sp>
        <p:nvSpPr>
          <p:cNvPr id="3" name="Google Shape;74;p1">
            <a:extLst>
              <a:ext uri="{FF2B5EF4-FFF2-40B4-BE49-F238E27FC236}">
                <a16:creationId xmlns:a16="http://schemas.microsoft.com/office/drawing/2014/main" id="{07125FA4-8479-9583-CD60-2778E783ACEE}"/>
              </a:ext>
            </a:extLst>
          </p:cNvPr>
          <p:cNvSpPr/>
          <p:nvPr/>
        </p:nvSpPr>
        <p:spPr>
          <a:xfrm>
            <a:off x="7696200" y="5638800"/>
            <a:ext cx="12192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NCHRP</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2718091235"/>
      </p:ext>
    </p:extLst>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200400" y="1600200"/>
            <a:ext cx="5715000" cy="4495800"/>
          </a:xfrm>
        </p:spPr>
        <p:txBody>
          <a:bodyPr/>
          <a:lstStyle/>
          <a:p>
            <a:r>
              <a:rPr lang="en-US" dirty="0"/>
              <a:t>Vehicle-arresting systems are designed to prevent penetration into activity areas while providing for smooth, reasonably safe deceleration for the errant vehicles</a:t>
            </a:r>
          </a:p>
          <a:p>
            <a:r>
              <a:rPr lang="en-US" dirty="0"/>
              <a:t>They can consist of portable netting, cables, and energy absorbing anchors</a:t>
            </a:r>
          </a:p>
        </p:txBody>
      </p:sp>
      <p:sp>
        <p:nvSpPr>
          <p:cNvPr id="3" name="Rectangle 2"/>
          <p:cNvSpPr txBox="1">
            <a:spLocks noChangeArrowheads="1"/>
          </p:cNvSpPr>
          <p:nvPr/>
        </p:nvSpPr>
        <p:spPr bwMode="auto">
          <a:xfrm>
            <a:off x="457200" y="0"/>
            <a:ext cx="8686800" cy="1401763"/>
          </a:xfrm>
          <a:prstGeom prst="rect">
            <a:avLst/>
          </a:prstGeom>
          <a:noFill/>
          <a:ln>
            <a:miter lim="800000"/>
            <a:headEnd/>
            <a:tailEnd/>
          </a:ln>
        </p:spPr>
        <p:txBody>
          <a:bodyPr anchor="ctr"/>
          <a:lstStyle/>
          <a:p>
            <a:pPr>
              <a:defRPr/>
            </a:pPr>
            <a:r>
              <a:rPr lang="en-US" sz="3200" b="1" kern="0" dirty="0">
                <a:solidFill>
                  <a:srgbClr val="008080"/>
                </a:solidFill>
                <a:latin typeface="Arial" panose="020B0604020202020204" pitchFamily="34" charset="0"/>
              </a:rPr>
              <a:t>2003 MUTCD Section 6F-83: SUPPORT:</a:t>
            </a:r>
          </a:p>
        </p:txBody>
      </p:sp>
      <p:pic>
        <p:nvPicPr>
          <p:cNvPr id="39939" name="Picture 3" descr="2003 MUTCD Cover"/>
          <p:cNvPicPr>
            <a:picLocks noChangeAspect="1" noChangeArrowheads="1"/>
          </p:cNvPicPr>
          <p:nvPr/>
        </p:nvPicPr>
        <p:blipFill>
          <a:blip r:embed="rId3" cstate="print"/>
          <a:srcRect/>
          <a:stretch>
            <a:fillRect/>
          </a:stretch>
        </p:blipFill>
        <p:spPr bwMode="auto">
          <a:xfrm>
            <a:off x="457200" y="2057400"/>
            <a:ext cx="2530193" cy="3276600"/>
          </a:xfrm>
          <a:prstGeom prst="rect">
            <a:avLst/>
          </a:prstGeom>
          <a:noFill/>
          <a:ln w="9525">
            <a:noFill/>
            <a:miter lim="800000"/>
            <a:headEnd/>
            <a:tailEnd/>
          </a:ln>
        </p:spPr>
      </p:pic>
      <p:sp>
        <p:nvSpPr>
          <p:cNvPr id="4" name="Google Shape;74;p1">
            <a:extLst>
              <a:ext uri="{FF2B5EF4-FFF2-40B4-BE49-F238E27FC236}">
                <a16:creationId xmlns:a16="http://schemas.microsoft.com/office/drawing/2014/main" id="{8AD721C4-6A61-9548-AFCC-40EC59E25811}"/>
              </a:ext>
            </a:extLst>
          </p:cNvPr>
          <p:cNvSpPr/>
          <p:nvPr/>
        </p:nvSpPr>
        <p:spPr>
          <a:xfrm>
            <a:off x="2057400" y="5532437"/>
            <a:ext cx="2619213"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latin typeface="Arial" panose="020B0604020202020204" pitchFamily="34" charset="0"/>
                <a:ea typeface="Open Sans"/>
                <a:cs typeface="Arial" panose="020B0604020202020204" pitchFamily="34" charset="0"/>
                <a:sym typeface="Open Sans"/>
              </a:rPr>
              <a:t>Image: FHWA</a:t>
            </a:r>
            <a:endParaRPr sz="1000" dirty="0">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3827395612"/>
      </p:ext>
    </p:extLst>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81000" y="1524000"/>
            <a:ext cx="4572000" cy="4572000"/>
          </a:xfrm>
        </p:spPr>
        <p:txBody>
          <a:bodyPr/>
          <a:lstStyle/>
          <a:p>
            <a:r>
              <a:rPr lang="en-US" i="1" dirty="0"/>
              <a:t>When used, a vehicle-arresting system should be used in accordance with the manufacturer’s specifications and should be located so that vehicles are not likely to penetrate the location that the system is designed to protect</a:t>
            </a:r>
          </a:p>
        </p:txBody>
      </p:sp>
      <p:sp>
        <p:nvSpPr>
          <p:cNvPr id="3" name="Rectangle 2"/>
          <p:cNvSpPr txBox="1">
            <a:spLocks noChangeArrowheads="1"/>
          </p:cNvSpPr>
          <p:nvPr/>
        </p:nvSpPr>
        <p:spPr bwMode="auto">
          <a:xfrm>
            <a:off x="381000" y="0"/>
            <a:ext cx="8763000" cy="1401763"/>
          </a:xfrm>
          <a:prstGeom prst="rect">
            <a:avLst/>
          </a:prstGeom>
          <a:noFill/>
          <a:ln>
            <a:miter lim="800000"/>
            <a:headEnd/>
            <a:tailEnd/>
          </a:ln>
        </p:spPr>
        <p:txBody>
          <a:bodyPr anchor="ctr"/>
          <a:lstStyle/>
          <a:p>
            <a:pPr>
              <a:defRPr/>
            </a:pPr>
            <a:r>
              <a:rPr lang="en-US" sz="3200" b="1" kern="0" dirty="0">
                <a:solidFill>
                  <a:srgbClr val="008080"/>
                </a:solidFill>
                <a:latin typeface="Arial" panose="020B0604020202020204" pitchFamily="34" charset="0"/>
              </a:rPr>
              <a:t>2003 MUTCD Section 6F-83: GUIDANCE</a:t>
            </a:r>
          </a:p>
        </p:txBody>
      </p:sp>
      <p:pic>
        <p:nvPicPr>
          <p:cNvPr id="4" name="Picture 3" descr="2003 MUTCD Cover"/>
          <p:cNvPicPr>
            <a:picLocks noChangeAspect="1" noChangeArrowheads="1"/>
          </p:cNvPicPr>
          <p:nvPr/>
        </p:nvPicPr>
        <p:blipFill>
          <a:blip r:embed="rId3" cstate="print"/>
          <a:srcRect/>
          <a:stretch>
            <a:fillRect/>
          </a:stretch>
        </p:blipFill>
        <p:spPr bwMode="auto">
          <a:xfrm>
            <a:off x="5257800" y="1826323"/>
            <a:ext cx="3063593" cy="3967353"/>
          </a:xfrm>
          <a:prstGeom prst="rect">
            <a:avLst/>
          </a:prstGeom>
          <a:noFill/>
          <a:ln w="9525">
            <a:noFill/>
            <a:miter lim="800000"/>
            <a:headEnd/>
            <a:tailEnd/>
          </a:ln>
        </p:spPr>
      </p:pic>
      <p:sp>
        <p:nvSpPr>
          <p:cNvPr id="5" name="Google Shape;74;p1">
            <a:extLst>
              <a:ext uri="{FF2B5EF4-FFF2-40B4-BE49-F238E27FC236}">
                <a16:creationId xmlns:a16="http://schemas.microsoft.com/office/drawing/2014/main" id="{DE0EE7E9-CC42-741F-F0C5-4DAFF9C9422C}"/>
              </a:ext>
            </a:extLst>
          </p:cNvPr>
          <p:cNvSpPr/>
          <p:nvPr/>
        </p:nvSpPr>
        <p:spPr>
          <a:xfrm>
            <a:off x="7316586" y="5844795"/>
            <a:ext cx="2619213"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latin typeface="Arial" panose="020B0604020202020204" pitchFamily="34" charset="0"/>
                <a:ea typeface="Open Sans"/>
                <a:cs typeface="Arial" panose="020B0604020202020204" pitchFamily="34" charset="0"/>
                <a:sym typeface="Open Sans"/>
              </a:rPr>
              <a:t>Image: FHWA</a:t>
            </a:r>
            <a:endParaRPr sz="1000" dirty="0">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514403851"/>
      </p:ext>
    </p:extLst>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524000"/>
            <a:ext cx="8534400" cy="4343400"/>
          </a:xfrm>
          <a:solidFill>
            <a:schemeClr val="bg1"/>
          </a:solidFill>
        </p:spPr>
        <p:txBody>
          <a:bodyPr/>
          <a:lstStyle/>
          <a:p>
            <a:pPr>
              <a:buFont typeface="Arial" pitchFamily="34" charset="0"/>
              <a:buChar char="•"/>
            </a:pPr>
            <a:r>
              <a:rPr lang="en-US" dirty="0"/>
              <a:t>To prevent access into a closed section of highway during periods when work is active</a:t>
            </a:r>
          </a:p>
          <a:p>
            <a:pPr>
              <a:buFont typeface="Arial" pitchFamily="34" charset="0"/>
              <a:buChar char="•"/>
            </a:pPr>
            <a:r>
              <a:rPr lang="en-US" dirty="0"/>
              <a:t>Where a section of highway is closed and reopened daily over an extended period of time</a:t>
            </a:r>
          </a:p>
        </p:txBody>
      </p:sp>
      <p:sp>
        <p:nvSpPr>
          <p:cNvPr id="3" name="Rectangle 2"/>
          <p:cNvSpPr txBox="1">
            <a:spLocks noChangeArrowheads="1"/>
          </p:cNvSpPr>
          <p:nvPr/>
        </p:nvSpPr>
        <p:spPr bwMode="auto">
          <a:xfrm>
            <a:off x="457200" y="0"/>
            <a:ext cx="8686800" cy="1401763"/>
          </a:xfrm>
          <a:prstGeom prst="rect">
            <a:avLst/>
          </a:prstGeom>
          <a:noFill/>
          <a:ln>
            <a:miter lim="800000"/>
            <a:headEnd/>
            <a:tailEnd/>
          </a:ln>
        </p:spPr>
        <p:txBody>
          <a:bodyPr anchor="ctr"/>
          <a:lstStyle/>
          <a:p>
            <a:pPr>
              <a:defRPr/>
            </a:pPr>
            <a:r>
              <a:rPr lang="en-US" sz="3200" b="1" kern="0" dirty="0">
                <a:solidFill>
                  <a:srgbClr val="008080"/>
                </a:solidFill>
                <a:latin typeface="Arial" panose="020B0604020202020204" pitchFamily="34" charset="0"/>
              </a:rPr>
              <a:t>Typical Applications of VAS</a:t>
            </a:r>
          </a:p>
        </p:txBody>
      </p:sp>
    </p:spTree>
    <p:extLst>
      <p:ext uri="{BB962C8B-B14F-4D97-AF65-F5344CB8AC3E}">
        <p14:creationId xmlns:p14="http://schemas.microsoft.com/office/powerpoint/2010/main" val="807168508"/>
      </p:ext>
    </p:extLst>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466" name="Title 1"/>
          <p:cNvSpPr>
            <a:spLocks noGrp="1"/>
          </p:cNvSpPr>
          <p:nvPr>
            <p:ph type="title"/>
          </p:nvPr>
        </p:nvSpPr>
        <p:spPr/>
        <p:txBody>
          <a:bodyPr/>
          <a:lstStyle/>
          <a:p>
            <a:pPr eaLnBrk="1" hangingPunct="1"/>
            <a:r>
              <a:rPr lang="en-US" sz="3200" dirty="0"/>
              <a:t>Vehicle Arresting Net</a:t>
            </a:r>
          </a:p>
        </p:txBody>
      </p:sp>
      <p:pic>
        <p:nvPicPr>
          <p:cNvPr id="224258" name="Picture 2" descr="Vehicle arrestor net with car positions as device catches vehicle (rendering)"/>
          <p:cNvPicPr>
            <a:picLocks noChangeAspect="1" noChangeArrowheads="1"/>
          </p:cNvPicPr>
          <p:nvPr/>
        </p:nvPicPr>
        <p:blipFill>
          <a:blip r:embed="rId3" cstate="print"/>
          <a:srcRect l="923"/>
          <a:stretch>
            <a:fillRect/>
          </a:stretch>
        </p:blipFill>
        <p:spPr bwMode="auto">
          <a:xfrm rot="5400000">
            <a:off x="3733801" y="1371599"/>
            <a:ext cx="1752598" cy="990600"/>
          </a:xfrm>
          <a:prstGeom prst="rect">
            <a:avLst/>
          </a:prstGeom>
          <a:noFill/>
          <a:ln w="9525">
            <a:noFill/>
            <a:miter lim="800000"/>
            <a:headEnd/>
            <a:tailEnd/>
          </a:ln>
        </p:spPr>
      </p:pic>
      <p:pic>
        <p:nvPicPr>
          <p:cNvPr id="5" name="Picture 2" descr="Vehicle arrestor net with car positions as device catches vehicle (rendering)"/>
          <p:cNvPicPr>
            <a:picLocks noChangeAspect="1" noChangeArrowheads="1"/>
          </p:cNvPicPr>
          <p:nvPr/>
        </p:nvPicPr>
        <p:blipFill>
          <a:blip r:embed="rId3" cstate="print"/>
          <a:srcRect/>
          <a:stretch>
            <a:fillRect/>
          </a:stretch>
        </p:blipFill>
        <p:spPr bwMode="auto">
          <a:xfrm rot="5400000">
            <a:off x="3725635" y="3056163"/>
            <a:ext cx="1768929" cy="990600"/>
          </a:xfrm>
          <a:prstGeom prst="rect">
            <a:avLst/>
          </a:prstGeom>
          <a:noFill/>
          <a:ln w="9525">
            <a:noFill/>
            <a:miter lim="800000"/>
            <a:headEnd/>
            <a:tailEnd/>
          </a:ln>
        </p:spPr>
      </p:pic>
      <p:pic>
        <p:nvPicPr>
          <p:cNvPr id="6" name="Picture 2" descr="Vehicle arrestor net with car positions as device catches vehicle (rendering)"/>
          <p:cNvPicPr>
            <a:picLocks noChangeAspect="1" noChangeArrowheads="1"/>
          </p:cNvPicPr>
          <p:nvPr/>
        </p:nvPicPr>
        <p:blipFill>
          <a:blip r:embed="rId3" cstate="print"/>
          <a:srcRect/>
          <a:stretch>
            <a:fillRect/>
          </a:stretch>
        </p:blipFill>
        <p:spPr bwMode="auto">
          <a:xfrm rot="5400000">
            <a:off x="3725635" y="5021034"/>
            <a:ext cx="1768929" cy="990600"/>
          </a:xfrm>
          <a:prstGeom prst="rect">
            <a:avLst/>
          </a:prstGeom>
          <a:noFill/>
          <a:ln w="9525">
            <a:noFill/>
            <a:miter lim="800000"/>
            <a:headEnd/>
            <a:tailEnd/>
          </a:ln>
        </p:spPr>
      </p:pic>
      <p:sp>
        <p:nvSpPr>
          <p:cNvPr id="7" name="TextBox 6"/>
          <p:cNvSpPr txBox="1"/>
          <p:nvPr/>
        </p:nvSpPr>
        <p:spPr>
          <a:xfrm>
            <a:off x="765263" y="2961380"/>
            <a:ext cx="1755609" cy="1077218"/>
          </a:xfrm>
          <a:prstGeom prst="rect">
            <a:avLst/>
          </a:prstGeom>
          <a:noFill/>
        </p:spPr>
        <p:txBody>
          <a:bodyPr wrap="none" rtlCol="0">
            <a:spAutoFit/>
          </a:bodyPr>
          <a:lstStyle/>
          <a:p>
            <a:r>
              <a:rPr lang="en-US" sz="3200" b="1" dirty="0">
                <a:latin typeface="Arial" panose="020B0604020202020204" pitchFamily="34" charset="0"/>
                <a:cs typeface="Arial" panose="020B0604020202020204" pitchFamily="34" charset="0"/>
              </a:rPr>
              <a:t>Vehicle</a:t>
            </a:r>
          </a:p>
          <a:p>
            <a:r>
              <a:rPr lang="en-US" sz="3200" b="1" dirty="0">
                <a:latin typeface="Arial" panose="020B0604020202020204" pitchFamily="34" charset="0"/>
                <a:cs typeface="Arial" panose="020B0604020202020204" pitchFamily="34" charset="0"/>
              </a:rPr>
              <a:t>Slowing</a:t>
            </a:r>
          </a:p>
        </p:txBody>
      </p:sp>
      <p:sp>
        <p:nvSpPr>
          <p:cNvPr id="8" name="Up Ribbon 7" descr="Vehicle arrestor net with car positions as device catches vehicle (rendering)">
            <a:extLst>
              <a:ext uri="{C183D7F6-B498-43B3-948B-1728B52AA6E4}">
                <adec:decorative xmlns:adec="http://schemas.microsoft.com/office/drawing/2017/decorative" val="1"/>
              </a:ext>
            </a:extLst>
          </p:cNvPr>
          <p:cNvSpPr/>
          <p:nvPr/>
        </p:nvSpPr>
        <p:spPr>
          <a:xfrm>
            <a:off x="1676400" y="4419598"/>
            <a:ext cx="838200" cy="457200"/>
          </a:xfrm>
          <a:prstGeom prst="ribbon2">
            <a:avLst/>
          </a:prstGeom>
          <a:solidFill>
            <a:srgbClr val="FFFF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latin typeface="Arial" panose="020B0604020202020204" pitchFamily="34" charset="0"/>
            </a:endParaRPr>
          </a:p>
        </p:txBody>
      </p:sp>
      <p:sp>
        <p:nvSpPr>
          <p:cNvPr id="9" name="Up Ribbon 8" descr="Vehicle arrestor net with car positions as device catches vehicle (rendering)">
            <a:extLst>
              <a:ext uri="{C183D7F6-B498-43B3-948B-1728B52AA6E4}">
                <adec:decorative xmlns:adec="http://schemas.microsoft.com/office/drawing/2017/decorative" val="1"/>
              </a:ext>
            </a:extLst>
          </p:cNvPr>
          <p:cNvSpPr/>
          <p:nvPr/>
        </p:nvSpPr>
        <p:spPr>
          <a:xfrm>
            <a:off x="7010400" y="4419598"/>
            <a:ext cx="838200" cy="457200"/>
          </a:xfrm>
          <a:prstGeom prst="ribbon2">
            <a:avLst/>
          </a:prstGeom>
          <a:solidFill>
            <a:srgbClr val="FFFF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latin typeface="Arial" panose="020B0604020202020204" pitchFamily="34" charset="0"/>
            </a:endParaRPr>
          </a:p>
        </p:txBody>
      </p:sp>
      <p:sp>
        <p:nvSpPr>
          <p:cNvPr id="10" name="TextBox 9" descr="Vehicle arrestor net with car positions as device catches vehicle (rendering)"/>
          <p:cNvSpPr txBox="1"/>
          <p:nvPr/>
        </p:nvSpPr>
        <p:spPr>
          <a:xfrm>
            <a:off x="2971800" y="4190998"/>
            <a:ext cx="4257897" cy="584775"/>
          </a:xfrm>
          <a:prstGeom prst="rect">
            <a:avLst/>
          </a:prstGeom>
          <a:noFill/>
        </p:spPr>
        <p:txBody>
          <a:bodyPr wrap="none" rtlCol="0">
            <a:spAutoFit/>
          </a:bodyPr>
          <a:lstStyle/>
          <a:p>
            <a:r>
              <a:rPr lang="en-US" sz="3200" b="1" dirty="0">
                <a:latin typeface="Arial" panose="020B0604020202020204" pitchFamily="34" charset="0"/>
                <a:cs typeface="Arial" panose="020B0604020202020204" pitchFamily="34" charset="0"/>
              </a:rPr>
              <a:t>Initial Position of Net</a:t>
            </a:r>
          </a:p>
        </p:txBody>
      </p:sp>
      <p:cxnSp>
        <p:nvCxnSpPr>
          <p:cNvPr id="12" name="Straight Connector 11" descr="Vehicle arrestor net with car positions as device catches vehicle (rendering)">
            <a:extLst>
              <a:ext uri="{C183D7F6-B498-43B3-948B-1728B52AA6E4}">
                <adec:decorative xmlns:adec="http://schemas.microsoft.com/office/drawing/2017/decorative" val="1"/>
              </a:ext>
            </a:extLst>
          </p:cNvPr>
          <p:cNvCxnSpPr/>
          <p:nvPr/>
        </p:nvCxnSpPr>
        <p:spPr>
          <a:xfrm>
            <a:off x="2438400" y="4706814"/>
            <a:ext cx="4648200" cy="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685800" y="1208780"/>
            <a:ext cx="1822935" cy="1077218"/>
          </a:xfrm>
          <a:prstGeom prst="rect">
            <a:avLst/>
          </a:prstGeom>
          <a:noFill/>
        </p:spPr>
        <p:txBody>
          <a:bodyPr wrap="none" rtlCol="0">
            <a:spAutoFit/>
          </a:bodyPr>
          <a:lstStyle/>
          <a:p>
            <a:r>
              <a:rPr lang="en-US" sz="3200" b="1" dirty="0">
                <a:latin typeface="Arial" panose="020B0604020202020204" pitchFamily="34" charset="0"/>
                <a:cs typeface="Arial" panose="020B0604020202020204" pitchFamily="34" charset="0"/>
              </a:rPr>
              <a:t>Vehicle</a:t>
            </a:r>
          </a:p>
          <a:p>
            <a:r>
              <a:rPr lang="en-US" sz="3200" b="1" dirty="0">
                <a:latin typeface="Arial" panose="020B0604020202020204" pitchFamily="34" charset="0"/>
                <a:cs typeface="Arial" panose="020B0604020202020204" pitchFamily="34" charset="0"/>
              </a:rPr>
              <a:t>Stopped</a:t>
            </a:r>
          </a:p>
        </p:txBody>
      </p:sp>
      <p:sp>
        <p:nvSpPr>
          <p:cNvPr id="14" name="TextBox 13" descr="Vehicle arrestor net with car positions as device catches vehicle (rendering)"/>
          <p:cNvSpPr txBox="1"/>
          <p:nvPr/>
        </p:nvSpPr>
        <p:spPr>
          <a:xfrm>
            <a:off x="1091349" y="5029198"/>
            <a:ext cx="2007281" cy="1077218"/>
          </a:xfrm>
          <a:prstGeom prst="rect">
            <a:avLst/>
          </a:prstGeom>
          <a:noFill/>
        </p:spPr>
        <p:txBody>
          <a:bodyPr wrap="none" rtlCol="0">
            <a:spAutoFit/>
          </a:bodyPr>
          <a:lstStyle/>
          <a:p>
            <a:pPr algn="ctr"/>
            <a:r>
              <a:rPr lang="en-US" sz="3200" b="1" dirty="0">
                <a:latin typeface="Arial" panose="020B0604020202020204" pitchFamily="34" charset="0"/>
                <a:cs typeface="Arial" panose="020B0604020202020204" pitchFamily="34" charset="0"/>
              </a:rPr>
              <a:t>Energy</a:t>
            </a:r>
          </a:p>
          <a:p>
            <a:pPr algn="ctr"/>
            <a:r>
              <a:rPr lang="en-US" sz="3200" b="1" dirty="0">
                <a:latin typeface="Arial" panose="020B0604020202020204" pitchFamily="34" charset="0"/>
                <a:cs typeface="Arial" panose="020B0604020202020204" pitchFamily="34" charset="0"/>
              </a:rPr>
              <a:t>Absorber</a:t>
            </a:r>
          </a:p>
        </p:txBody>
      </p:sp>
      <p:sp>
        <p:nvSpPr>
          <p:cNvPr id="15" name="TextBox 14" descr="Vehicle arrestor net with car positions as device catches vehicle (rendering)"/>
          <p:cNvSpPr txBox="1"/>
          <p:nvPr/>
        </p:nvSpPr>
        <p:spPr>
          <a:xfrm>
            <a:off x="6426371" y="5029198"/>
            <a:ext cx="2007281" cy="1077218"/>
          </a:xfrm>
          <a:prstGeom prst="rect">
            <a:avLst/>
          </a:prstGeom>
          <a:noFill/>
        </p:spPr>
        <p:txBody>
          <a:bodyPr wrap="none" rtlCol="0">
            <a:spAutoFit/>
          </a:bodyPr>
          <a:lstStyle/>
          <a:p>
            <a:pPr algn="ctr"/>
            <a:r>
              <a:rPr lang="en-US" sz="3200" b="1" dirty="0">
                <a:latin typeface="Arial" panose="020B0604020202020204" pitchFamily="34" charset="0"/>
                <a:cs typeface="Arial" panose="020B0604020202020204" pitchFamily="34" charset="0"/>
              </a:rPr>
              <a:t>Energy</a:t>
            </a:r>
          </a:p>
          <a:p>
            <a:pPr algn="ctr"/>
            <a:r>
              <a:rPr lang="en-US" sz="3200" b="1" dirty="0">
                <a:latin typeface="Arial" panose="020B0604020202020204" pitchFamily="34" charset="0"/>
                <a:cs typeface="Arial" panose="020B0604020202020204" pitchFamily="34" charset="0"/>
              </a:rPr>
              <a:t>Absorber</a:t>
            </a:r>
          </a:p>
        </p:txBody>
      </p:sp>
      <p:cxnSp>
        <p:nvCxnSpPr>
          <p:cNvPr id="16" name="Straight Connector 15" descr="Vehicle arrestor net with car positions as device catches vehicle (rendering)">
            <a:extLst>
              <a:ext uri="{C183D7F6-B498-43B3-948B-1728B52AA6E4}">
                <adec:decorative xmlns:adec="http://schemas.microsoft.com/office/drawing/2017/decorative" val="1"/>
              </a:ext>
            </a:extLst>
          </p:cNvPr>
          <p:cNvCxnSpPr/>
          <p:nvPr/>
        </p:nvCxnSpPr>
        <p:spPr>
          <a:xfrm flipV="1">
            <a:off x="2514600" y="2819398"/>
            <a:ext cx="1905000" cy="190500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Straight Connector 17" descr="Vehicle arrestor net with car positions as device catches vehicle (rendering)">
            <a:extLst>
              <a:ext uri="{C183D7F6-B498-43B3-948B-1728B52AA6E4}">
                <adec:decorative xmlns:adec="http://schemas.microsoft.com/office/drawing/2017/decorative" val="1"/>
              </a:ext>
            </a:extLst>
          </p:cNvPr>
          <p:cNvCxnSpPr>
            <a:endCxn id="9" idx="1"/>
          </p:cNvCxnSpPr>
          <p:nvPr/>
        </p:nvCxnSpPr>
        <p:spPr>
          <a:xfrm>
            <a:off x="4876800" y="2895598"/>
            <a:ext cx="2238375" cy="1790701"/>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Straight Connector 19" descr="Vehicle arrestor net with car positions as device catches vehicle (rendering)">
            <a:extLst>
              <a:ext uri="{C183D7F6-B498-43B3-948B-1728B52AA6E4}">
                <adec:decorative xmlns:adec="http://schemas.microsoft.com/office/drawing/2017/decorative" val="1"/>
              </a:ext>
            </a:extLst>
          </p:cNvPr>
          <p:cNvCxnSpPr/>
          <p:nvPr/>
        </p:nvCxnSpPr>
        <p:spPr>
          <a:xfrm>
            <a:off x="4419600" y="2819398"/>
            <a:ext cx="457200" cy="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Straight Connector 23" descr="Vehicle arrestor net with car positions as device catches vehicle (rendering)">
            <a:extLst>
              <a:ext uri="{C183D7F6-B498-43B3-948B-1728B52AA6E4}">
                <adec:decorative xmlns:adec="http://schemas.microsoft.com/office/drawing/2017/decorative" val="1"/>
              </a:ext>
            </a:extLst>
          </p:cNvPr>
          <p:cNvCxnSpPr/>
          <p:nvPr/>
        </p:nvCxnSpPr>
        <p:spPr>
          <a:xfrm flipV="1">
            <a:off x="2514600" y="1142998"/>
            <a:ext cx="1905000" cy="350520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Straight Connector 25" descr="Vehicle arrestor net with car positions as device catches vehicle (rendering)">
            <a:extLst>
              <a:ext uri="{C183D7F6-B498-43B3-948B-1728B52AA6E4}">
                <adec:decorative xmlns:adec="http://schemas.microsoft.com/office/drawing/2017/decorative" val="1"/>
              </a:ext>
            </a:extLst>
          </p:cNvPr>
          <p:cNvCxnSpPr/>
          <p:nvPr/>
        </p:nvCxnSpPr>
        <p:spPr>
          <a:xfrm>
            <a:off x="4953000" y="1219198"/>
            <a:ext cx="2238375" cy="3467101"/>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 name="Straight Connector 27" descr="Vehicle arrestor net with car positions as device catches vehicle (rendering)">
            <a:extLst>
              <a:ext uri="{C183D7F6-B498-43B3-948B-1728B52AA6E4}">
                <adec:decorative xmlns:adec="http://schemas.microsoft.com/office/drawing/2017/decorative" val="1"/>
              </a:ext>
            </a:extLst>
          </p:cNvPr>
          <p:cNvCxnSpPr/>
          <p:nvPr/>
        </p:nvCxnSpPr>
        <p:spPr>
          <a:xfrm>
            <a:off x="4448908" y="1166444"/>
            <a:ext cx="457200" cy="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sp>
        <p:nvSpPr>
          <p:cNvPr id="3" name="Google Shape;74;p1" descr="Vehicle arrestor net with car positions as device catches vehicle (rendering)">
            <a:extLst>
              <a:ext uri="{FF2B5EF4-FFF2-40B4-BE49-F238E27FC236}">
                <a16:creationId xmlns:a16="http://schemas.microsoft.com/office/drawing/2014/main" id="{0CCBCA34-7A5F-D159-F1AB-A6C075AF20A7}"/>
              </a:ext>
            </a:extLst>
          </p:cNvPr>
          <p:cNvSpPr/>
          <p:nvPr/>
        </p:nvSpPr>
        <p:spPr>
          <a:xfrm>
            <a:off x="5087350" y="6477000"/>
            <a:ext cx="2619213"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latin typeface="Arial" panose="020B0604020202020204" pitchFamily="34" charset="0"/>
                <a:ea typeface="Open Sans"/>
                <a:cs typeface="Arial" panose="020B0604020202020204" pitchFamily="34" charset="0"/>
                <a:sym typeface="Open Sans"/>
              </a:rPr>
              <a:t>Image: ATSSA</a:t>
            </a:r>
            <a:endParaRPr sz="1000" dirty="0">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885093906"/>
      </p:ext>
    </p:extLst>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Non Lethal Vehicle Arrestment.mp4">
            <a:hlinkClick r:id="" action="ppaction://media"/>
            <a:extLst>
              <a:ext uri="{C183D7F6-B498-43B3-948B-1728B52AA6E4}">
                <adec:decorative xmlns:adec="http://schemas.microsoft.com/office/drawing/2017/decorative" val="1"/>
              </a:ext>
            </a:extLst>
          </p:cNvPr>
          <p:cNvPicPr>
            <a:picLocks noRot="1" noChangeAspect="1"/>
          </p:cNvPicPr>
          <p:nvPr>
            <a:videoFile r:link="rId1"/>
          </p:nvPr>
        </p:nvPicPr>
        <p:blipFill>
          <a:blip r:embed="rId3" cstate="print"/>
          <a:stretch>
            <a:fillRect/>
          </a:stretch>
        </p:blipFill>
        <p:spPr>
          <a:xfrm>
            <a:off x="1143000" y="685800"/>
            <a:ext cx="6604000" cy="4953000"/>
          </a:xfrm>
          <a:prstGeom prst="rect">
            <a:avLst/>
          </a:prstGeom>
        </p:spPr>
      </p:pic>
    </p:spTree>
    <p:extLst>
      <p:ext uri="{BB962C8B-B14F-4D97-AF65-F5344CB8AC3E}">
        <p14:creationId xmlns:p14="http://schemas.microsoft.com/office/powerpoint/2010/main" val="264647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QinetiQ Vehicle Arresting System.mp4">
            <a:hlinkClick r:id="" action="ppaction://media"/>
            <a:extLst>
              <a:ext uri="{C183D7F6-B498-43B3-948B-1728B52AA6E4}">
                <adec:decorative xmlns:adec="http://schemas.microsoft.com/office/drawing/2017/decorative" val="1"/>
              </a:ext>
            </a:extLst>
          </p:cNvPr>
          <p:cNvPicPr>
            <a:picLocks noRot="1" noChangeAspect="1"/>
          </p:cNvPicPr>
          <p:nvPr>
            <a:videoFile r:link="rId1"/>
          </p:nvPr>
        </p:nvPicPr>
        <p:blipFill>
          <a:blip r:embed="rId3" cstate="print"/>
          <a:stretch>
            <a:fillRect/>
          </a:stretch>
        </p:blipFill>
        <p:spPr>
          <a:xfrm>
            <a:off x="0" y="0"/>
            <a:ext cx="9144000" cy="6858000"/>
          </a:xfrm>
          <a:prstGeom prst="rect">
            <a:avLst/>
          </a:prstGeom>
        </p:spPr>
      </p:pic>
    </p:spTree>
    <p:extLst>
      <p:ext uri="{BB962C8B-B14F-4D97-AF65-F5344CB8AC3E}">
        <p14:creationId xmlns:p14="http://schemas.microsoft.com/office/powerpoint/2010/main" val="17522136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1490" name="Title 1"/>
          <p:cNvSpPr>
            <a:spLocks noGrp="1"/>
          </p:cNvSpPr>
          <p:nvPr>
            <p:ph type="title"/>
          </p:nvPr>
        </p:nvSpPr>
        <p:spPr/>
        <p:txBody>
          <a:bodyPr/>
          <a:lstStyle/>
          <a:p>
            <a:pPr eaLnBrk="1" hangingPunct="1"/>
            <a:r>
              <a:rPr lang="en-US" sz="3200" dirty="0"/>
              <a:t>Dragnet</a:t>
            </a:r>
          </a:p>
        </p:txBody>
      </p:sp>
      <p:sp>
        <p:nvSpPr>
          <p:cNvPr id="191491" name="Content Placeholder 2"/>
          <p:cNvSpPr>
            <a:spLocks noGrp="1"/>
          </p:cNvSpPr>
          <p:nvPr>
            <p:ph idx="1"/>
          </p:nvPr>
        </p:nvSpPr>
        <p:spPr>
          <a:xfrm>
            <a:off x="457200" y="1600200"/>
            <a:ext cx="8382000" cy="4495800"/>
          </a:xfrm>
        </p:spPr>
        <p:txBody>
          <a:bodyPr/>
          <a:lstStyle/>
          <a:p>
            <a:pPr eaLnBrk="1" hangingPunct="1"/>
            <a:r>
              <a:rPr lang="en-US" dirty="0"/>
              <a:t>Uses a “metal Bender” to absorb energy</a:t>
            </a:r>
          </a:p>
          <a:p>
            <a:pPr eaLnBrk="1" hangingPunct="1"/>
            <a:r>
              <a:rPr lang="en-US" dirty="0"/>
              <a:t>Allows for stopping varying weights &amp; speed</a:t>
            </a:r>
          </a:p>
          <a:p>
            <a:pPr eaLnBrk="1" hangingPunct="1"/>
            <a:r>
              <a:rPr lang="en-US" dirty="0"/>
              <a:t>A metal tape is pulled through a series of offset pins</a:t>
            </a:r>
          </a:p>
          <a:p>
            <a:pPr eaLnBrk="1" hangingPunct="1"/>
            <a:r>
              <a:rPr lang="en-US" dirty="0"/>
              <a:t>Few moving parts- When impacted replacing the metal tapes is normally all that is required</a:t>
            </a:r>
          </a:p>
        </p:txBody>
      </p:sp>
    </p:spTree>
    <p:extLst>
      <p:ext uri="{BB962C8B-B14F-4D97-AF65-F5344CB8AC3E}">
        <p14:creationId xmlns:p14="http://schemas.microsoft.com/office/powerpoint/2010/main" val="2566709918"/>
      </p:ext>
    </p:extLst>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0"/>
            <a:ext cx="5715000" cy="1325563"/>
          </a:xfrm>
        </p:spPr>
        <p:txBody>
          <a:bodyPr/>
          <a:lstStyle/>
          <a:p>
            <a:r>
              <a:rPr lang="en-US" sz="3200" dirty="0"/>
              <a:t>Dragnet Median Barrier and Work Zone Net System </a:t>
            </a:r>
          </a:p>
        </p:txBody>
      </p:sp>
      <p:pic>
        <p:nvPicPr>
          <p:cNvPr id="4" name="Picture 2" descr="Net providing a barrier to catch an errant vehicle in the work space">
            <a:extLst>
              <a:ext uri="{C183D7F6-B498-43B3-948B-1728B52AA6E4}">
                <adec:decorative xmlns:adec="http://schemas.microsoft.com/office/drawing/2017/decorative" val="0"/>
              </a:ext>
            </a:extLst>
          </p:cNvPr>
          <p:cNvPicPr>
            <a:picLocks noChangeAspect="1" noChangeArrowheads="1"/>
          </p:cNvPicPr>
          <p:nvPr/>
        </p:nvPicPr>
        <p:blipFill>
          <a:blip r:embed="rId3" cstate="print"/>
          <a:srcRect/>
          <a:stretch>
            <a:fillRect/>
          </a:stretch>
        </p:blipFill>
        <p:spPr bwMode="auto">
          <a:xfrm>
            <a:off x="457200" y="1523999"/>
            <a:ext cx="8324850" cy="5128107"/>
          </a:xfrm>
          <a:prstGeom prst="rect">
            <a:avLst/>
          </a:prstGeom>
          <a:noFill/>
          <a:ln w="9525">
            <a:noFill/>
            <a:miter lim="800000"/>
            <a:headEnd/>
            <a:tailEnd/>
          </a:ln>
        </p:spPr>
      </p:pic>
      <p:sp>
        <p:nvSpPr>
          <p:cNvPr id="3" name="Google Shape;74;p1" descr="Vehicle arrestor net with car positions as device catches vehicle (rendering)">
            <a:extLst>
              <a:ext uri="{FF2B5EF4-FFF2-40B4-BE49-F238E27FC236}">
                <a16:creationId xmlns:a16="http://schemas.microsoft.com/office/drawing/2014/main" id="{434C35C0-853C-F2E0-5FE1-AD483CD3C4DA}"/>
              </a:ext>
            </a:extLst>
          </p:cNvPr>
          <p:cNvSpPr/>
          <p:nvPr/>
        </p:nvSpPr>
        <p:spPr>
          <a:xfrm>
            <a:off x="7543801" y="2514600"/>
            <a:ext cx="11430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latin typeface="Arial" panose="020B0604020202020204" pitchFamily="34" charset="0"/>
                <a:ea typeface="Open Sans"/>
                <a:cs typeface="Arial" panose="020B0604020202020204" pitchFamily="34" charset="0"/>
                <a:sym typeface="Open Sans"/>
              </a:rPr>
              <a:t>Image: ATSSA</a:t>
            </a:r>
            <a:endParaRPr sz="1000" dirty="0">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1740694415"/>
      </p:ext>
    </p:extLst>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04800" y="533400"/>
            <a:ext cx="8153400" cy="4267200"/>
          </a:xfrm>
        </p:spPr>
        <p:txBody>
          <a:bodyPr/>
          <a:lstStyle/>
          <a:p>
            <a:endParaRPr lang="en-US" dirty="0"/>
          </a:p>
          <a:p>
            <a:endParaRPr lang="en-US" dirty="0"/>
          </a:p>
          <a:p>
            <a:r>
              <a:rPr lang="en-US" dirty="0"/>
              <a:t>Fixed end anchors may require substantial effort to install, providing minimal return for very short-term use</a:t>
            </a:r>
          </a:p>
          <a:p>
            <a:r>
              <a:rPr lang="en-US" dirty="0"/>
              <a:t>Temporary anchors are available for short-term applications</a:t>
            </a:r>
          </a:p>
        </p:txBody>
      </p:sp>
      <p:sp>
        <p:nvSpPr>
          <p:cNvPr id="3" name="Rectangle 2"/>
          <p:cNvSpPr txBox="1">
            <a:spLocks noChangeArrowheads="1"/>
          </p:cNvSpPr>
          <p:nvPr/>
        </p:nvSpPr>
        <p:spPr bwMode="auto">
          <a:xfrm>
            <a:off x="457200" y="0"/>
            <a:ext cx="8686800" cy="1401763"/>
          </a:xfrm>
          <a:prstGeom prst="rect">
            <a:avLst/>
          </a:prstGeom>
          <a:noFill/>
          <a:ln>
            <a:miter lim="800000"/>
            <a:headEnd/>
            <a:tailEnd/>
          </a:ln>
        </p:spPr>
        <p:txBody>
          <a:bodyPr anchor="ctr"/>
          <a:lstStyle/>
          <a:p>
            <a:pPr>
              <a:defRPr/>
            </a:pPr>
            <a:r>
              <a:rPr lang="en-US" sz="3200" b="1" kern="0" dirty="0">
                <a:solidFill>
                  <a:srgbClr val="008080"/>
                </a:solidFill>
                <a:latin typeface="Arial" panose="020B0604020202020204" pitchFamily="34" charset="0"/>
              </a:rPr>
              <a:t>Relative Costs and Benefits of VAS</a:t>
            </a:r>
          </a:p>
        </p:txBody>
      </p:sp>
      <p:pic>
        <p:nvPicPr>
          <p:cNvPr id="12290" name="Picture 2" descr="Net caught in purple car's tire after test">
            <a:extLst>
              <a:ext uri="{C183D7F6-B498-43B3-948B-1728B52AA6E4}">
                <adec:decorative xmlns:adec="http://schemas.microsoft.com/office/drawing/2017/decorative" val="0"/>
              </a:ext>
            </a:extLst>
          </p:cNvPr>
          <p:cNvPicPr>
            <a:picLocks noChangeAspect="1" noChangeArrowheads="1"/>
          </p:cNvPicPr>
          <p:nvPr/>
        </p:nvPicPr>
        <p:blipFill>
          <a:blip r:embed="rId3" cstate="print"/>
          <a:srcRect/>
          <a:stretch>
            <a:fillRect/>
          </a:stretch>
        </p:blipFill>
        <p:spPr bwMode="auto">
          <a:xfrm>
            <a:off x="3200399" y="3505200"/>
            <a:ext cx="4433455" cy="2438400"/>
          </a:xfrm>
          <a:prstGeom prst="rect">
            <a:avLst/>
          </a:prstGeom>
          <a:noFill/>
          <a:ln w="9525">
            <a:noFill/>
            <a:miter lim="800000"/>
            <a:headEnd/>
            <a:tailEnd/>
          </a:ln>
        </p:spPr>
      </p:pic>
      <p:sp>
        <p:nvSpPr>
          <p:cNvPr id="4" name="TextBox 3" descr="http://hight3ch.com/top-20-japanese-commercials/">
            <a:extLst>
              <a:ext uri="{FF2B5EF4-FFF2-40B4-BE49-F238E27FC236}">
                <a16:creationId xmlns:a16="http://schemas.microsoft.com/office/drawing/2014/main" id="{1E669016-1DD3-BB40-93A8-2982EEE73834}"/>
              </a:ext>
            </a:extLst>
          </p:cNvPr>
          <p:cNvSpPr txBox="1"/>
          <p:nvPr/>
        </p:nvSpPr>
        <p:spPr>
          <a:xfrm>
            <a:off x="4572000" y="5943600"/>
            <a:ext cx="3124200" cy="215444"/>
          </a:xfrm>
          <a:prstGeom prst="rect">
            <a:avLst/>
          </a:prstGeom>
          <a:noFill/>
        </p:spPr>
        <p:txBody>
          <a:bodyPr wrap="square" rtlCol="0">
            <a:spAutoFit/>
          </a:bodyPr>
          <a:lstStyle/>
          <a:p>
            <a:r>
              <a:rPr lang="en-US" sz="800" dirty="0"/>
              <a:t>https://www.impactabsorption.com/files/53747097.pdf</a:t>
            </a:r>
          </a:p>
        </p:txBody>
      </p:sp>
    </p:spTree>
    <p:extLst>
      <p:ext uri="{BB962C8B-B14F-4D97-AF65-F5344CB8AC3E}">
        <p14:creationId xmlns:p14="http://schemas.microsoft.com/office/powerpoint/2010/main" val="2714419400"/>
      </p:ext>
    </p:extLst>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04800" y="-228600"/>
            <a:ext cx="8382000" cy="4267200"/>
          </a:xfrm>
        </p:spPr>
        <p:txBody>
          <a:bodyPr/>
          <a:lstStyle/>
          <a:p>
            <a:endParaRPr lang="en-US" dirty="0"/>
          </a:p>
          <a:p>
            <a:endParaRPr lang="en-US" dirty="0"/>
          </a:p>
          <a:p>
            <a:endParaRPr lang="en-US" dirty="0"/>
          </a:p>
          <a:p>
            <a:r>
              <a:rPr lang="en-US" dirty="0"/>
              <a:t>May require a work vehicle entrance that bypasses the arrestor net, with a watchman or police officer to prevent unauthorized entrances to work space</a:t>
            </a:r>
          </a:p>
          <a:p>
            <a:r>
              <a:rPr lang="en-US" dirty="0"/>
              <a:t>Past history of unauthorized or unintentional entry may warrant its use</a:t>
            </a:r>
          </a:p>
          <a:p>
            <a:r>
              <a:rPr lang="en-US" dirty="0"/>
              <a:t>Requires a buffer space behind the arrestor net that equates to 120 ft for a 60 mph approach speed</a:t>
            </a:r>
          </a:p>
        </p:txBody>
      </p:sp>
      <p:sp>
        <p:nvSpPr>
          <p:cNvPr id="3" name="Rectangle 2"/>
          <p:cNvSpPr txBox="1">
            <a:spLocks noChangeArrowheads="1"/>
          </p:cNvSpPr>
          <p:nvPr/>
        </p:nvSpPr>
        <p:spPr bwMode="auto">
          <a:xfrm>
            <a:off x="457200" y="0"/>
            <a:ext cx="8686800" cy="1401763"/>
          </a:xfrm>
          <a:prstGeom prst="rect">
            <a:avLst/>
          </a:prstGeom>
          <a:noFill/>
          <a:ln>
            <a:miter lim="800000"/>
            <a:headEnd/>
            <a:tailEnd/>
          </a:ln>
        </p:spPr>
        <p:txBody>
          <a:bodyPr anchor="ctr"/>
          <a:lstStyle/>
          <a:p>
            <a:pPr>
              <a:defRPr/>
            </a:pPr>
            <a:r>
              <a:rPr lang="en-US" sz="3200" b="1" kern="0" dirty="0">
                <a:solidFill>
                  <a:srgbClr val="008080"/>
                </a:solidFill>
                <a:latin typeface="Arial" panose="020B0604020202020204" pitchFamily="34" charset="0"/>
              </a:rPr>
              <a:t>Other VAS Considerations</a:t>
            </a:r>
          </a:p>
        </p:txBody>
      </p:sp>
    </p:spTree>
    <p:extLst>
      <p:ext uri="{BB962C8B-B14F-4D97-AF65-F5344CB8AC3E}">
        <p14:creationId xmlns:p14="http://schemas.microsoft.com/office/powerpoint/2010/main" val="197222451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Group 40"/>
          <p:cNvGraphicFramePr>
            <a:graphicFrameLocks/>
          </p:cNvGraphicFramePr>
          <p:nvPr>
            <p:extLst>
              <p:ext uri="{D42A27DB-BD31-4B8C-83A1-F6EECF244321}">
                <p14:modId xmlns:p14="http://schemas.microsoft.com/office/powerpoint/2010/main" val="408813480"/>
              </p:ext>
            </p:extLst>
          </p:nvPr>
        </p:nvGraphicFramePr>
        <p:xfrm>
          <a:off x="457200" y="1905000"/>
          <a:ext cx="8458200" cy="3150871"/>
        </p:xfrm>
        <a:graphic>
          <a:graphicData uri="http://schemas.openxmlformats.org/drawingml/2006/table">
            <a:tbl>
              <a:tblPr firstRow="1"/>
              <a:tblGrid>
                <a:gridCol w="3657600">
                  <a:extLst>
                    <a:ext uri="{9D8B030D-6E8A-4147-A177-3AD203B41FA5}">
                      <a16:colId xmlns:a16="http://schemas.microsoft.com/office/drawing/2014/main" val="20000"/>
                    </a:ext>
                  </a:extLst>
                </a:gridCol>
                <a:gridCol w="4800600">
                  <a:extLst>
                    <a:ext uri="{9D8B030D-6E8A-4147-A177-3AD203B41FA5}">
                      <a16:colId xmlns:a16="http://schemas.microsoft.com/office/drawing/2014/main" val="20001"/>
                    </a:ext>
                  </a:extLst>
                </a:gridCol>
              </a:tblGrid>
              <a:tr h="446088">
                <a:tc>
                  <a:txBody>
                    <a:bodyPr/>
                    <a:lstStyle/>
                    <a:p>
                      <a:pPr marL="0" marR="0" lvl="0" indent="0" algn="ctr" defTabSz="914400" rtl="0" eaLnBrk="1" fontAlgn="base" latinLnBrk="0" hangingPunct="1">
                        <a:lnSpc>
                          <a:spcPct val="100000"/>
                        </a:lnSpc>
                        <a:spcBef>
                          <a:spcPct val="20000"/>
                        </a:spcBef>
                        <a:spcAft>
                          <a:spcPct val="0"/>
                        </a:spcAft>
                        <a:buClrTx/>
                        <a:buSzPct val="90000"/>
                        <a:buFontTx/>
                        <a:buNone/>
                        <a:tabLst/>
                      </a:pPr>
                      <a:r>
                        <a:rPr kumimoji="0" lang="en-US" sz="3200" b="1" i="0" u="none" strike="noStrike" cap="none" normalizeH="0" baseline="0" dirty="0">
                          <a:ln>
                            <a:noFill/>
                          </a:ln>
                          <a:solidFill>
                            <a:schemeClr val="tx1"/>
                          </a:solidFill>
                          <a:effectLst/>
                          <a:latin typeface="Arial" panose="020B0604020202020204" pitchFamily="34" charset="0"/>
                        </a:rPr>
                        <a:t>Speed (mph)</a:t>
                      </a:r>
                    </a:p>
                  </a:txBody>
                  <a:tcPr horzOverflow="overflow">
                    <a:lnL w="12700" cap="flat" cmpd="sng" algn="ctr">
                      <a:solidFill>
                        <a:srgbClr val="E23012"/>
                      </a:solidFill>
                      <a:prstDash val="solid"/>
                      <a:round/>
                      <a:headEnd type="none" w="med" len="med"/>
                      <a:tailEnd type="none" w="med" len="med"/>
                    </a:lnL>
                    <a:lnR w="12700" cap="flat" cmpd="sng" algn="ctr">
                      <a:solidFill>
                        <a:srgbClr val="E23012"/>
                      </a:solidFill>
                      <a:prstDash val="solid"/>
                      <a:round/>
                      <a:headEnd type="none" w="med" len="med"/>
                      <a:tailEnd type="none" w="med" len="med"/>
                    </a:lnR>
                    <a:lnT w="12700" cap="flat" cmpd="sng" algn="ctr">
                      <a:solidFill>
                        <a:srgbClr val="E23012"/>
                      </a:solidFill>
                      <a:prstDash val="solid"/>
                      <a:round/>
                      <a:headEnd type="none" w="med" len="med"/>
                      <a:tailEnd type="none" w="med" len="med"/>
                    </a:lnT>
                    <a:lnB w="12700" cap="flat" cmpd="sng" algn="ctr">
                      <a:solidFill>
                        <a:srgbClr val="E23012"/>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Tx/>
                        <a:buNone/>
                        <a:tabLst/>
                      </a:pPr>
                      <a:r>
                        <a:rPr kumimoji="0" lang="en-US" sz="3200" b="1" i="0" u="none" strike="noStrike" cap="none" normalizeH="0" baseline="0" dirty="0">
                          <a:ln>
                            <a:noFill/>
                          </a:ln>
                          <a:solidFill>
                            <a:schemeClr val="tx1"/>
                          </a:solidFill>
                          <a:effectLst/>
                          <a:latin typeface="Arial" panose="020B0604020202020204" pitchFamily="34" charset="0"/>
                        </a:rPr>
                        <a:t>Width (ft.)</a:t>
                      </a:r>
                    </a:p>
                  </a:txBody>
                  <a:tcPr horzOverflow="overflow">
                    <a:lnL w="12700" cap="flat" cmpd="sng" algn="ctr">
                      <a:solidFill>
                        <a:srgbClr val="E23012"/>
                      </a:solidFill>
                      <a:prstDash val="solid"/>
                      <a:round/>
                      <a:headEnd type="none" w="med" len="med"/>
                      <a:tailEnd type="none" w="med" len="med"/>
                    </a:lnL>
                    <a:lnR w="12700" cap="flat" cmpd="sng" algn="ctr">
                      <a:solidFill>
                        <a:srgbClr val="E23012"/>
                      </a:solidFill>
                      <a:prstDash val="solid"/>
                      <a:round/>
                      <a:headEnd type="none" w="med" len="med"/>
                      <a:tailEnd type="none" w="med" len="med"/>
                    </a:lnR>
                    <a:lnT w="12700" cap="flat" cmpd="sng" algn="ctr">
                      <a:solidFill>
                        <a:srgbClr val="E23012"/>
                      </a:solidFill>
                      <a:prstDash val="solid"/>
                      <a:round/>
                      <a:headEnd type="none" w="med" len="med"/>
                      <a:tailEnd type="none" w="med" len="med"/>
                    </a:lnT>
                    <a:lnB w="12700" cap="flat" cmpd="sng" algn="ctr">
                      <a:solidFill>
                        <a:srgbClr val="E23012"/>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0"/>
                  </a:ext>
                </a:extLst>
              </a:tr>
              <a:tr h="642938">
                <a:tc>
                  <a:txBody>
                    <a:bodyPr/>
                    <a:lstStyle/>
                    <a:p>
                      <a:pPr marL="0" marR="0" lvl="0" indent="0" algn="ctr" defTabSz="914400" rtl="0" eaLnBrk="1" fontAlgn="base" latinLnBrk="0" hangingPunct="1">
                        <a:lnSpc>
                          <a:spcPct val="100000"/>
                        </a:lnSpc>
                        <a:spcBef>
                          <a:spcPct val="20000"/>
                        </a:spcBef>
                        <a:spcAft>
                          <a:spcPct val="0"/>
                        </a:spcAft>
                        <a:buClrTx/>
                        <a:buSzPct val="90000"/>
                        <a:buFontTx/>
                        <a:buNone/>
                        <a:tabLst/>
                      </a:pPr>
                      <a:r>
                        <a:rPr kumimoji="0" lang="en-US" sz="3200" b="1" i="0" u="none" strike="noStrike" cap="none" normalizeH="0" baseline="0" dirty="0">
                          <a:ln>
                            <a:noFill/>
                          </a:ln>
                          <a:solidFill>
                            <a:schemeClr val="tx1"/>
                          </a:solidFill>
                          <a:effectLst/>
                          <a:latin typeface="Arial" panose="020B0604020202020204" pitchFamily="34" charset="0"/>
                        </a:rPr>
                        <a:t>60 or greater</a:t>
                      </a:r>
                    </a:p>
                  </a:txBody>
                  <a:tcPr horzOverflow="overflow">
                    <a:lnL w="12700" cap="flat" cmpd="sng" algn="ctr">
                      <a:solidFill>
                        <a:srgbClr val="E23012"/>
                      </a:solidFill>
                      <a:prstDash val="solid"/>
                      <a:round/>
                      <a:headEnd type="none" w="med" len="med"/>
                      <a:tailEnd type="none" w="med" len="med"/>
                    </a:lnL>
                    <a:lnR w="12700" cap="flat" cmpd="sng" algn="ctr">
                      <a:solidFill>
                        <a:srgbClr val="E23012"/>
                      </a:solidFill>
                      <a:prstDash val="solid"/>
                      <a:round/>
                      <a:headEnd type="none" w="med" len="med"/>
                      <a:tailEnd type="none" w="med" len="med"/>
                    </a:lnR>
                    <a:lnT w="12700" cap="flat" cmpd="sng" algn="ctr">
                      <a:solidFill>
                        <a:srgbClr val="E23012"/>
                      </a:solidFill>
                      <a:prstDash val="solid"/>
                      <a:round/>
                      <a:headEnd type="none" w="med" len="med"/>
                      <a:tailEnd type="none" w="med" len="med"/>
                    </a:lnT>
                    <a:lnB w="12700" cap="flat" cmpd="sng" algn="ctr">
                      <a:solidFill>
                        <a:srgbClr val="E23012"/>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Tx/>
                        <a:buNone/>
                        <a:tabLst/>
                      </a:pPr>
                      <a:r>
                        <a:rPr kumimoji="0" lang="en-US" sz="3200" b="1" i="0" u="none" strike="noStrike" cap="none" normalizeH="0" baseline="0" dirty="0">
                          <a:ln>
                            <a:noFill/>
                          </a:ln>
                          <a:solidFill>
                            <a:schemeClr val="tx1"/>
                          </a:solidFill>
                          <a:effectLst/>
                          <a:latin typeface="Arial" panose="020B0604020202020204" pitchFamily="34" charset="0"/>
                        </a:rPr>
                        <a:t>30</a:t>
                      </a:r>
                    </a:p>
                  </a:txBody>
                  <a:tcPr horzOverflow="overflow">
                    <a:lnL w="12700" cap="flat" cmpd="sng" algn="ctr">
                      <a:solidFill>
                        <a:srgbClr val="E23012"/>
                      </a:solidFill>
                      <a:prstDash val="solid"/>
                      <a:round/>
                      <a:headEnd type="none" w="med" len="med"/>
                      <a:tailEnd type="none" w="med" len="med"/>
                    </a:lnL>
                    <a:lnR w="12700" cap="flat" cmpd="sng" algn="ctr">
                      <a:solidFill>
                        <a:srgbClr val="E23012"/>
                      </a:solidFill>
                      <a:prstDash val="solid"/>
                      <a:round/>
                      <a:headEnd type="none" w="med" len="med"/>
                      <a:tailEnd type="none" w="med" len="med"/>
                    </a:lnR>
                    <a:lnT w="12700" cap="flat" cmpd="sng" algn="ctr">
                      <a:solidFill>
                        <a:srgbClr val="E23012"/>
                      </a:solidFill>
                      <a:prstDash val="solid"/>
                      <a:round/>
                      <a:headEnd type="none" w="med" len="med"/>
                      <a:tailEnd type="none" w="med" len="med"/>
                    </a:lnT>
                    <a:lnB w="12700" cap="flat" cmpd="sng" algn="ctr">
                      <a:solidFill>
                        <a:srgbClr val="E23012"/>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1"/>
                  </a:ext>
                </a:extLst>
              </a:tr>
              <a:tr h="644525">
                <a:tc>
                  <a:txBody>
                    <a:bodyPr/>
                    <a:lstStyle/>
                    <a:p>
                      <a:pPr marL="0" marR="0" lvl="0" indent="0" algn="ctr" defTabSz="914400" rtl="0" eaLnBrk="1" fontAlgn="base" latinLnBrk="0" hangingPunct="1">
                        <a:lnSpc>
                          <a:spcPct val="100000"/>
                        </a:lnSpc>
                        <a:spcBef>
                          <a:spcPct val="20000"/>
                        </a:spcBef>
                        <a:spcAft>
                          <a:spcPct val="0"/>
                        </a:spcAft>
                        <a:buClrTx/>
                        <a:buSzPct val="90000"/>
                        <a:buFontTx/>
                        <a:buNone/>
                        <a:tabLst/>
                      </a:pPr>
                      <a:r>
                        <a:rPr kumimoji="0" lang="en-US" sz="3200" b="1" i="0" u="none" strike="noStrike" cap="none" normalizeH="0" baseline="0" dirty="0">
                          <a:ln>
                            <a:noFill/>
                          </a:ln>
                          <a:solidFill>
                            <a:schemeClr val="tx1"/>
                          </a:solidFill>
                          <a:effectLst/>
                          <a:latin typeface="Arial" panose="020B0604020202020204" pitchFamily="34" charset="0"/>
                        </a:rPr>
                        <a:t>45-55</a:t>
                      </a:r>
                    </a:p>
                  </a:txBody>
                  <a:tcPr horzOverflow="overflow">
                    <a:lnL w="12700" cap="flat" cmpd="sng" algn="ctr">
                      <a:solidFill>
                        <a:srgbClr val="E23012"/>
                      </a:solidFill>
                      <a:prstDash val="solid"/>
                      <a:round/>
                      <a:headEnd type="none" w="med" len="med"/>
                      <a:tailEnd type="none" w="med" len="med"/>
                    </a:lnL>
                    <a:lnR w="12700" cap="flat" cmpd="sng" algn="ctr">
                      <a:solidFill>
                        <a:srgbClr val="E23012"/>
                      </a:solidFill>
                      <a:prstDash val="solid"/>
                      <a:round/>
                      <a:headEnd type="none" w="med" len="med"/>
                      <a:tailEnd type="none" w="med" len="med"/>
                    </a:lnR>
                    <a:lnT w="12700" cap="flat" cmpd="sng" algn="ctr">
                      <a:solidFill>
                        <a:srgbClr val="E23012"/>
                      </a:solidFill>
                      <a:prstDash val="solid"/>
                      <a:round/>
                      <a:headEnd type="none" w="med" len="med"/>
                      <a:tailEnd type="none" w="med" len="med"/>
                    </a:lnT>
                    <a:lnB w="12700" cap="flat" cmpd="sng" algn="ctr">
                      <a:solidFill>
                        <a:srgbClr val="E23012"/>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Tx/>
                        <a:buNone/>
                        <a:tabLst/>
                      </a:pPr>
                      <a:r>
                        <a:rPr kumimoji="0" lang="en-US" sz="3200" b="1" i="0" u="none" strike="noStrike" cap="none" normalizeH="0" baseline="0" dirty="0">
                          <a:ln>
                            <a:noFill/>
                          </a:ln>
                          <a:solidFill>
                            <a:schemeClr val="tx1"/>
                          </a:solidFill>
                          <a:effectLst/>
                          <a:latin typeface="Arial" panose="020B0604020202020204" pitchFamily="34" charset="0"/>
                        </a:rPr>
                        <a:t>20</a:t>
                      </a:r>
                    </a:p>
                  </a:txBody>
                  <a:tcPr horzOverflow="overflow">
                    <a:lnL w="12700" cap="flat" cmpd="sng" algn="ctr">
                      <a:solidFill>
                        <a:srgbClr val="E23012"/>
                      </a:solidFill>
                      <a:prstDash val="solid"/>
                      <a:round/>
                      <a:headEnd type="none" w="med" len="med"/>
                      <a:tailEnd type="none" w="med" len="med"/>
                    </a:lnL>
                    <a:lnR w="12700" cap="flat" cmpd="sng" algn="ctr">
                      <a:solidFill>
                        <a:srgbClr val="E23012"/>
                      </a:solidFill>
                      <a:prstDash val="solid"/>
                      <a:round/>
                      <a:headEnd type="none" w="med" len="med"/>
                      <a:tailEnd type="none" w="med" len="med"/>
                    </a:lnR>
                    <a:lnT w="12700" cap="flat" cmpd="sng" algn="ctr">
                      <a:solidFill>
                        <a:srgbClr val="E23012"/>
                      </a:solidFill>
                      <a:prstDash val="solid"/>
                      <a:round/>
                      <a:headEnd type="none" w="med" len="med"/>
                      <a:tailEnd type="none" w="med" len="med"/>
                    </a:lnT>
                    <a:lnB w="12700" cap="flat" cmpd="sng" algn="ctr">
                      <a:solidFill>
                        <a:srgbClr val="E23012"/>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2"/>
                  </a:ext>
                </a:extLst>
              </a:tr>
              <a:tr h="642938">
                <a:tc>
                  <a:txBody>
                    <a:bodyPr/>
                    <a:lstStyle/>
                    <a:p>
                      <a:pPr marL="0" marR="0" lvl="0" indent="0" algn="ctr" defTabSz="914400" rtl="0" eaLnBrk="1" fontAlgn="base" latinLnBrk="0" hangingPunct="1">
                        <a:lnSpc>
                          <a:spcPct val="100000"/>
                        </a:lnSpc>
                        <a:spcBef>
                          <a:spcPct val="20000"/>
                        </a:spcBef>
                        <a:spcAft>
                          <a:spcPct val="0"/>
                        </a:spcAft>
                        <a:buClrTx/>
                        <a:buSzPct val="90000"/>
                        <a:buFontTx/>
                        <a:buNone/>
                        <a:tabLst/>
                      </a:pPr>
                      <a:r>
                        <a:rPr kumimoji="0" lang="en-US" sz="3200" b="1" i="0" u="none" strike="noStrike" cap="none" normalizeH="0" baseline="0" dirty="0">
                          <a:ln>
                            <a:noFill/>
                          </a:ln>
                          <a:solidFill>
                            <a:schemeClr val="tx1"/>
                          </a:solidFill>
                          <a:effectLst/>
                          <a:latin typeface="Arial" panose="020B0604020202020204" pitchFamily="34" charset="0"/>
                        </a:rPr>
                        <a:t>40</a:t>
                      </a:r>
                    </a:p>
                  </a:txBody>
                  <a:tcPr horzOverflow="overflow">
                    <a:lnL w="12700" cap="flat" cmpd="sng" algn="ctr">
                      <a:solidFill>
                        <a:srgbClr val="E23012"/>
                      </a:solidFill>
                      <a:prstDash val="solid"/>
                      <a:round/>
                      <a:headEnd type="none" w="med" len="med"/>
                      <a:tailEnd type="none" w="med" len="med"/>
                    </a:lnL>
                    <a:lnR w="12700" cap="flat" cmpd="sng" algn="ctr">
                      <a:solidFill>
                        <a:srgbClr val="E23012"/>
                      </a:solidFill>
                      <a:prstDash val="solid"/>
                      <a:round/>
                      <a:headEnd type="none" w="med" len="med"/>
                      <a:tailEnd type="none" w="med" len="med"/>
                    </a:lnR>
                    <a:lnT w="12700" cap="flat" cmpd="sng" algn="ctr">
                      <a:solidFill>
                        <a:srgbClr val="E23012"/>
                      </a:solidFill>
                      <a:prstDash val="solid"/>
                      <a:round/>
                      <a:headEnd type="none" w="med" len="med"/>
                      <a:tailEnd type="none" w="med" len="med"/>
                    </a:lnT>
                    <a:lnB w="12700" cap="flat" cmpd="sng" algn="ctr">
                      <a:solidFill>
                        <a:srgbClr val="E23012"/>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Tx/>
                        <a:buNone/>
                        <a:tabLst/>
                      </a:pPr>
                      <a:r>
                        <a:rPr kumimoji="0" lang="en-US" sz="3200" b="1" i="0" u="none" strike="noStrike" cap="none" normalizeH="0" baseline="0" dirty="0">
                          <a:ln>
                            <a:noFill/>
                          </a:ln>
                          <a:solidFill>
                            <a:schemeClr val="tx1"/>
                          </a:solidFill>
                          <a:effectLst/>
                          <a:latin typeface="Arial" panose="020B0604020202020204" pitchFamily="34" charset="0"/>
                        </a:rPr>
                        <a:t>15</a:t>
                      </a:r>
                    </a:p>
                  </a:txBody>
                  <a:tcPr horzOverflow="overflow">
                    <a:lnL w="12700" cap="flat" cmpd="sng" algn="ctr">
                      <a:solidFill>
                        <a:srgbClr val="E23012"/>
                      </a:solidFill>
                      <a:prstDash val="solid"/>
                      <a:round/>
                      <a:headEnd type="none" w="med" len="med"/>
                      <a:tailEnd type="none" w="med" len="med"/>
                    </a:lnL>
                    <a:lnR w="12700" cap="flat" cmpd="sng" algn="ctr">
                      <a:solidFill>
                        <a:srgbClr val="E23012"/>
                      </a:solidFill>
                      <a:prstDash val="solid"/>
                      <a:round/>
                      <a:headEnd type="none" w="med" len="med"/>
                      <a:tailEnd type="none" w="med" len="med"/>
                    </a:lnR>
                    <a:lnT w="12700" cap="flat" cmpd="sng" algn="ctr">
                      <a:solidFill>
                        <a:srgbClr val="E23012"/>
                      </a:solidFill>
                      <a:prstDash val="solid"/>
                      <a:round/>
                      <a:headEnd type="none" w="med" len="med"/>
                      <a:tailEnd type="none" w="med" len="med"/>
                    </a:lnT>
                    <a:lnB w="12700" cap="flat" cmpd="sng" algn="ctr">
                      <a:solidFill>
                        <a:srgbClr val="E23012"/>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3"/>
                  </a:ext>
                </a:extLst>
              </a:tr>
              <a:tr h="641350">
                <a:tc>
                  <a:txBody>
                    <a:bodyPr/>
                    <a:lstStyle/>
                    <a:p>
                      <a:pPr marL="0" marR="0" lvl="0" indent="0" algn="ctr" defTabSz="914400" rtl="0" eaLnBrk="1" fontAlgn="base" latinLnBrk="0" hangingPunct="1">
                        <a:lnSpc>
                          <a:spcPct val="100000"/>
                        </a:lnSpc>
                        <a:spcBef>
                          <a:spcPct val="20000"/>
                        </a:spcBef>
                        <a:spcAft>
                          <a:spcPct val="0"/>
                        </a:spcAft>
                        <a:buClrTx/>
                        <a:buSzPct val="90000"/>
                        <a:buFontTx/>
                        <a:buNone/>
                        <a:tabLst/>
                      </a:pPr>
                      <a:r>
                        <a:rPr kumimoji="0" lang="en-US" sz="3200" b="1" i="0" u="none" strike="noStrike" cap="none" normalizeH="0" baseline="0" dirty="0">
                          <a:ln>
                            <a:noFill/>
                          </a:ln>
                          <a:solidFill>
                            <a:schemeClr val="tx1"/>
                          </a:solidFill>
                          <a:effectLst/>
                          <a:latin typeface="Arial" panose="020B0604020202020204" pitchFamily="34" charset="0"/>
                        </a:rPr>
                        <a:t>30-40</a:t>
                      </a:r>
                    </a:p>
                  </a:txBody>
                  <a:tcPr horzOverflow="overflow">
                    <a:lnL w="12700" cap="flat" cmpd="sng" algn="ctr">
                      <a:solidFill>
                        <a:srgbClr val="E23012"/>
                      </a:solidFill>
                      <a:prstDash val="solid"/>
                      <a:round/>
                      <a:headEnd type="none" w="med" len="med"/>
                      <a:tailEnd type="none" w="med" len="med"/>
                    </a:lnL>
                    <a:lnR w="12700" cap="flat" cmpd="sng" algn="ctr">
                      <a:solidFill>
                        <a:srgbClr val="E23012"/>
                      </a:solidFill>
                      <a:prstDash val="solid"/>
                      <a:round/>
                      <a:headEnd type="none" w="med" len="med"/>
                      <a:tailEnd type="none" w="med" len="med"/>
                    </a:lnR>
                    <a:lnT w="12700" cap="flat" cmpd="sng" algn="ctr">
                      <a:solidFill>
                        <a:srgbClr val="E23012"/>
                      </a:solidFill>
                      <a:prstDash val="solid"/>
                      <a:round/>
                      <a:headEnd type="none" w="med" len="med"/>
                      <a:tailEnd type="none" w="med" len="med"/>
                    </a:lnT>
                    <a:lnB w="12700" cap="flat" cmpd="sng" algn="ctr">
                      <a:solidFill>
                        <a:srgbClr val="E23012"/>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Tx/>
                        <a:buNone/>
                        <a:tabLst/>
                      </a:pPr>
                      <a:r>
                        <a:rPr kumimoji="0" lang="en-US" sz="3200" b="1" i="0" u="none" strike="noStrike" cap="none" normalizeH="0" baseline="0" dirty="0">
                          <a:ln>
                            <a:noFill/>
                          </a:ln>
                          <a:solidFill>
                            <a:schemeClr val="tx1"/>
                          </a:solidFill>
                          <a:effectLst/>
                          <a:latin typeface="Arial" panose="020B0604020202020204" pitchFamily="34" charset="0"/>
                        </a:rPr>
                        <a:t>14</a:t>
                      </a:r>
                    </a:p>
                  </a:txBody>
                  <a:tcPr horzOverflow="overflow">
                    <a:lnL w="12700" cap="flat" cmpd="sng" algn="ctr">
                      <a:solidFill>
                        <a:srgbClr val="E23012"/>
                      </a:solidFill>
                      <a:prstDash val="solid"/>
                      <a:round/>
                      <a:headEnd type="none" w="med" len="med"/>
                      <a:tailEnd type="none" w="med" len="med"/>
                    </a:lnL>
                    <a:lnR w="12700" cap="flat" cmpd="sng" algn="ctr">
                      <a:solidFill>
                        <a:srgbClr val="E23012"/>
                      </a:solidFill>
                      <a:prstDash val="solid"/>
                      <a:round/>
                      <a:headEnd type="none" w="med" len="med"/>
                      <a:tailEnd type="none" w="med" len="med"/>
                    </a:lnR>
                    <a:lnT w="12700" cap="flat" cmpd="sng" algn="ctr">
                      <a:solidFill>
                        <a:srgbClr val="E23012"/>
                      </a:solidFill>
                      <a:prstDash val="solid"/>
                      <a:round/>
                      <a:headEnd type="none" w="med" len="med"/>
                      <a:tailEnd type="none" w="med" len="med"/>
                    </a:lnT>
                    <a:lnB w="12700" cap="flat" cmpd="sng" algn="ctr">
                      <a:solidFill>
                        <a:srgbClr val="E23012"/>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4"/>
                  </a:ext>
                </a:extLst>
              </a:tr>
            </a:tbl>
          </a:graphicData>
        </a:graphic>
      </p:graphicFrame>
      <p:sp>
        <p:nvSpPr>
          <p:cNvPr id="7" name="Rectangle 26"/>
          <p:cNvSpPr>
            <a:spLocks noChangeArrowheads="1"/>
          </p:cNvSpPr>
          <p:nvPr/>
        </p:nvSpPr>
        <p:spPr bwMode="auto">
          <a:xfrm>
            <a:off x="1295400" y="5562600"/>
            <a:ext cx="4572000" cy="1066800"/>
          </a:xfrm>
          <a:prstGeom prst="rect">
            <a:avLst/>
          </a:prstGeom>
          <a:solidFill>
            <a:schemeClr val="bg1"/>
          </a:solidFill>
          <a:ln w="9525">
            <a:noFill/>
            <a:miter lim="800000"/>
            <a:headEnd/>
            <a:tailEnd/>
          </a:ln>
        </p:spPr>
        <p:txBody>
          <a:bodyPr anchor="b"/>
          <a:lstStyle/>
          <a:p>
            <a:pPr eaLnBrk="0" hangingPunct="0"/>
            <a:r>
              <a:rPr kumimoji="1" lang="en-US" sz="2000" dirty="0">
                <a:solidFill>
                  <a:srgbClr val="000000"/>
                </a:solidFill>
                <a:latin typeface="Arial" panose="020B0604020202020204" pitchFamily="34" charset="0"/>
              </a:rPr>
              <a:t>Source: 2011 Roadside Design Guide</a:t>
            </a:r>
          </a:p>
          <a:p>
            <a:pPr eaLnBrk="0" hangingPunct="0"/>
            <a:r>
              <a:rPr kumimoji="1" lang="en-US" sz="2000" dirty="0">
                <a:solidFill>
                  <a:srgbClr val="000000"/>
                </a:solidFill>
                <a:latin typeface="Arial" panose="020B0604020202020204" pitchFamily="34" charset="0"/>
              </a:rPr>
              <a:t>*Requirements vary by State!</a:t>
            </a:r>
          </a:p>
        </p:txBody>
      </p:sp>
      <p:sp>
        <p:nvSpPr>
          <p:cNvPr id="5" name="Rectangle 3">
            <a:extLst>
              <a:ext uri="{FF2B5EF4-FFF2-40B4-BE49-F238E27FC236}">
                <a16:creationId xmlns:a16="http://schemas.microsoft.com/office/drawing/2014/main" id="{25E8FAC2-1EB6-4E61-9A99-8F0D911119AB}"/>
              </a:ext>
            </a:extLst>
          </p:cNvPr>
          <p:cNvSpPr txBox="1">
            <a:spLocks noChangeArrowheads="1"/>
          </p:cNvSpPr>
          <p:nvPr/>
        </p:nvSpPr>
        <p:spPr bwMode="auto">
          <a:xfrm>
            <a:off x="304800" y="331779"/>
            <a:ext cx="8371114" cy="1219200"/>
          </a:xfrm>
          <a:prstGeom prst="rect">
            <a:avLst/>
          </a:prstGeom>
          <a:solidFill>
            <a:schemeClr val="lt1"/>
          </a:solidFill>
          <a:ln w="25400" cap="flat" cmpd="sng" algn="ctr">
            <a:solidFill>
              <a:schemeClr val="accent3"/>
            </a:solidFill>
            <a:prstDash val="solid"/>
            <a:headEnd/>
            <a:tailEnd/>
          </a:ln>
          <a:effec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3200" b="1" i="0" baseline="0">
                <a:solidFill>
                  <a:srgbClr val="008080"/>
                </a:solidFill>
                <a:effectLst/>
                <a:latin typeface="Arial" panose="020B0604020202020204" pitchFamily="34" charset="0"/>
                <a:ea typeface="+mj-ea"/>
                <a:cs typeface="Arial" panose="020B0604020202020204" pitchFamily="34" charset="0"/>
              </a:defRPr>
            </a:lvl1pPr>
            <a:lvl2pPr algn="ctr" rtl="0" eaLnBrk="0" fontAlgn="base" hangingPunct="0">
              <a:spcBef>
                <a:spcPct val="0"/>
              </a:spcBef>
              <a:spcAft>
                <a:spcPct val="0"/>
              </a:spcAft>
              <a:defRPr sz="4000" b="1" i="1">
                <a:solidFill>
                  <a:srgbClr val="CC3300"/>
                </a:solidFill>
                <a:latin typeface="Calibri" pitchFamily="34" charset="0"/>
              </a:defRPr>
            </a:lvl2pPr>
            <a:lvl3pPr algn="ctr" rtl="0" eaLnBrk="0" fontAlgn="base" hangingPunct="0">
              <a:spcBef>
                <a:spcPct val="0"/>
              </a:spcBef>
              <a:spcAft>
                <a:spcPct val="0"/>
              </a:spcAft>
              <a:defRPr sz="4000" b="1" i="1">
                <a:solidFill>
                  <a:srgbClr val="CC3300"/>
                </a:solidFill>
                <a:latin typeface="Calibri" pitchFamily="34" charset="0"/>
              </a:defRPr>
            </a:lvl3pPr>
            <a:lvl4pPr algn="ctr" rtl="0" eaLnBrk="0" fontAlgn="base" hangingPunct="0">
              <a:spcBef>
                <a:spcPct val="0"/>
              </a:spcBef>
              <a:spcAft>
                <a:spcPct val="0"/>
              </a:spcAft>
              <a:defRPr sz="4000" b="1" i="1">
                <a:solidFill>
                  <a:srgbClr val="CC3300"/>
                </a:solidFill>
                <a:latin typeface="Calibri" pitchFamily="34" charset="0"/>
              </a:defRPr>
            </a:lvl4pPr>
            <a:lvl5pPr algn="ctr" rtl="0" eaLnBrk="0" fontAlgn="base" hangingPunct="0">
              <a:spcBef>
                <a:spcPct val="0"/>
              </a:spcBef>
              <a:spcAft>
                <a:spcPct val="0"/>
              </a:spcAft>
              <a:defRPr sz="4000" b="1" i="1">
                <a:solidFill>
                  <a:srgbClr val="CC3300"/>
                </a:solidFill>
                <a:latin typeface="Calibri" pitchFamily="34" charset="0"/>
              </a:defRPr>
            </a:lvl5pPr>
            <a:lvl6pPr marL="457200" algn="ctr" rtl="0" fontAlgn="base">
              <a:spcBef>
                <a:spcPct val="0"/>
              </a:spcBef>
              <a:spcAft>
                <a:spcPct val="0"/>
              </a:spcAft>
              <a:defRPr sz="4000" b="1" i="1">
                <a:solidFill>
                  <a:srgbClr val="CC3300"/>
                </a:solidFill>
                <a:latin typeface="Verdana" pitchFamily="34" charset="0"/>
              </a:defRPr>
            </a:lvl6pPr>
            <a:lvl7pPr marL="914400" algn="ctr" rtl="0" fontAlgn="base">
              <a:spcBef>
                <a:spcPct val="0"/>
              </a:spcBef>
              <a:spcAft>
                <a:spcPct val="0"/>
              </a:spcAft>
              <a:defRPr sz="4000" b="1" i="1">
                <a:solidFill>
                  <a:srgbClr val="CC3300"/>
                </a:solidFill>
                <a:latin typeface="Verdana" pitchFamily="34" charset="0"/>
              </a:defRPr>
            </a:lvl7pPr>
            <a:lvl8pPr marL="1371600" algn="ctr" rtl="0" fontAlgn="base">
              <a:spcBef>
                <a:spcPct val="0"/>
              </a:spcBef>
              <a:spcAft>
                <a:spcPct val="0"/>
              </a:spcAft>
              <a:defRPr sz="4000" b="1" i="1">
                <a:solidFill>
                  <a:srgbClr val="CC3300"/>
                </a:solidFill>
                <a:latin typeface="Verdana" pitchFamily="34" charset="0"/>
              </a:defRPr>
            </a:lvl8pPr>
            <a:lvl9pPr marL="1828800" algn="ctr" rtl="0" fontAlgn="base">
              <a:spcBef>
                <a:spcPct val="0"/>
              </a:spcBef>
              <a:spcAft>
                <a:spcPct val="0"/>
              </a:spcAft>
              <a:defRPr sz="4000" b="1" i="1">
                <a:solidFill>
                  <a:srgbClr val="CC3300"/>
                </a:solidFill>
                <a:latin typeface="Verdana" pitchFamily="34" charset="0"/>
              </a:defRPr>
            </a:lvl9pPr>
          </a:lstStyle>
          <a:p>
            <a:pPr lvl="0" eaLnBrk="1" hangingPunct="1">
              <a:defRPr/>
            </a:pPr>
            <a:r>
              <a:rPr lang="en-US" dirty="0"/>
              <a:t>Example of Clear Zone</a:t>
            </a:r>
            <a:br>
              <a:rPr lang="en-US" dirty="0"/>
            </a:br>
            <a:r>
              <a:rPr lang="en-US" dirty="0"/>
              <a:t>Widths for Work Zones*</a:t>
            </a:r>
            <a:endParaRPr lang="en-US" kern="0" dirty="0"/>
          </a:p>
        </p:txBody>
      </p:sp>
    </p:spTree>
    <p:extLst>
      <p:ext uri="{BB962C8B-B14F-4D97-AF65-F5344CB8AC3E}">
        <p14:creationId xmlns:p14="http://schemas.microsoft.com/office/powerpoint/2010/main" val="3345026696"/>
      </p:ext>
    </p:extLst>
  </p:cSld>
  <p:clrMapOvr>
    <a:masterClrMapping/>
  </p:clrMapOvr>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1"/>
            <a:ext cx="8763000" cy="1143000"/>
          </a:xfrm>
        </p:spPr>
        <p:txBody>
          <a:bodyPr/>
          <a:lstStyle/>
          <a:p>
            <a:pPr>
              <a:defRPr/>
            </a:pPr>
            <a:r>
              <a:rPr lang="en-US" sz="3200" dirty="0"/>
              <a:t>Module Recap</a:t>
            </a:r>
          </a:p>
        </p:txBody>
      </p:sp>
      <p:sp>
        <p:nvSpPr>
          <p:cNvPr id="130051" name="Content Placeholder 2"/>
          <p:cNvSpPr>
            <a:spLocks noGrp="1"/>
          </p:cNvSpPr>
          <p:nvPr>
            <p:ph idx="1"/>
          </p:nvPr>
        </p:nvSpPr>
        <p:spPr>
          <a:xfrm>
            <a:off x="381000" y="1219200"/>
            <a:ext cx="8534400" cy="2514600"/>
          </a:xfrm>
        </p:spPr>
        <p:txBody>
          <a:bodyPr/>
          <a:lstStyle/>
          <a:p>
            <a:r>
              <a:rPr lang="en-US" dirty="0"/>
              <a:t>Name the three categories of Positive Protection devices</a:t>
            </a:r>
          </a:p>
          <a:p>
            <a:r>
              <a:rPr lang="en-US" dirty="0"/>
              <a:t>Name 2-3 barrier selection factors</a:t>
            </a:r>
          </a:p>
          <a:p>
            <a:r>
              <a:rPr lang="en-US" dirty="0"/>
              <a:t>Name three types of temporary traffic barriers</a:t>
            </a:r>
          </a:p>
          <a:p>
            <a:r>
              <a:rPr lang="en-US" dirty="0"/>
              <a:t>Are vehicle arresting systems still permitted?</a:t>
            </a:r>
          </a:p>
        </p:txBody>
      </p:sp>
    </p:spTree>
    <p:extLst>
      <p:ext uri="{BB962C8B-B14F-4D97-AF65-F5344CB8AC3E}">
        <p14:creationId xmlns:p14="http://schemas.microsoft.com/office/powerpoint/2010/main" val="603374176"/>
      </p:ext>
    </p:extLst>
  </p:cSld>
  <p:clrMapOvr>
    <a:masterClrMapping/>
  </p:clrMapOvr>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Title 1"/>
          <p:cNvSpPr>
            <a:spLocks noGrp="1"/>
          </p:cNvSpPr>
          <p:nvPr>
            <p:ph type="title"/>
          </p:nvPr>
        </p:nvSpPr>
        <p:spPr>
          <a:xfrm>
            <a:off x="457200" y="0"/>
            <a:ext cx="8686800" cy="1417638"/>
          </a:xfrm>
        </p:spPr>
        <p:txBody>
          <a:bodyPr/>
          <a:lstStyle/>
          <a:p>
            <a:r>
              <a:rPr lang="en-US" sz="3200" dirty="0"/>
              <a:t>Questions</a:t>
            </a:r>
          </a:p>
        </p:txBody>
      </p:sp>
    </p:spTree>
    <p:extLst>
      <p:ext uri="{BB962C8B-B14F-4D97-AF65-F5344CB8AC3E}">
        <p14:creationId xmlns:p14="http://schemas.microsoft.com/office/powerpoint/2010/main" val="427753499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1" name="Picture 2" descr="barrier crash test showing lateral deflection from a white lane where it was originally place before impact"/>
          <p:cNvPicPr>
            <a:picLocks noChangeAspect="1" noChangeArrowheads="1"/>
          </p:cNvPicPr>
          <p:nvPr/>
        </p:nvPicPr>
        <p:blipFill>
          <a:blip r:embed="rId3" cstate="print"/>
          <a:srcRect/>
          <a:stretch>
            <a:fillRect/>
          </a:stretch>
        </p:blipFill>
        <p:spPr bwMode="auto">
          <a:xfrm>
            <a:off x="4577443" y="572729"/>
            <a:ext cx="3454400" cy="5181600"/>
          </a:xfrm>
          <a:prstGeom prst="rect">
            <a:avLst/>
          </a:prstGeom>
          <a:noFill/>
          <a:ln w="9525">
            <a:noFill/>
            <a:miter lim="800000"/>
            <a:headEnd/>
            <a:tailEnd/>
          </a:ln>
        </p:spPr>
      </p:pic>
      <p:sp>
        <p:nvSpPr>
          <p:cNvPr id="5" name="Rectangle 3"/>
          <p:cNvSpPr txBox="1">
            <a:spLocks noChangeArrowheads="1"/>
          </p:cNvSpPr>
          <p:nvPr/>
        </p:nvSpPr>
        <p:spPr bwMode="auto">
          <a:xfrm>
            <a:off x="533400" y="1295400"/>
            <a:ext cx="3581400" cy="4800600"/>
          </a:xfrm>
          <a:prstGeom prst="rect">
            <a:avLst/>
          </a:prstGeom>
          <a:noFill/>
          <a:ln w="9525">
            <a:noFill/>
            <a:miter lim="800000"/>
            <a:headEnd/>
            <a:tailEnd/>
          </a:ln>
        </p:spPr>
        <p:txBody>
          <a:bodyPr/>
          <a:lstStyle/>
          <a:p>
            <a:pPr marL="279400" indent="-279400">
              <a:spcBef>
                <a:spcPct val="20000"/>
              </a:spcBef>
              <a:buClr>
                <a:srgbClr val="C00000"/>
              </a:buClr>
              <a:buSzPct val="65000"/>
              <a:buFont typeface="Wingdings" panose="05000000000000000000" pitchFamily="2" charset="2"/>
              <a:buChar char="§"/>
              <a:defRPr/>
            </a:pPr>
            <a:r>
              <a:rPr lang="en-US" sz="2800" kern="0" dirty="0">
                <a:latin typeface="Arial" panose="020B0604020202020204" pitchFamily="34" charset="0"/>
              </a:rPr>
              <a:t>The distance a barrier will “deflect” when struck</a:t>
            </a:r>
          </a:p>
          <a:p>
            <a:pPr marL="279400" indent="-279400">
              <a:spcBef>
                <a:spcPct val="20000"/>
              </a:spcBef>
              <a:buClr>
                <a:srgbClr val="C00000"/>
              </a:buClr>
              <a:buSzPct val="65000"/>
              <a:buFont typeface="Wingdings" panose="05000000000000000000" pitchFamily="2" charset="2"/>
              <a:buChar char="§"/>
              <a:defRPr/>
            </a:pPr>
            <a:r>
              <a:rPr lang="en-US" sz="2800" kern="0" dirty="0">
                <a:latin typeface="Arial" panose="020B0604020202020204" pitchFamily="34" charset="0"/>
              </a:rPr>
              <a:t>Varies with:</a:t>
            </a:r>
          </a:p>
          <a:p>
            <a:pPr marL="466725" lvl="2" indent="-223838">
              <a:spcBef>
                <a:spcPct val="20000"/>
              </a:spcBef>
              <a:buClr>
                <a:srgbClr val="C00000"/>
              </a:buClr>
              <a:buSzPct val="65000"/>
              <a:buFont typeface="Wingdings" panose="05000000000000000000" pitchFamily="2" charset="2"/>
              <a:buChar char="§"/>
              <a:defRPr/>
            </a:pPr>
            <a:r>
              <a:rPr lang="en-US" sz="2800" kern="0" dirty="0">
                <a:latin typeface="Arial" panose="020B0604020202020204" pitchFamily="34" charset="0"/>
              </a:rPr>
              <a:t>Type of barrier</a:t>
            </a:r>
          </a:p>
          <a:p>
            <a:pPr marL="466725" lvl="2" indent="-223838">
              <a:spcBef>
                <a:spcPct val="20000"/>
              </a:spcBef>
              <a:buClr>
                <a:srgbClr val="C00000"/>
              </a:buClr>
              <a:buSzPct val="65000"/>
              <a:buFont typeface="Wingdings" panose="05000000000000000000" pitchFamily="2" charset="2"/>
              <a:buChar char="§"/>
              <a:defRPr/>
            </a:pPr>
            <a:r>
              <a:rPr lang="en-US" sz="2800" kern="0" dirty="0">
                <a:latin typeface="Arial" panose="020B0604020202020204" pitchFamily="34" charset="0"/>
              </a:rPr>
              <a:t>Speed of impact</a:t>
            </a:r>
          </a:p>
          <a:p>
            <a:pPr marL="466725" lvl="2" indent="-223838">
              <a:spcBef>
                <a:spcPct val="20000"/>
              </a:spcBef>
              <a:buClr>
                <a:srgbClr val="C00000"/>
              </a:buClr>
              <a:buSzPct val="65000"/>
              <a:buFont typeface="Wingdings" panose="05000000000000000000" pitchFamily="2" charset="2"/>
              <a:buChar char="§"/>
              <a:defRPr/>
            </a:pPr>
            <a:r>
              <a:rPr lang="en-US" sz="2800" kern="0" dirty="0">
                <a:latin typeface="Arial" panose="020B0604020202020204" pitchFamily="34" charset="0"/>
              </a:rPr>
              <a:t>Angle of impact</a:t>
            </a:r>
          </a:p>
          <a:p>
            <a:pPr marL="466725" lvl="2" indent="-223838">
              <a:spcBef>
                <a:spcPct val="20000"/>
              </a:spcBef>
              <a:buClr>
                <a:srgbClr val="C00000"/>
              </a:buClr>
              <a:buSzPct val="65000"/>
              <a:buFont typeface="Wingdings" panose="05000000000000000000" pitchFamily="2" charset="2"/>
              <a:buChar char="§"/>
              <a:defRPr/>
            </a:pPr>
            <a:r>
              <a:rPr lang="en-US" sz="2800" kern="0" dirty="0">
                <a:latin typeface="Arial" panose="020B0604020202020204" pitchFamily="34" charset="0"/>
              </a:rPr>
              <a:t>Mass of impacting vehicle</a:t>
            </a:r>
          </a:p>
        </p:txBody>
      </p:sp>
      <p:sp>
        <p:nvSpPr>
          <p:cNvPr id="6" name="Rectangle 3">
            <a:extLst>
              <a:ext uri="{FF2B5EF4-FFF2-40B4-BE49-F238E27FC236}">
                <a16:creationId xmlns:a16="http://schemas.microsoft.com/office/drawing/2014/main" id="{EAD5F559-EE7B-426E-A9DB-AC3AD25A332D}"/>
              </a:ext>
            </a:extLst>
          </p:cNvPr>
          <p:cNvSpPr txBox="1">
            <a:spLocks noChangeArrowheads="1"/>
          </p:cNvSpPr>
          <p:nvPr/>
        </p:nvSpPr>
        <p:spPr bwMode="auto">
          <a:xfrm>
            <a:off x="391886" y="0"/>
            <a:ext cx="8371114" cy="1219200"/>
          </a:xfrm>
          <a:prstGeom prst="rect">
            <a:avLst/>
          </a:prstGeom>
          <a:solidFill>
            <a:schemeClr val="lt1"/>
          </a:solidFill>
          <a:ln w="25400" cap="flat" cmpd="sng" algn="ctr">
            <a:solidFill>
              <a:schemeClr val="accent3"/>
            </a:solidFill>
            <a:prstDash val="solid"/>
            <a:headEnd/>
            <a:tailEnd/>
          </a:ln>
          <a:effec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3200" b="1" i="0" baseline="0">
                <a:solidFill>
                  <a:srgbClr val="008080"/>
                </a:solidFill>
                <a:effectLst/>
                <a:latin typeface="Arial" panose="020B0604020202020204" pitchFamily="34" charset="0"/>
                <a:ea typeface="+mj-ea"/>
                <a:cs typeface="Arial" panose="020B0604020202020204" pitchFamily="34" charset="0"/>
              </a:defRPr>
            </a:lvl1pPr>
            <a:lvl2pPr algn="ctr" rtl="0" eaLnBrk="0" fontAlgn="base" hangingPunct="0">
              <a:spcBef>
                <a:spcPct val="0"/>
              </a:spcBef>
              <a:spcAft>
                <a:spcPct val="0"/>
              </a:spcAft>
              <a:defRPr sz="4000" b="1" i="1">
                <a:solidFill>
                  <a:srgbClr val="CC3300"/>
                </a:solidFill>
                <a:latin typeface="Calibri" pitchFamily="34" charset="0"/>
              </a:defRPr>
            </a:lvl2pPr>
            <a:lvl3pPr algn="ctr" rtl="0" eaLnBrk="0" fontAlgn="base" hangingPunct="0">
              <a:spcBef>
                <a:spcPct val="0"/>
              </a:spcBef>
              <a:spcAft>
                <a:spcPct val="0"/>
              </a:spcAft>
              <a:defRPr sz="4000" b="1" i="1">
                <a:solidFill>
                  <a:srgbClr val="CC3300"/>
                </a:solidFill>
                <a:latin typeface="Calibri" pitchFamily="34" charset="0"/>
              </a:defRPr>
            </a:lvl3pPr>
            <a:lvl4pPr algn="ctr" rtl="0" eaLnBrk="0" fontAlgn="base" hangingPunct="0">
              <a:spcBef>
                <a:spcPct val="0"/>
              </a:spcBef>
              <a:spcAft>
                <a:spcPct val="0"/>
              </a:spcAft>
              <a:defRPr sz="4000" b="1" i="1">
                <a:solidFill>
                  <a:srgbClr val="CC3300"/>
                </a:solidFill>
                <a:latin typeface="Calibri" pitchFamily="34" charset="0"/>
              </a:defRPr>
            </a:lvl4pPr>
            <a:lvl5pPr algn="ctr" rtl="0" eaLnBrk="0" fontAlgn="base" hangingPunct="0">
              <a:spcBef>
                <a:spcPct val="0"/>
              </a:spcBef>
              <a:spcAft>
                <a:spcPct val="0"/>
              </a:spcAft>
              <a:defRPr sz="4000" b="1" i="1">
                <a:solidFill>
                  <a:srgbClr val="CC3300"/>
                </a:solidFill>
                <a:latin typeface="Calibri" pitchFamily="34" charset="0"/>
              </a:defRPr>
            </a:lvl5pPr>
            <a:lvl6pPr marL="457200" algn="ctr" rtl="0" fontAlgn="base">
              <a:spcBef>
                <a:spcPct val="0"/>
              </a:spcBef>
              <a:spcAft>
                <a:spcPct val="0"/>
              </a:spcAft>
              <a:defRPr sz="4000" b="1" i="1">
                <a:solidFill>
                  <a:srgbClr val="CC3300"/>
                </a:solidFill>
                <a:latin typeface="Verdana" pitchFamily="34" charset="0"/>
              </a:defRPr>
            </a:lvl6pPr>
            <a:lvl7pPr marL="914400" algn="ctr" rtl="0" fontAlgn="base">
              <a:spcBef>
                <a:spcPct val="0"/>
              </a:spcBef>
              <a:spcAft>
                <a:spcPct val="0"/>
              </a:spcAft>
              <a:defRPr sz="4000" b="1" i="1">
                <a:solidFill>
                  <a:srgbClr val="CC3300"/>
                </a:solidFill>
                <a:latin typeface="Verdana" pitchFamily="34" charset="0"/>
              </a:defRPr>
            </a:lvl7pPr>
            <a:lvl8pPr marL="1371600" algn="ctr" rtl="0" fontAlgn="base">
              <a:spcBef>
                <a:spcPct val="0"/>
              </a:spcBef>
              <a:spcAft>
                <a:spcPct val="0"/>
              </a:spcAft>
              <a:defRPr sz="4000" b="1" i="1">
                <a:solidFill>
                  <a:srgbClr val="CC3300"/>
                </a:solidFill>
                <a:latin typeface="Verdana" pitchFamily="34" charset="0"/>
              </a:defRPr>
            </a:lvl8pPr>
            <a:lvl9pPr marL="1828800" algn="ctr" rtl="0" fontAlgn="base">
              <a:spcBef>
                <a:spcPct val="0"/>
              </a:spcBef>
              <a:spcAft>
                <a:spcPct val="0"/>
              </a:spcAft>
              <a:defRPr sz="4000" b="1" i="1">
                <a:solidFill>
                  <a:srgbClr val="CC3300"/>
                </a:solidFill>
                <a:latin typeface="Verdana" pitchFamily="34" charset="0"/>
              </a:defRPr>
            </a:lvl9pPr>
          </a:lstStyle>
          <a:p>
            <a:pPr lvl="0" eaLnBrk="1" hangingPunct="1">
              <a:defRPr/>
            </a:pPr>
            <a:r>
              <a:rPr lang="en-US" kern="0" dirty="0"/>
              <a:t>2. Deflection</a:t>
            </a:r>
          </a:p>
        </p:txBody>
      </p:sp>
      <p:sp>
        <p:nvSpPr>
          <p:cNvPr id="2" name="Rectangle 26">
            <a:extLst>
              <a:ext uri="{FF2B5EF4-FFF2-40B4-BE49-F238E27FC236}">
                <a16:creationId xmlns:a16="http://schemas.microsoft.com/office/drawing/2014/main" id="{5981E086-4751-6574-7A74-6F09358A0667}"/>
              </a:ext>
            </a:extLst>
          </p:cNvPr>
          <p:cNvSpPr>
            <a:spLocks noChangeArrowheads="1"/>
          </p:cNvSpPr>
          <p:nvPr/>
        </p:nvSpPr>
        <p:spPr bwMode="auto">
          <a:xfrm>
            <a:off x="6172200" y="5562600"/>
            <a:ext cx="2286000" cy="457200"/>
          </a:xfrm>
          <a:prstGeom prst="rect">
            <a:avLst/>
          </a:prstGeom>
          <a:noFill/>
          <a:ln w="9525">
            <a:noFill/>
            <a:miter lim="800000"/>
            <a:headEnd/>
            <a:tailEnd/>
          </a:ln>
        </p:spPr>
        <p:txBody>
          <a:bodyPr anchor="b"/>
          <a:lstStyle/>
          <a:p>
            <a:pPr eaLnBrk="0" hangingPunct="0"/>
            <a:r>
              <a:rPr kumimoji="1" lang="en-US" sz="1000" dirty="0">
                <a:solidFill>
                  <a:srgbClr val="000000"/>
                </a:solidFill>
                <a:latin typeface="Arial" panose="020B0604020202020204" pitchFamily="34" charset="0"/>
              </a:rPr>
              <a:t>Image: Roadside Design Guide</a:t>
            </a:r>
          </a:p>
        </p:txBody>
      </p:sp>
    </p:spTree>
    <p:extLst>
      <p:ext uri="{BB962C8B-B14F-4D97-AF65-F5344CB8AC3E}">
        <p14:creationId xmlns:p14="http://schemas.microsoft.com/office/powerpoint/2010/main" val="370667359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Title 1"/>
          <p:cNvSpPr>
            <a:spLocks noGrp="1"/>
          </p:cNvSpPr>
          <p:nvPr>
            <p:ph type="title"/>
          </p:nvPr>
        </p:nvSpPr>
        <p:spPr>
          <a:xfrm>
            <a:off x="0" y="1"/>
            <a:ext cx="9144000" cy="762000"/>
          </a:xfrm>
        </p:spPr>
        <p:txBody>
          <a:bodyPr/>
          <a:lstStyle/>
          <a:p>
            <a:r>
              <a:rPr lang="en-US" sz="3600" dirty="0"/>
              <a:t>All Barriers are not Equal</a:t>
            </a:r>
          </a:p>
        </p:txBody>
      </p:sp>
      <p:pic>
        <p:nvPicPr>
          <p:cNvPr id="5" name="Copy of VIRGIN~1.AVI" descr="Video of truck crashing into barrier">
            <a:hlinkClick r:id="" action="ppaction://media"/>
            <a:extLst>
              <a:ext uri="{C183D7F6-B498-43B3-948B-1728B52AA6E4}">
                <adec:decorative xmlns:adec="http://schemas.microsoft.com/office/drawing/2017/decorative" val="0"/>
              </a:ext>
            </a:extLst>
          </p:cNvPr>
          <p:cNvPicPr>
            <a:picLocks noRot="1" noChangeAspect="1"/>
          </p:cNvPicPr>
          <p:nvPr>
            <a:videoFile r:link="rId1"/>
          </p:nvPr>
        </p:nvPicPr>
        <p:blipFill>
          <a:blip r:embed="rId4" cstate="print"/>
          <a:stretch>
            <a:fillRect/>
          </a:stretch>
        </p:blipFill>
        <p:spPr>
          <a:xfrm>
            <a:off x="0" y="762000"/>
            <a:ext cx="9144000" cy="6096000"/>
          </a:xfrm>
          <a:prstGeom prst="rect">
            <a:avLst/>
          </a:prstGeom>
        </p:spPr>
      </p:pic>
      <p:sp>
        <p:nvSpPr>
          <p:cNvPr id="3" name="Google Shape;74;p1">
            <a:extLst>
              <a:ext uri="{FF2B5EF4-FFF2-40B4-BE49-F238E27FC236}">
                <a16:creationId xmlns:a16="http://schemas.microsoft.com/office/drawing/2014/main" id="{68A7ABB1-E754-2EE2-9BD0-7BA50EF09363}"/>
              </a:ext>
            </a:extLst>
          </p:cNvPr>
          <p:cNvSpPr/>
          <p:nvPr/>
        </p:nvSpPr>
        <p:spPr>
          <a:xfrm>
            <a:off x="6629400" y="6248400"/>
            <a:ext cx="2538884"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chemeClr val="bg1"/>
                </a:solidFill>
                <a:latin typeface="Arial" panose="020B0604020202020204" pitchFamily="34" charset="0"/>
                <a:ea typeface="Open Sans"/>
                <a:cs typeface="Arial" panose="020B0604020202020204" pitchFamily="34" charset="0"/>
                <a:sym typeface="Open Sans"/>
              </a:rPr>
              <a:t>Image: Midwest Roadside Safety Facility</a:t>
            </a:r>
            <a:endParaRPr sz="1000" dirty="0">
              <a:solidFill>
                <a:schemeClr val="bg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27550261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4235"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1B2F00-DA6C-4B8B-8E1D-0A5897306E23}"/>
              </a:ext>
            </a:extLst>
          </p:cNvPr>
          <p:cNvSpPr>
            <a:spLocks noGrp="1"/>
          </p:cNvSpPr>
          <p:nvPr>
            <p:ph type="title"/>
          </p:nvPr>
        </p:nvSpPr>
        <p:spPr>
          <a:xfrm>
            <a:off x="381000" y="0"/>
            <a:ext cx="6781800" cy="1325563"/>
          </a:xfrm>
        </p:spPr>
        <p:txBody>
          <a:bodyPr/>
          <a:lstStyle/>
          <a:p>
            <a:r>
              <a:rPr lang="en-US" sz="3200" dirty="0"/>
              <a:t>Typical Lateral Deflection Distances of Work Zone Barriers</a:t>
            </a:r>
          </a:p>
        </p:txBody>
      </p:sp>
      <p:pic>
        <p:nvPicPr>
          <p:cNvPr id="4" name="Picture 3" descr="Pamphlet excerpt showing low deflection for portable concrete barrier that is anchored, up to 9 feet for portable concrete barrier that is unanchored, and 12 to 23 feet for water filled and steel barrier">
            <a:extLst>
              <a:ext uri="{FF2B5EF4-FFF2-40B4-BE49-F238E27FC236}">
                <a16:creationId xmlns:a16="http://schemas.microsoft.com/office/drawing/2014/main" id="{CC02BF6D-B7CF-4C67-BED7-619761374E22}"/>
              </a:ext>
              <a:ext uri="{C183D7F6-B498-43B3-948B-1728B52AA6E4}">
                <adec:decorative xmlns:adec="http://schemas.microsoft.com/office/drawing/2017/decorative" val="0"/>
              </a:ext>
            </a:extLst>
          </p:cNvPr>
          <p:cNvPicPr>
            <a:picLocks noChangeAspect="1"/>
          </p:cNvPicPr>
          <p:nvPr/>
        </p:nvPicPr>
        <p:blipFill>
          <a:blip r:embed="rId3"/>
          <a:stretch>
            <a:fillRect/>
          </a:stretch>
        </p:blipFill>
        <p:spPr>
          <a:xfrm>
            <a:off x="381000" y="1219200"/>
            <a:ext cx="8455259" cy="4592638"/>
          </a:xfrm>
          <a:prstGeom prst="rect">
            <a:avLst/>
          </a:prstGeom>
        </p:spPr>
      </p:pic>
      <p:sp>
        <p:nvSpPr>
          <p:cNvPr id="5" name="Rectangle 26">
            <a:extLst>
              <a:ext uri="{FF2B5EF4-FFF2-40B4-BE49-F238E27FC236}">
                <a16:creationId xmlns:a16="http://schemas.microsoft.com/office/drawing/2014/main" id="{0DD62083-F3A5-4E8E-9DE7-D884128A6737}"/>
              </a:ext>
            </a:extLst>
          </p:cNvPr>
          <p:cNvSpPr>
            <a:spLocks noChangeArrowheads="1"/>
          </p:cNvSpPr>
          <p:nvPr/>
        </p:nvSpPr>
        <p:spPr bwMode="auto">
          <a:xfrm>
            <a:off x="1600200" y="5943600"/>
            <a:ext cx="5284694" cy="914400"/>
          </a:xfrm>
          <a:prstGeom prst="rect">
            <a:avLst/>
          </a:prstGeom>
          <a:noFill/>
          <a:ln w="9525">
            <a:noFill/>
            <a:miter lim="800000"/>
            <a:headEnd/>
            <a:tailEnd/>
          </a:ln>
        </p:spPr>
        <p:txBody>
          <a:bodyPr anchor="b"/>
          <a:lstStyle/>
          <a:p>
            <a:pPr eaLnBrk="0" hangingPunct="0"/>
            <a:r>
              <a:rPr kumimoji="1" lang="en-US" sz="2000" dirty="0">
                <a:solidFill>
                  <a:srgbClr val="000000"/>
                </a:solidFill>
                <a:latin typeface="Arial" panose="020B0604020202020204" pitchFamily="34" charset="0"/>
              </a:rPr>
              <a:t>Source: FHWA, </a:t>
            </a:r>
            <a:r>
              <a:rPr lang="en-US" sz="2000" i="1" dirty="0">
                <a:latin typeface="Arial" panose="020B0604020202020204" pitchFamily="34" charset="0"/>
              </a:rPr>
              <a:t>Use of Work Zone Clear Zones, Buffer Spaces, and Positive Protection Deflection Distances</a:t>
            </a:r>
            <a:endParaRPr lang="en-US" sz="2000" i="1" dirty="0"/>
          </a:p>
        </p:txBody>
      </p:sp>
    </p:spTree>
    <p:extLst>
      <p:ext uri="{BB962C8B-B14F-4D97-AF65-F5344CB8AC3E}">
        <p14:creationId xmlns:p14="http://schemas.microsoft.com/office/powerpoint/2010/main" val="129710305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250" name="Picture 6" descr="Example of Flare Rates - 20 to 1 (flat) angle for concrete barrier section that traffic approaches at first"/>
          <p:cNvPicPr>
            <a:picLocks noChangeAspect="1" noChangeArrowheads="1"/>
          </p:cNvPicPr>
          <p:nvPr/>
        </p:nvPicPr>
        <p:blipFill>
          <a:blip r:embed="rId3" cstate="print"/>
          <a:srcRect t="20840" r="25000" b="13345"/>
          <a:stretch>
            <a:fillRect/>
          </a:stretch>
        </p:blipFill>
        <p:spPr bwMode="auto">
          <a:xfrm>
            <a:off x="5050631" y="1219200"/>
            <a:ext cx="2971800" cy="4572000"/>
          </a:xfrm>
          <a:prstGeom prst="rect">
            <a:avLst/>
          </a:prstGeom>
          <a:noFill/>
          <a:ln w="9525">
            <a:noFill/>
            <a:miter lim="800000"/>
            <a:headEnd/>
            <a:tailEnd/>
          </a:ln>
        </p:spPr>
      </p:pic>
      <p:sp>
        <p:nvSpPr>
          <p:cNvPr id="73731" name="Rectangle 3"/>
          <p:cNvSpPr>
            <a:spLocks noGrp="1" noChangeArrowheads="1"/>
          </p:cNvSpPr>
          <p:nvPr>
            <p:ph type="title" idx="4294967295"/>
          </p:nvPr>
        </p:nvSpPr>
        <p:spPr>
          <a:xfrm>
            <a:off x="304800" y="0"/>
            <a:ext cx="8458200" cy="1219200"/>
          </a:xfrm>
        </p:spPr>
        <p:txBody>
          <a:bodyPr/>
          <a:lstStyle/>
          <a:p>
            <a:pPr eaLnBrk="1" hangingPunct="1">
              <a:defRPr/>
            </a:pPr>
            <a:r>
              <a:rPr lang="en-US" dirty="0"/>
              <a:t>3. Flare Rates</a:t>
            </a:r>
          </a:p>
        </p:txBody>
      </p:sp>
      <p:sp>
        <p:nvSpPr>
          <p:cNvPr id="53252" name="Rectangle 4"/>
          <p:cNvSpPr>
            <a:spLocks noGrp="1" noChangeArrowheads="1"/>
          </p:cNvSpPr>
          <p:nvPr>
            <p:ph type="body" idx="1"/>
          </p:nvPr>
        </p:nvSpPr>
        <p:spPr>
          <a:xfrm>
            <a:off x="533400" y="1219200"/>
            <a:ext cx="4382544" cy="4953000"/>
          </a:xfrm>
        </p:spPr>
        <p:txBody>
          <a:bodyPr/>
          <a:lstStyle/>
          <a:p>
            <a:pPr lvl="1" eaLnBrk="1" hangingPunct="1">
              <a:lnSpc>
                <a:spcPct val="90000"/>
              </a:lnSpc>
              <a:buNone/>
            </a:pPr>
            <a:endParaRPr lang="en-US" dirty="0"/>
          </a:p>
          <a:p>
            <a:pPr eaLnBrk="1" hangingPunct="1">
              <a:lnSpc>
                <a:spcPct val="90000"/>
              </a:lnSpc>
            </a:pPr>
            <a:r>
              <a:rPr lang="en-US" dirty="0"/>
              <a:t>Depend on speed</a:t>
            </a:r>
          </a:p>
          <a:p>
            <a:pPr lvl="1" eaLnBrk="1" hangingPunct="1">
              <a:lnSpc>
                <a:spcPct val="90000"/>
              </a:lnSpc>
            </a:pPr>
            <a:r>
              <a:rPr lang="en-US" dirty="0"/>
              <a:t>Typically 17:1 to 20:1 flare for freeways</a:t>
            </a:r>
          </a:p>
          <a:p>
            <a:pPr lvl="1" eaLnBrk="1" hangingPunct="1">
              <a:lnSpc>
                <a:spcPct val="90000"/>
              </a:lnSpc>
            </a:pPr>
            <a:r>
              <a:rPr lang="en-US" dirty="0"/>
              <a:t>5:1 to 6:1 for urban areas</a:t>
            </a:r>
          </a:p>
          <a:p>
            <a:pPr eaLnBrk="1" hangingPunct="1">
              <a:lnSpc>
                <a:spcPct val="90000"/>
              </a:lnSpc>
            </a:pPr>
            <a:r>
              <a:rPr lang="en-US" dirty="0"/>
              <a:t>Not in MUTCD but in RDG</a:t>
            </a:r>
          </a:p>
          <a:p>
            <a:pPr eaLnBrk="1" hangingPunct="1">
              <a:lnSpc>
                <a:spcPct val="90000"/>
              </a:lnSpc>
            </a:pPr>
            <a:r>
              <a:rPr lang="en-US" dirty="0"/>
              <a:t>Vary by State</a:t>
            </a:r>
          </a:p>
        </p:txBody>
      </p:sp>
      <p:sp>
        <p:nvSpPr>
          <p:cNvPr id="53253" name="Text Box 5"/>
          <p:cNvSpPr txBox="1">
            <a:spLocks noChangeArrowheads="1"/>
          </p:cNvSpPr>
          <p:nvPr/>
        </p:nvSpPr>
        <p:spPr bwMode="auto">
          <a:xfrm>
            <a:off x="6534150" y="4720301"/>
            <a:ext cx="441146" cy="646331"/>
          </a:xfrm>
          <a:prstGeom prst="rect">
            <a:avLst/>
          </a:prstGeom>
          <a:noFill/>
          <a:ln w="9525">
            <a:noFill/>
            <a:miter lim="800000"/>
            <a:headEnd/>
            <a:tailEnd/>
          </a:ln>
        </p:spPr>
        <p:txBody>
          <a:bodyPr wrap="none">
            <a:spAutoFit/>
          </a:bodyPr>
          <a:lstStyle/>
          <a:p>
            <a:r>
              <a:rPr lang="en-US" sz="3600" b="1" i="1" dirty="0">
                <a:solidFill>
                  <a:srgbClr val="000000"/>
                </a:solidFill>
                <a:latin typeface="Arial" panose="020B0604020202020204" pitchFamily="34" charset="0"/>
              </a:rPr>
              <a:t>1</a:t>
            </a:r>
          </a:p>
        </p:txBody>
      </p:sp>
      <p:sp>
        <p:nvSpPr>
          <p:cNvPr id="53254" name="Text Box 6"/>
          <p:cNvSpPr txBox="1">
            <a:spLocks noChangeArrowheads="1"/>
          </p:cNvSpPr>
          <p:nvPr/>
        </p:nvSpPr>
        <p:spPr bwMode="auto">
          <a:xfrm>
            <a:off x="5232650" y="3635244"/>
            <a:ext cx="697627" cy="646331"/>
          </a:xfrm>
          <a:prstGeom prst="rect">
            <a:avLst/>
          </a:prstGeom>
          <a:noFill/>
          <a:ln w="9525">
            <a:noFill/>
            <a:miter lim="800000"/>
            <a:headEnd/>
            <a:tailEnd/>
          </a:ln>
        </p:spPr>
        <p:txBody>
          <a:bodyPr wrap="none">
            <a:spAutoFit/>
          </a:bodyPr>
          <a:lstStyle/>
          <a:p>
            <a:r>
              <a:rPr lang="en-US" sz="3600" b="1" i="1" dirty="0">
                <a:solidFill>
                  <a:srgbClr val="000000"/>
                </a:solidFill>
                <a:latin typeface="Arial" panose="020B0604020202020204" pitchFamily="34" charset="0"/>
              </a:rPr>
              <a:t>20</a:t>
            </a:r>
          </a:p>
        </p:txBody>
      </p:sp>
      <p:sp>
        <p:nvSpPr>
          <p:cNvPr id="53255" name="AutoShape 7">
            <a:extLst>
              <a:ext uri="{C183D7F6-B498-43B3-948B-1728B52AA6E4}">
                <adec:decorative xmlns:adec="http://schemas.microsoft.com/office/drawing/2017/decorative" val="1"/>
              </a:ext>
            </a:extLst>
          </p:cNvPr>
          <p:cNvSpPr>
            <a:spLocks noChangeArrowheads="1"/>
          </p:cNvSpPr>
          <p:nvPr/>
        </p:nvSpPr>
        <p:spPr bwMode="auto">
          <a:xfrm>
            <a:off x="6019800" y="3196301"/>
            <a:ext cx="1447800" cy="1524000"/>
          </a:xfrm>
          <a:prstGeom prst="rtTriangle">
            <a:avLst/>
          </a:prstGeom>
          <a:solidFill>
            <a:srgbClr val="FFFF00"/>
          </a:solidFill>
          <a:ln w="9525">
            <a:solidFill>
              <a:schemeClr val="tx1"/>
            </a:solidFill>
            <a:miter lim="800000"/>
            <a:headEnd/>
            <a:tailEnd/>
          </a:ln>
        </p:spPr>
        <p:txBody>
          <a:bodyPr wrap="none" anchor="ctr"/>
          <a:lstStyle/>
          <a:p>
            <a:endParaRPr lang="en-US" dirty="0">
              <a:latin typeface="Arial" panose="020B0604020202020204" pitchFamily="34" charset="0"/>
            </a:endParaRPr>
          </a:p>
        </p:txBody>
      </p:sp>
      <p:sp>
        <p:nvSpPr>
          <p:cNvPr id="3" name="Google Shape;74;p1">
            <a:extLst>
              <a:ext uri="{FF2B5EF4-FFF2-40B4-BE49-F238E27FC236}">
                <a16:creationId xmlns:a16="http://schemas.microsoft.com/office/drawing/2014/main" id="{56583FAE-B73F-43F0-4642-B538F67C934A}"/>
              </a:ext>
            </a:extLst>
          </p:cNvPr>
          <p:cNvSpPr/>
          <p:nvPr/>
        </p:nvSpPr>
        <p:spPr>
          <a:xfrm>
            <a:off x="6743700" y="5861971"/>
            <a:ext cx="12192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ATSSA</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813982617"/>
      </p:ext>
    </p:ext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2"/>
          <p:cNvSpPr>
            <a:spLocks noGrp="1" noChangeArrowheads="1"/>
          </p:cNvSpPr>
          <p:nvPr>
            <p:ph type="title"/>
          </p:nvPr>
        </p:nvSpPr>
        <p:spPr/>
        <p:txBody>
          <a:bodyPr/>
          <a:lstStyle/>
          <a:p>
            <a:pPr>
              <a:defRPr/>
            </a:pPr>
            <a:r>
              <a:rPr lang="en-US" sz="3200" dirty="0"/>
              <a:t>Module Objectives</a:t>
            </a:r>
          </a:p>
        </p:txBody>
      </p:sp>
      <p:sp>
        <p:nvSpPr>
          <p:cNvPr id="4099" name="Rectangle 3"/>
          <p:cNvSpPr>
            <a:spLocks noGrp="1" noChangeArrowheads="1"/>
          </p:cNvSpPr>
          <p:nvPr>
            <p:ph type="body" idx="1"/>
          </p:nvPr>
        </p:nvSpPr>
        <p:spPr>
          <a:xfrm>
            <a:off x="457200" y="1524000"/>
            <a:ext cx="8305800" cy="4495800"/>
          </a:xfrm>
        </p:spPr>
        <p:txBody>
          <a:bodyPr/>
          <a:lstStyle/>
          <a:p>
            <a:r>
              <a:rPr lang="en-US" dirty="0"/>
              <a:t>Discuss design considerations of positive protection devices</a:t>
            </a:r>
          </a:p>
          <a:p>
            <a:r>
              <a:rPr lang="en-US" dirty="0"/>
              <a:t>Discuss the application of various positive protection devices</a:t>
            </a:r>
          </a:p>
          <a:p>
            <a:pPr marL="971550" lvl="1" indent="-514350">
              <a:buSzPct val="100000"/>
              <a:buFont typeface="+mj-lt"/>
              <a:buAutoNum type="alphaUcPeriod"/>
            </a:pPr>
            <a:r>
              <a:rPr lang="en-US" dirty="0"/>
              <a:t>Temporary Traffic Barriers</a:t>
            </a:r>
          </a:p>
          <a:p>
            <a:pPr marL="971550" lvl="1" indent="-514350">
              <a:buSzPct val="100000"/>
              <a:buFont typeface="+mj-lt"/>
              <a:buAutoNum type="alphaUcPeriod"/>
            </a:pPr>
            <a:r>
              <a:rPr lang="en-US" dirty="0"/>
              <a:t>Truck-Mounted Attenuators</a:t>
            </a:r>
          </a:p>
          <a:p>
            <a:pPr marL="971550" lvl="1" indent="-514350">
              <a:buSzPct val="100000"/>
              <a:buFont typeface="+mj-lt"/>
              <a:buAutoNum type="alphaUcPeriod"/>
            </a:pPr>
            <a:r>
              <a:rPr lang="en-US" dirty="0"/>
              <a:t>Vehicle-Arresting Systems</a:t>
            </a:r>
          </a:p>
          <a:p>
            <a:endParaRPr lang="en-US" dirty="0"/>
          </a:p>
          <a:p>
            <a:pPr marL="571500" indent="-514350">
              <a:buFont typeface="+mj-lt"/>
              <a:buAutoNum type="alphaUcPeriod"/>
            </a:pPr>
            <a:endParaRPr lang="en-US" dirty="0"/>
          </a:p>
        </p:txBody>
      </p:sp>
    </p:spTree>
    <p:extLst>
      <p:ext uri="{BB962C8B-B14F-4D97-AF65-F5344CB8AC3E}">
        <p14:creationId xmlns:p14="http://schemas.microsoft.com/office/powerpoint/2010/main" val="420725277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282432"/>
            <a:ext cx="8534400" cy="4419600"/>
          </a:xfrm>
        </p:spPr>
        <p:txBody>
          <a:bodyPr/>
          <a:lstStyle/>
          <a:p>
            <a:r>
              <a:rPr lang="en-US" dirty="0"/>
              <a:t>In order to mitigate the effect of striking the upstream end of a temporary traffic barrier, the end shall be installed in accordance with AASHTO’s “Roadside Design Guide” by:</a:t>
            </a:r>
          </a:p>
          <a:p>
            <a:pPr lvl="1"/>
            <a:r>
              <a:rPr lang="en-US" dirty="0"/>
              <a:t>Flaring until the end is outside the acceptable clear zone or</a:t>
            </a:r>
          </a:p>
          <a:p>
            <a:pPr lvl="1"/>
            <a:r>
              <a:rPr lang="en-US" dirty="0"/>
              <a:t>Providing crashworthy end treatments</a:t>
            </a:r>
          </a:p>
        </p:txBody>
      </p:sp>
      <p:sp>
        <p:nvSpPr>
          <p:cNvPr id="4" name="TextBox 3"/>
          <p:cNvSpPr txBox="1"/>
          <p:nvPr/>
        </p:nvSpPr>
        <p:spPr>
          <a:xfrm>
            <a:off x="457200" y="309771"/>
            <a:ext cx="1143000" cy="707886"/>
          </a:xfrm>
          <a:prstGeom prst="rect">
            <a:avLst/>
          </a:prstGeom>
          <a:noFill/>
          <a:ln w="57150">
            <a:solidFill>
              <a:srgbClr val="C00000"/>
            </a:solidFill>
          </a:ln>
        </p:spPr>
        <p:txBody>
          <a:bodyPr wrap="square" rtlCol="0">
            <a:spAutoFit/>
          </a:bodyPr>
          <a:lstStyle/>
          <a:p>
            <a:pPr algn="ctr"/>
            <a:r>
              <a:rPr lang="en-US" sz="4000" b="1" dirty="0">
                <a:latin typeface="Arial" panose="020B0604020202020204" pitchFamily="34" charset="0"/>
              </a:rPr>
              <a:t>113</a:t>
            </a:r>
          </a:p>
        </p:txBody>
      </p:sp>
      <p:sp>
        <p:nvSpPr>
          <p:cNvPr id="5" name="Rectangle 3">
            <a:extLst>
              <a:ext uri="{FF2B5EF4-FFF2-40B4-BE49-F238E27FC236}">
                <a16:creationId xmlns:a16="http://schemas.microsoft.com/office/drawing/2014/main" id="{7686E6D3-1058-47EA-B77A-4C41D95FDEBC}"/>
              </a:ext>
            </a:extLst>
          </p:cNvPr>
          <p:cNvSpPr txBox="1">
            <a:spLocks noChangeArrowheads="1"/>
          </p:cNvSpPr>
          <p:nvPr/>
        </p:nvSpPr>
        <p:spPr bwMode="auto">
          <a:xfrm>
            <a:off x="1828800" y="0"/>
            <a:ext cx="6934200" cy="1219200"/>
          </a:xfrm>
          <a:prstGeom prst="rect">
            <a:avLst/>
          </a:prstGeom>
          <a:solidFill>
            <a:schemeClr val="lt1"/>
          </a:solidFill>
          <a:ln w="25400" cap="flat" cmpd="sng" algn="ctr">
            <a:solidFill>
              <a:schemeClr val="accent3"/>
            </a:solidFill>
            <a:prstDash val="solid"/>
            <a:headEnd/>
            <a:tailEnd/>
          </a:ln>
          <a:effec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3200" b="1" i="0" baseline="0">
                <a:solidFill>
                  <a:srgbClr val="008080"/>
                </a:solidFill>
                <a:effectLst/>
                <a:latin typeface="Arial" panose="020B0604020202020204" pitchFamily="34" charset="0"/>
                <a:ea typeface="+mj-ea"/>
                <a:cs typeface="Arial" panose="020B0604020202020204" pitchFamily="34" charset="0"/>
              </a:defRPr>
            </a:lvl1pPr>
            <a:lvl2pPr algn="ctr" rtl="0" eaLnBrk="0" fontAlgn="base" hangingPunct="0">
              <a:spcBef>
                <a:spcPct val="0"/>
              </a:spcBef>
              <a:spcAft>
                <a:spcPct val="0"/>
              </a:spcAft>
              <a:defRPr sz="4000" b="1" i="1">
                <a:solidFill>
                  <a:srgbClr val="CC3300"/>
                </a:solidFill>
                <a:latin typeface="Calibri" pitchFamily="34" charset="0"/>
              </a:defRPr>
            </a:lvl2pPr>
            <a:lvl3pPr algn="ctr" rtl="0" eaLnBrk="0" fontAlgn="base" hangingPunct="0">
              <a:spcBef>
                <a:spcPct val="0"/>
              </a:spcBef>
              <a:spcAft>
                <a:spcPct val="0"/>
              </a:spcAft>
              <a:defRPr sz="4000" b="1" i="1">
                <a:solidFill>
                  <a:srgbClr val="CC3300"/>
                </a:solidFill>
                <a:latin typeface="Calibri" pitchFamily="34" charset="0"/>
              </a:defRPr>
            </a:lvl3pPr>
            <a:lvl4pPr algn="ctr" rtl="0" eaLnBrk="0" fontAlgn="base" hangingPunct="0">
              <a:spcBef>
                <a:spcPct val="0"/>
              </a:spcBef>
              <a:spcAft>
                <a:spcPct val="0"/>
              </a:spcAft>
              <a:defRPr sz="4000" b="1" i="1">
                <a:solidFill>
                  <a:srgbClr val="CC3300"/>
                </a:solidFill>
                <a:latin typeface="Calibri" pitchFamily="34" charset="0"/>
              </a:defRPr>
            </a:lvl4pPr>
            <a:lvl5pPr algn="ctr" rtl="0" eaLnBrk="0" fontAlgn="base" hangingPunct="0">
              <a:spcBef>
                <a:spcPct val="0"/>
              </a:spcBef>
              <a:spcAft>
                <a:spcPct val="0"/>
              </a:spcAft>
              <a:defRPr sz="4000" b="1" i="1">
                <a:solidFill>
                  <a:srgbClr val="CC3300"/>
                </a:solidFill>
                <a:latin typeface="Calibri" pitchFamily="34" charset="0"/>
              </a:defRPr>
            </a:lvl5pPr>
            <a:lvl6pPr marL="457200" algn="ctr" rtl="0" fontAlgn="base">
              <a:spcBef>
                <a:spcPct val="0"/>
              </a:spcBef>
              <a:spcAft>
                <a:spcPct val="0"/>
              </a:spcAft>
              <a:defRPr sz="4000" b="1" i="1">
                <a:solidFill>
                  <a:srgbClr val="CC3300"/>
                </a:solidFill>
                <a:latin typeface="Verdana" pitchFamily="34" charset="0"/>
              </a:defRPr>
            </a:lvl6pPr>
            <a:lvl7pPr marL="914400" algn="ctr" rtl="0" fontAlgn="base">
              <a:spcBef>
                <a:spcPct val="0"/>
              </a:spcBef>
              <a:spcAft>
                <a:spcPct val="0"/>
              </a:spcAft>
              <a:defRPr sz="4000" b="1" i="1">
                <a:solidFill>
                  <a:srgbClr val="CC3300"/>
                </a:solidFill>
                <a:latin typeface="Verdana" pitchFamily="34" charset="0"/>
              </a:defRPr>
            </a:lvl7pPr>
            <a:lvl8pPr marL="1371600" algn="ctr" rtl="0" fontAlgn="base">
              <a:spcBef>
                <a:spcPct val="0"/>
              </a:spcBef>
              <a:spcAft>
                <a:spcPct val="0"/>
              </a:spcAft>
              <a:defRPr sz="4000" b="1" i="1">
                <a:solidFill>
                  <a:srgbClr val="CC3300"/>
                </a:solidFill>
                <a:latin typeface="Verdana" pitchFamily="34" charset="0"/>
              </a:defRPr>
            </a:lvl8pPr>
            <a:lvl9pPr marL="1828800" algn="ctr" rtl="0" fontAlgn="base">
              <a:spcBef>
                <a:spcPct val="0"/>
              </a:spcBef>
              <a:spcAft>
                <a:spcPct val="0"/>
              </a:spcAft>
              <a:defRPr sz="4000" b="1" i="1">
                <a:solidFill>
                  <a:srgbClr val="CC3300"/>
                </a:solidFill>
                <a:latin typeface="Verdana" pitchFamily="34" charset="0"/>
              </a:defRPr>
            </a:lvl9pPr>
          </a:lstStyle>
          <a:p>
            <a:pPr lvl="0" eaLnBrk="1" hangingPunct="1">
              <a:defRPr/>
            </a:pPr>
            <a:r>
              <a:rPr lang="en-US" kern="0" dirty="0"/>
              <a:t>Flares Shield Blunt Ends!</a:t>
            </a:r>
          </a:p>
        </p:txBody>
      </p:sp>
    </p:spTree>
    <p:extLst>
      <p:ext uri="{BB962C8B-B14F-4D97-AF65-F5344CB8AC3E}">
        <p14:creationId xmlns:p14="http://schemas.microsoft.com/office/powerpoint/2010/main" val="421587240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833106259"/>
              </p:ext>
            </p:extLst>
          </p:nvPr>
        </p:nvGraphicFramePr>
        <p:xfrm>
          <a:off x="762000" y="1295400"/>
          <a:ext cx="7848600" cy="4145280"/>
        </p:xfrm>
        <a:graphic>
          <a:graphicData uri="http://schemas.openxmlformats.org/drawingml/2006/table">
            <a:tbl>
              <a:tblPr firstRow="1" bandRow="1">
                <a:tableStyleId>{5C22544A-7EE6-4342-B048-85BDC9FD1C3A}</a:tableStyleId>
              </a:tblPr>
              <a:tblGrid>
                <a:gridCol w="3924300">
                  <a:extLst>
                    <a:ext uri="{9D8B030D-6E8A-4147-A177-3AD203B41FA5}">
                      <a16:colId xmlns:a16="http://schemas.microsoft.com/office/drawing/2014/main" val="20000"/>
                    </a:ext>
                  </a:extLst>
                </a:gridCol>
                <a:gridCol w="3924300">
                  <a:extLst>
                    <a:ext uri="{9D8B030D-6E8A-4147-A177-3AD203B41FA5}">
                      <a16:colId xmlns:a16="http://schemas.microsoft.com/office/drawing/2014/main" val="20001"/>
                    </a:ext>
                  </a:extLst>
                </a:gridCol>
              </a:tblGrid>
              <a:tr h="370840">
                <a:tc>
                  <a:txBody>
                    <a:bodyPr/>
                    <a:lstStyle/>
                    <a:p>
                      <a:pPr algn="ctr"/>
                      <a:r>
                        <a:rPr lang="en-US" sz="2800" dirty="0">
                          <a:solidFill>
                            <a:schemeClr val="tx1"/>
                          </a:solidFill>
                          <a:latin typeface="Arial" panose="020B0604020202020204" pitchFamily="34" charset="0"/>
                          <a:cs typeface="Arial" panose="020B0604020202020204" pitchFamily="34" charset="0"/>
                        </a:rPr>
                        <a:t>Design </a:t>
                      </a:r>
                      <a:r>
                        <a:rPr lang="en-US" sz="2800" baseline="0" dirty="0">
                          <a:solidFill>
                            <a:schemeClr val="tx1"/>
                          </a:solidFill>
                          <a:latin typeface="Arial" panose="020B0604020202020204" pitchFamily="34" charset="0"/>
                          <a:cs typeface="Arial" panose="020B0604020202020204" pitchFamily="34" charset="0"/>
                        </a:rPr>
                        <a:t> Speed (mph)</a:t>
                      </a:r>
                      <a:endParaRPr lang="en-US" sz="2800" dirty="0">
                        <a:solidFill>
                          <a:schemeClr val="tx1"/>
                        </a:solidFill>
                        <a:latin typeface="Arial" panose="020B0604020202020204" pitchFamily="34" charset="0"/>
                        <a:cs typeface="Arial" panose="020B0604020202020204" pitchFamily="34" charset="0"/>
                      </a:endParaRPr>
                    </a:p>
                  </a:txBody>
                  <a:tcPr>
                    <a:solidFill>
                      <a:schemeClr val="bg1"/>
                    </a:solidFill>
                  </a:tcPr>
                </a:tc>
                <a:tc>
                  <a:txBody>
                    <a:bodyPr/>
                    <a:lstStyle/>
                    <a:p>
                      <a:pPr algn="ctr"/>
                      <a:r>
                        <a:rPr lang="en-US" sz="2800" dirty="0">
                          <a:solidFill>
                            <a:schemeClr val="tx1"/>
                          </a:solidFill>
                          <a:latin typeface="Arial" panose="020B0604020202020204" pitchFamily="34" charset="0"/>
                          <a:cs typeface="Arial" panose="020B0604020202020204" pitchFamily="34" charset="0"/>
                        </a:rPr>
                        <a:t>Flare Rate</a:t>
                      </a:r>
                    </a:p>
                  </a:txBody>
                  <a:tcPr>
                    <a:solidFill>
                      <a:schemeClr val="bg1"/>
                    </a:solidFill>
                  </a:tcPr>
                </a:tc>
                <a:extLst>
                  <a:ext uri="{0D108BD9-81ED-4DB2-BD59-A6C34878D82A}">
                    <a16:rowId xmlns:a16="http://schemas.microsoft.com/office/drawing/2014/main" val="10000"/>
                  </a:ext>
                </a:extLst>
              </a:tr>
              <a:tr h="370840">
                <a:tc>
                  <a:txBody>
                    <a:bodyPr/>
                    <a:lstStyle/>
                    <a:p>
                      <a:pPr algn="ctr"/>
                      <a:r>
                        <a:rPr lang="en-US" sz="2800" dirty="0">
                          <a:solidFill>
                            <a:schemeClr val="tx1"/>
                          </a:solidFill>
                          <a:latin typeface="Arial" panose="020B0604020202020204" pitchFamily="34" charset="0"/>
                          <a:cs typeface="Arial" panose="020B0604020202020204" pitchFamily="34" charset="0"/>
                        </a:rPr>
                        <a:t>70</a:t>
                      </a:r>
                    </a:p>
                  </a:txBody>
                  <a:tcPr>
                    <a:solidFill>
                      <a:schemeClr val="bg1">
                        <a:lumMod val="95000"/>
                      </a:schemeClr>
                    </a:solidFill>
                  </a:tcPr>
                </a:tc>
                <a:tc>
                  <a:txBody>
                    <a:bodyPr/>
                    <a:lstStyle/>
                    <a:p>
                      <a:pPr algn="ctr"/>
                      <a:r>
                        <a:rPr lang="en-US" sz="2800" dirty="0">
                          <a:solidFill>
                            <a:schemeClr val="tx1"/>
                          </a:solidFill>
                          <a:latin typeface="Arial" panose="020B0604020202020204" pitchFamily="34" charset="0"/>
                          <a:cs typeface="Arial" panose="020B0604020202020204" pitchFamily="34" charset="0"/>
                        </a:rPr>
                        <a:t>20:1</a:t>
                      </a:r>
                    </a:p>
                  </a:txBody>
                  <a:tcPr>
                    <a:solidFill>
                      <a:schemeClr val="bg1">
                        <a:lumMod val="95000"/>
                      </a:schemeClr>
                    </a:solidFill>
                  </a:tcPr>
                </a:tc>
                <a:extLst>
                  <a:ext uri="{0D108BD9-81ED-4DB2-BD59-A6C34878D82A}">
                    <a16:rowId xmlns:a16="http://schemas.microsoft.com/office/drawing/2014/main" val="10001"/>
                  </a:ext>
                </a:extLst>
              </a:tr>
              <a:tr h="370840">
                <a:tc>
                  <a:txBody>
                    <a:bodyPr/>
                    <a:lstStyle/>
                    <a:p>
                      <a:pPr algn="ctr"/>
                      <a:r>
                        <a:rPr lang="en-US" sz="2800" dirty="0">
                          <a:solidFill>
                            <a:schemeClr val="tx1"/>
                          </a:solidFill>
                          <a:latin typeface="Arial" panose="020B0604020202020204" pitchFamily="34" charset="0"/>
                          <a:cs typeface="Arial" panose="020B0604020202020204" pitchFamily="34" charset="0"/>
                        </a:rPr>
                        <a:t>60</a:t>
                      </a:r>
                    </a:p>
                  </a:txBody>
                  <a:tcPr>
                    <a:solidFill>
                      <a:schemeClr val="bg1"/>
                    </a:solidFill>
                  </a:tcPr>
                </a:tc>
                <a:tc>
                  <a:txBody>
                    <a:bodyPr/>
                    <a:lstStyle/>
                    <a:p>
                      <a:pPr algn="ctr"/>
                      <a:r>
                        <a:rPr lang="en-US" sz="2800" dirty="0">
                          <a:solidFill>
                            <a:schemeClr val="tx1"/>
                          </a:solidFill>
                          <a:latin typeface="Arial" panose="020B0604020202020204" pitchFamily="34" charset="0"/>
                          <a:cs typeface="Arial" panose="020B0604020202020204" pitchFamily="34" charset="0"/>
                        </a:rPr>
                        <a:t>18:1</a:t>
                      </a:r>
                    </a:p>
                  </a:txBody>
                  <a:tcPr>
                    <a:solidFill>
                      <a:schemeClr val="bg1"/>
                    </a:solidFill>
                  </a:tcPr>
                </a:tc>
                <a:extLst>
                  <a:ext uri="{0D108BD9-81ED-4DB2-BD59-A6C34878D82A}">
                    <a16:rowId xmlns:a16="http://schemas.microsoft.com/office/drawing/2014/main" val="10002"/>
                  </a:ext>
                </a:extLst>
              </a:tr>
              <a:tr h="370840">
                <a:tc>
                  <a:txBody>
                    <a:bodyPr/>
                    <a:lstStyle/>
                    <a:p>
                      <a:pPr algn="ctr"/>
                      <a:r>
                        <a:rPr lang="en-US" sz="2800" dirty="0">
                          <a:solidFill>
                            <a:schemeClr val="tx1"/>
                          </a:solidFill>
                          <a:latin typeface="Arial" panose="020B0604020202020204" pitchFamily="34" charset="0"/>
                          <a:cs typeface="Arial" panose="020B0604020202020204" pitchFamily="34" charset="0"/>
                        </a:rPr>
                        <a:t>55</a:t>
                      </a:r>
                    </a:p>
                  </a:txBody>
                  <a:tcPr>
                    <a:solidFill>
                      <a:schemeClr val="bg1">
                        <a:lumMod val="95000"/>
                      </a:schemeClr>
                    </a:solidFill>
                  </a:tcPr>
                </a:tc>
                <a:tc>
                  <a:txBody>
                    <a:bodyPr/>
                    <a:lstStyle/>
                    <a:p>
                      <a:pPr algn="ctr"/>
                      <a:r>
                        <a:rPr lang="en-US" sz="2800" dirty="0">
                          <a:solidFill>
                            <a:schemeClr val="tx1"/>
                          </a:solidFill>
                          <a:latin typeface="Arial" panose="020B0604020202020204" pitchFamily="34" charset="0"/>
                          <a:cs typeface="Arial" panose="020B0604020202020204" pitchFamily="34" charset="0"/>
                        </a:rPr>
                        <a:t>16:1</a:t>
                      </a:r>
                    </a:p>
                  </a:txBody>
                  <a:tcPr>
                    <a:solidFill>
                      <a:schemeClr val="bg1">
                        <a:lumMod val="95000"/>
                      </a:schemeClr>
                    </a:solidFill>
                  </a:tcPr>
                </a:tc>
                <a:extLst>
                  <a:ext uri="{0D108BD9-81ED-4DB2-BD59-A6C34878D82A}">
                    <a16:rowId xmlns:a16="http://schemas.microsoft.com/office/drawing/2014/main" val="10003"/>
                  </a:ext>
                </a:extLst>
              </a:tr>
              <a:tr h="370840">
                <a:tc>
                  <a:txBody>
                    <a:bodyPr/>
                    <a:lstStyle/>
                    <a:p>
                      <a:pPr algn="ctr"/>
                      <a:r>
                        <a:rPr lang="en-US" sz="2800" dirty="0">
                          <a:solidFill>
                            <a:schemeClr val="tx1"/>
                          </a:solidFill>
                          <a:latin typeface="Arial" panose="020B0604020202020204" pitchFamily="34" charset="0"/>
                          <a:cs typeface="Arial" panose="020B0604020202020204" pitchFamily="34" charset="0"/>
                        </a:rPr>
                        <a:t>50</a:t>
                      </a:r>
                    </a:p>
                  </a:txBody>
                  <a:tcPr>
                    <a:solidFill>
                      <a:schemeClr val="bg1"/>
                    </a:solidFill>
                  </a:tcPr>
                </a:tc>
                <a:tc>
                  <a:txBody>
                    <a:bodyPr/>
                    <a:lstStyle/>
                    <a:p>
                      <a:pPr algn="ctr"/>
                      <a:r>
                        <a:rPr lang="en-US" sz="2800" dirty="0">
                          <a:solidFill>
                            <a:schemeClr val="tx1"/>
                          </a:solidFill>
                          <a:latin typeface="Arial" panose="020B0604020202020204" pitchFamily="34" charset="0"/>
                          <a:cs typeface="Arial" panose="020B0604020202020204" pitchFamily="34" charset="0"/>
                        </a:rPr>
                        <a:t>14:1</a:t>
                      </a:r>
                    </a:p>
                  </a:txBody>
                  <a:tcPr>
                    <a:solidFill>
                      <a:schemeClr val="bg1"/>
                    </a:solidFill>
                  </a:tcPr>
                </a:tc>
                <a:extLst>
                  <a:ext uri="{0D108BD9-81ED-4DB2-BD59-A6C34878D82A}">
                    <a16:rowId xmlns:a16="http://schemas.microsoft.com/office/drawing/2014/main" val="10004"/>
                  </a:ext>
                </a:extLst>
              </a:tr>
              <a:tr h="370840">
                <a:tc>
                  <a:txBody>
                    <a:bodyPr/>
                    <a:lstStyle/>
                    <a:p>
                      <a:pPr algn="ctr"/>
                      <a:r>
                        <a:rPr lang="en-US" sz="2800" dirty="0">
                          <a:solidFill>
                            <a:schemeClr val="tx1"/>
                          </a:solidFill>
                          <a:latin typeface="Arial" panose="020B0604020202020204" pitchFamily="34" charset="0"/>
                          <a:cs typeface="Arial" panose="020B0604020202020204" pitchFamily="34" charset="0"/>
                        </a:rPr>
                        <a:t>45</a:t>
                      </a:r>
                    </a:p>
                  </a:txBody>
                  <a:tcPr>
                    <a:solidFill>
                      <a:schemeClr val="bg1">
                        <a:lumMod val="95000"/>
                      </a:schemeClr>
                    </a:solidFill>
                  </a:tcPr>
                </a:tc>
                <a:tc>
                  <a:txBody>
                    <a:bodyPr/>
                    <a:lstStyle/>
                    <a:p>
                      <a:pPr algn="ctr"/>
                      <a:r>
                        <a:rPr lang="en-US" sz="2800" dirty="0">
                          <a:solidFill>
                            <a:schemeClr val="tx1"/>
                          </a:solidFill>
                          <a:latin typeface="Arial" panose="020B0604020202020204" pitchFamily="34" charset="0"/>
                          <a:cs typeface="Arial" panose="020B0604020202020204" pitchFamily="34" charset="0"/>
                        </a:rPr>
                        <a:t>12:1</a:t>
                      </a:r>
                    </a:p>
                  </a:txBody>
                  <a:tcPr>
                    <a:solidFill>
                      <a:schemeClr val="bg1">
                        <a:lumMod val="95000"/>
                      </a:schemeClr>
                    </a:solidFill>
                  </a:tcPr>
                </a:tc>
                <a:extLst>
                  <a:ext uri="{0D108BD9-81ED-4DB2-BD59-A6C34878D82A}">
                    <a16:rowId xmlns:a16="http://schemas.microsoft.com/office/drawing/2014/main" val="10005"/>
                  </a:ext>
                </a:extLst>
              </a:tr>
              <a:tr h="370840">
                <a:tc>
                  <a:txBody>
                    <a:bodyPr/>
                    <a:lstStyle/>
                    <a:p>
                      <a:pPr algn="ctr"/>
                      <a:r>
                        <a:rPr lang="en-US" sz="2800" dirty="0">
                          <a:solidFill>
                            <a:schemeClr val="tx1"/>
                          </a:solidFill>
                          <a:latin typeface="Arial" panose="020B0604020202020204" pitchFamily="34" charset="0"/>
                          <a:cs typeface="Arial" panose="020B0604020202020204" pitchFamily="34" charset="0"/>
                        </a:rPr>
                        <a:t>40</a:t>
                      </a:r>
                    </a:p>
                  </a:txBody>
                  <a:tcPr>
                    <a:solidFill>
                      <a:schemeClr val="bg1"/>
                    </a:solidFill>
                  </a:tcPr>
                </a:tc>
                <a:tc>
                  <a:txBody>
                    <a:bodyPr/>
                    <a:lstStyle/>
                    <a:p>
                      <a:pPr algn="ctr"/>
                      <a:r>
                        <a:rPr lang="en-US" sz="2800" dirty="0">
                          <a:solidFill>
                            <a:schemeClr val="tx1"/>
                          </a:solidFill>
                          <a:latin typeface="Arial" panose="020B0604020202020204" pitchFamily="34" charset="0"/>
                          <a:cs typeface="Arial" panose="020B0604020202020204" pitchFamily="34" charset="0"/>
                        </a:rPr>
                        <a:t>10:1</a:t>
                      </a:r>
                    </a:p>
                  </a:txBody>
                  <a:tcPr>
                    <a:solidFill>
                      <a:schemeClr val="bg1"/>
                    </a:solidFill>
                  </a:tcPr>
                </a:tc>
                <a:extLst>
                  <a:ext uri="{0D108BD9-81ED-4DB2-BD59-A6C34878D82A}">
                    <a16:rowId xmlns:a16="http://schemas.microsoft.com/office/drawing/2014/main" val="10006"/>
                  </a:ext>
                </a:extLst>
              </a:tr>
              <a:tr h="370840">
                <a:tc>
                  <a:txBody>
                    <a:bodyPr/>
                    <a:lstStyle/>
                    <a:p>
                      <a:pPr algn="ctr"/>
                      <a:r>
                        <a:rPr lang="en-US" sz="2800" dirty="0">
                          <a:solidFill>
                            <a:schemeClr val="tx1"/>
                          </a:solidFill>
                          <a:latin typeface="Arial" panose="020B0604020202020204" pitchFamily="34" charset="0"/>
                          <a:cs typeface="Arial" panose="020B0604020202020204" pitchFamily="34" charset="0"/>
                        </a:rPr>
                        <a:t>30</a:t>
                      </a:r>
                    </a:p>
                  </a:txBody>
                  <a:tcPr>
                    <a:solidFill>
                      <a:schemeClr val="bg1">
                        <a:lumMod val="95000"/>
                      </a:schemeClr>
                    </a:solidFill>
                  </a:tcPr>
                </a:tc>
                <a:tc>
                  <a:txBody>
                    <a:bodyPr/>
                    <a:lstStyle/>
                    <a:p>
                      <a:pPr algn="ctr"/>
                      <a:r>
                        <a:rPr lang="en-US" sz="2800" dirty="0">
                          <a:solidFill>
                            <a:schemeClr val="tx1"/>
                          </a:solidFill>
                          <a:latin typeface="Arial" panose="020B0604020202020204" pitchFamily="34" charset="0"/>
                          <a:cs typeface="Arial" panose="020B0604020202020204" pitchFamily="34" charset="0"/>
                        </a:rPr>
                        <a:t>8:1</a:t>
                      </a:r>
                    </a:p>
                  </a:txBody>
                  <a:tcPr>
                    <a:solidFill>
                      <a:schemeClr val="bg1">
                        <a:lumMod val="95000"/>
                      </a:schemeClr>
                    </a:solidFill>
                  </a:tcPr>
                </a:tc>
                <a:extLst>
                  <a:ext uri="{0D108BD9-81ED-4DB2-BD59-A6C34878D82A}">
                    <a16:rowId xmlns:a16="http://schemas.microsoft.com/office/drawing/2014/main" val="10007"/>
                  </a:ext>
                </a:extLst>
              </a:tr>
            </a:tbl>
          </a:graphicData>
        </a:graphic>
      </p:graphicFrame>
      <p:sp>
        <p:nvSpPr>
          <p:cNvPr id="2" name="Content Placeholder 1"/>
          <p:cNvSpPr>
            <a:spLocks noGrp="1"/>
          </p:cNvSpPr>
          <p:nvPr>
            <p:ph idx="1"/>
          </p:nvPr>
        </p:nvSpPr>
        <p:spPr>
          <a:xfrm>
            <a:off x="731018" y="6079169"/>
            <a:ext cx="6536871" cy="769620"/>
          </a:xfrm>
        </p:spPr>
        <p:txBody>
          <a:bodyPr/>
          <a:lstStyle/>
          <a:p>
            <a:pPr algn="ctr">
              <a:buNone/>
            </a:pPr>
            <a:r>
              <a:rPr lang="en-US" sz="2400" dirty="0"/>
              <a:t>*Source: 2011 RDG; Vary by State</a:t>
            </a:r>
          </a:p>
        </p:txBody>
      </p:sp>
      <p:sp>
        <p:nvSpPr>
          <p:cNvPr id="3" name="Rectangle 3"/>
          <p:cNvSpPr txBox="1">
            <a:spLocks noChangeArrowheads="1"/>
          </p:cNvSpPr>
          <p:nvPr/>
        </p:nvSpPr>
        <p:spPr bwMode="auto">
          <a:xfrm>
            <a:off x="609600" y="0"/>
            <a:ext cx="8534400" cy="1219200"/>
          </a:xfrm>
          <a:prstGeom prst="rect">
            <a:avLst/>
          </a:prstGeom>
          <a:noFill/>
          <a:ln>
            <a:miter lim="800000"/>
            <a:headEnd/>
            <a:tailEnd/>
          </a:ln>
        </p:spPr>
        <p:txBody>
          <a:bodyPr anchor="ctr"/>
          <a:lstStyle/>
          <a:p>
            <a:pPr marL="0" marR="0" lvl="0" indent="0" defTabSz="914400" rtl="0" eaLnBrk="1" fontAlgn="base" latinLnBrk="0" hangingPunct="1">
              <a:lnSpc>
                <a:spcPct val="100000"/>
              </a:lnSpc>
              <a:spcBef>
                <a:spcPct val="0"/>
              </a:spcBef>
              <a:spcAft>
                <a:spcPct val="0"/>
              </a:spcAft>
              <a:buClrTx/>
              <a:buSzTx/>
              <a:buFontTx/>
              <a:buNone/>
              <a:tabLst/>
              <a:defRPr/>
            </a:pPr>
            <a:r>
              <a:rPr kumimoji="0" lang="en-US" sz="3200" b="1" i="0" u="none" strike="noStrike" kern="0" cap="none" spc="0" normalizeH="0" baseline="0" noProof="0" dirty="0">
                <a:ln>
                  <a:noFill/>
                </a:ln>
                <a:solidFill>
                  <a:srgbClr val="008080"/>
                </a:solidFill>
                <a:effectLst/>
                <a:uLnTx/>
                <a:uFillTx/>
                <a:latin typeface="Arial" panose="020B0604020202020204" pitchFamily="34" charset="0"/>
                <a:ea typeface="+mj-ea"/>
                <a:cs typeface="+mj-cs"/>
              </a:rPr>
              <a:t>Typical Flare</a:t>
            </a:r>
            <a:r>
              <a:rPr kumimoji="0" lang="en-US" sz="3200" b="1" i="0" u="none" strike="noStrike" kern="0" cap="none" spc="0" normalizeH="0" noProof="0" dirty="0">
                <a:ln>
                  <a:noFill/>
                </a:ln>
                <a:solidFill>
                  <a:srgbClr val="008080"/>
                </a:solidFill>
                <a:effectLst/>
                <a:uLnTx/>
                <a:uFillTx/>
                <a:latin typeface="Arial" panose="020B0604020202020204" pitchFamily="34" charset="0"/>
                <a:ea typeface="+mj-ea"/>
                <a:cs typeface="+mj-cs"/>
              </a:rPr>
              <a:t> Rates*</a:t>
            </a:r>
            <a:endParaRPr kumimoji="0" lang="en-US" sz="3200" b="1" i="0" u="none" strike="noStrike" kern="0" cap="none" spc="0" normalizeH="0" baseline="0" noProof="0" dirty="0">
              <a:ln>
                <a:noFill/>
              </a:ln>
              <a:solidFill>
                <a:srgbClr val="008080"/>
              </a:solidFill>
              <a:effectLst/>
              <a:uLnTx/>
              <a:uFillTx/>
              <a:latin typeface="Arial" panose="020B0604020202020204" pitchFamily="34" charset="0"/>
              <a:ea typeface="+mj-ea"/>
              <a:cs typeface="+mj-cs"/>
            </a:endParaRPr>
          </a:p>
        </p:txBody>
      </p:sp>
    </p:spTree>
    <p:extLst>
      <p:ext uri="{BB962C8B-B14F-4D97-AF65-F5344CB8AC3E}">
        <p14:creationId xmlns:p14="http://schemas.microsoft.com/office/powerpoint/2010/main" val="95286246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03" name="Rectangle 3"/>
          <p:cNvSpPr>
            <a:spLocks noChangeArrowheads="1"/>
          </p:cNvSpPr>
          <p:nvPr/>
        </p:nvSpPr>
        <p:spPr bwMode="auto">
          <a:xfrm>
            <a:off x="5410200" y="1371600"/>
            <a:ext cx="2895600" cy="3124200"/>
          </a:xfrm>
          <a:prstGeom prst="rect">
            <a:avLst/>
          </a:prstGeom>
          <a:solidFill>
            <a:schemeClr val="bg1"/>
          </a:solidFill>
          <a:ln w="9525">
            <a:noFill/>
            <a:miter lim="800000"/>
            <a:headEnd/>
            <a:tailEnd/>
          </a:ln>
          <a:effectLst>
            <a:outerShdw dist="28398" dir="3806097" algn="ctr" rotWithShape="0">
              <a:schemeClr val="tx2"/>
            </a:outerShdw>
          </a:effectLst>
        </p:spPr>
        <p:txBody>
          <a:bodyPr anchor="ctr"/>
          <a:lstStyle/>
          <a:p>
            <a:pPr algn="ctr">
              <a:defRPr/>
            </a:pPr>
            <a:r>
              <a:rPr lang="en-US" sz="3200" b="1" dirty="0">
                <a:solidFill>
                  <a:srgbClr val="008080"/>
                </a:solidFill>
                <a:latin typeface="Arial" panose="020B0604020202020204" pitchFamily="34" charset="0"/>
              </a:rPr>
              <a:t>Lane Closure with Temporary Barrier</a:t>
            </a:r>
          </a:p>
        </p:txBody>
      </p:sp>
      <p:pic>
        <p:nvPicPr>
          <p:cNvPr id="45061" name="Picture 6" descr="MUTCD typical showing concrete barrier and separate channelizing devices in advance of barrier">
            <a:extLst>
              <a:ext uri="{C183D7F6-B498-43B3-948B-1728B52AA6E4}">
                <adec:decorative xmlns:adec="http://schemas.microsoft.com/office/drawing/2017/decorative" val="0"/>
              </a:ext>
            </a:extLst>
          </p:cNvPr>
          <p:cNvPicPr>
            <a:picLocks noChangeAspect="1" noChangeArrowheads="1"/>
          </p:cNvPicPr>
          <p:nvPr/>
        </p:nvPicPr>
        <p:blipFill>
          <a:blip r:embed="rId3" cstate="print"/>
          <a:srcRect/>
          <a:stretch>
            <a:fillRect/>
          </a:stretch>
        </p:blipFill>
        <p:spPr bwMode="auto">
          <a:xfrm>
            <a:off x="0" y="0"/>
            <a:ext cx="3962400" cy="6946900"/>
          </a:xfrm>
          <a:prstGeom prst="rect">
            <a:avLst/>
          </a:prstGeom>
          <a:noFill/>
          <a:ln w="9525">
            <a:noFill/>
            <a:miter lim="800000"/>
            <a:headEnd/>
            <a:tailEnd/>
          </a:ln>
        </p:spPr>
      </p:pic>
      <p:sp>
        <p:nvSpPr>
          <p:cNvPr id="4" name="TextBox 3"/>
          <p:cNvSpPr txBox="1"/>
          <p:nvPr/>
        </p:nvSpPr>
        <p:spPr>
          <a:xfrm>
            <a:off x="7481596" y="304800"/>
            <a:ext cx="1143000" cy="707886"/>
          </a:xfrm>
          <a:prstGeom prst="rect">
            <a:avLst/>
          </a:prstGeom>
          <a:noFill/>
          <a:ln w="57150">
            <a:solidFill>
              <a:srgbClr val="C00000"/>
            </a:solidFill>
          </a:ln>
        </p:spPr>
        <p:txBody>
          <a:bodyPr wrap="square" rtlCol="0">
            <a:spAutoFit/>
          </a:bodyPr>
          <a:lstStyle/>
          <a:p>
            <a:pPr algn="ctr"/>
            <a:r>
              <a:rPr lang="en-US" sz="4000" b="1" dirty="0">
                <a:latin typeface="Arial" panose="020B0604020202020204" pitchFamily="34" charset="0"/>
              </a:rPr>
              <a:t>197</a:t>
            </a:r>
          </a:p>
        </p:txBody>
      </p:sp>
      <p:sp>
        <p:nvSpPr>
          <p:cNvPr id="5" name="Google Shape;74;p1">
            <a:extLst>
              <a:ext uri="{FF2B5EF4-FFF2-40B4-BE49-F238E27FC236}">
                <a16:creationId xmlns:a16="http://schemas.microsoft.com/office/drawing/2014/main" id="{B58C1262-CB76-62B0-4FEB-3D34BFF37FF9}"/>
              </a:ext>
            </a:extLst>
          </p:cNvPr>
          <p:cNvSpPr/>
          <p:nvPr/>
        </p:nvSpPr>
        <p:spPr>
          <a:xfrm>
            <a:off x="4080049" y="5943600"/>
            <a:ext cx="12192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FHWA</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212686333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Content Placeholder 1"/>
          <p:cNvSpPr>
            <a:spLocks noGrp="1"/>
          </p:cNvSpPr>
          <p:nvPr>
            <p:ph idx="1"/>
          </p:nvPr>
        </p:nvSpPr>
        <p:spPr>
          <a:xfrm>
            <a:off x="609600" y="1447800"/>
            <a:ext cx="3810000" cy="4267200"/>
          </a:xfrm>
        </p:spPr>
        <p:txBody>
          <a:bodyPr/>
          <a:lstStyle/>
          <a:p>
            <a:r>
              <a:rPr lang="en-US" dirty="0"/>
              <a:t>The minimum length of effective barrier needed upstream, beginning at the hazard, to adequately shield it</a:t>
            </a:r>
          </a:p>
        </p:txBody>
      </p:sp>
      <p:sp>
        <p:nvSpPr>
          <p:cNvPr id="4" name="Rectangle 3" descr="LON"/>
          <p:cNvSpPr/>
          <p:nvPr/>
        </p:nvSpPr>
        <p:spPr>
          <a:xfrm>
            <a:off x="4953000" y="2286000"/>
            <a:ext cx="3392734" cy="1569660"/>
          </a:xfrm>
          <a:prstGeom prst="rect">
            <a:avLst/>
          </a:prstGeom>
          <a:solidFill>
            <a:srgbClr val="FFFF99"/>
          </a:solidFill>
          <a:ln>
            <a:solidFill>
              <a:srgbClr val="C00000"/>
            </a:solidFill>
          </a:ln>
        </p:spPr>
        <p:txBody>
          <a:bodyPr>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defRPr/>
            </a:pPr>
            <a:r>
              <a:rPr lang="en-US" sz="9600" b="1" dirty="0">
                <a:ln w="11430"/>
                <a:solidFill>
                  <a:srgbClr val="C00000"/>
                </a:solidFill>
                <a:effectLst>
                  <a:outerShdw blurRad="50800" dist="39000" dir="5460000" algn="tl">
                    <a:srgbClr val="000000">
                      <a:alpha val="38000"/>
                    </a:srgbClr>
                  </a:outerShdw>
                </a:effectLst>
                <a:latin typeface="Arial" panose="020B0604020202020204" pitchFamily="34" charset="0"/>
              </a:rPr>
              <a:t>LON</a:t>
            </a:r>
          </a:p>
        </p:txBody>
      </p:sp>
      <p:sp>
        <p:nvSpPr>
          <p:cNvPr id="5" name="Rectangle 3">
            <a:extLst>
              <a:ext uri="{FF2B5EF4-FFF2-40B4-BE49-F238E27FC236}">
                <a16:creationId xmlns:a16="http://schemas.microsoft.com/office/drawing/2014/main" id="{B1691534-5011-4845-A295-949D5769390A}"/>
              </a:ext>
            </a:extLst>
          </p:cNvPr>
          <p:cNvSpPr txBox="1">
            <a:spLocks noChangeArrowheads="1"/>
          </p:cNvSpPr>
          <p:nvPr/>
        </p:nvSpPr>
        <p:spPr bwMode="auto">
          <a:xfrm>
            <a:off x="381000" y="0"/>
            <a:ext cx="8763000" cy="1219200"/>
          </a:xfrm>
          <a:prstGeom prst="rect">
            <a:avLst/>
          </a:prstGeom>
          <a:noFill/>
          <a:ln>
            <a:miter lim="800000"/>
            <a:headEnd/>
            <a:tailEnd/>
          </a:ln>
        </p:spPr>
        <p:txBody>
          <a:bodyPr anchor="ctr"/>
          <a:lstStyle/>
          <a:p>
            <a:pPr>
              <a:defRPr/>
            </a:pPr>
            <a:r>
              <a:rPr lang="en-US" sz="3200" b="1" kern="0" dirty="0">
                <a:solidFill>
                  <a:srgbClr val="008080"/>
                </a:solidFill>
                <a:latin typeface="Arial" panose="020B0604020202020204" pitchFamily="34" charset="0"/>
              </a:rPr>
              <a:t>4. Length of Need (LON)</a:t>
            </a:r>
          </a:p>
        </p:txBody>
      </p:sp>
    </p:spTree>
    <p:extLst>
      <p:ext uri="{BB962C8B-B14F-4D97-AF65-F5344CB8AC3E}">
        <p14:creationId xmlns:p14="http://schemas.microsoft.com/office/powerpoint/2010/main" val="39346663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Content Placeholder 1"/>
          <p:cNvSpPr>
            <a:spLocks noGrp="1"/>
          </p:cNvSpPr>
          <p:nvPr>
            <p:ph idx="1"/>
          </p:nvPr>
        </p:nvSpPr>
        <p:spPr>
          <a:xfrm>
            <a:off x="381000" y="1676400"/>
            <a:ext cx="8458200" cy="4419600"/>
          </a:xfrm>
        </p:spPr>
        <p:txBody>
          <a:bodyPr/>
          <a:lstStyle/>
          <a:p>
            <a:r>
              <a:rPr lang="en-US" dirty="0"/>
              <a:t>Vehicles leave the travel way in advance of the hazard, they should either be:</a:t>
            </a:r>
          </a:p>
          <a:p>
            <a:pPr marL="971550" lvl="1" indent="-514350">
              <a:buFontTx/>
              <a:buAutoNum type="arabicPeriod"/>
            </a:pPr>
            <a:r>
              <a:rPr lang="en-US" dirty="0"/>
              <a:t>Safely </a:t>
            </a:r>
            <a:r>
              <a:rPr lang="en-US" b="1" dirty="0"/>
              <a:t>brought to a stop </a:t>
            </a:r>
            <a:r>
              <a:rPr lang="en-US" dirty="0"/>
              <a:t>before impacting the obstacle if the departure is in advance of the barrier and it gets behind the barrier </a:t>
            </a:r>
          </a:p>
          <a:p>
            <a:pPr marL="971550" lvl="1" indent="-514350">
              <a:buFontTx/>
              <a:buAutoNum type="arabicPeriod"/>
            </a:pPr>
            <a:r>
              <a:rPr lang="en-US" b="1" dirty="0"/>
              <a:t>Redirected by the barrier </a:t>
            </a:r>
            <a:r>
              <a:rPr lang="en-US" dirty="0"/>
              <a:t>along its face (or impact its crashworthy end treatment)</a:t>
            </a:r>
          </a:p>
        </p:txBody>
      </p:sp>
      <p:sp>
        <p:nvSpPr>
          <p:cNvPr id="4" name="Rectangle 3">
            <a:extLst>
              <a:ext uri="{FF2B5EF4-FFF2-40B4-BE49-F238E27FC236}">
                <a16:creationId xmlns:a16="http://schemas.microsoft.com/office/drawing/2014/main" id="{A3E26864-21C6-460E-A0CC-A8F19762941F}"/>
              </a:ext>
            </a:extLst>
          </p:cNvPr>
          <p:cNvSpPr txBox="1">
            <a:spLocks noChangeArrowheads="1"/>
          </p:cNvSpPr>
          <p:nvPr/>
        </p:nvSpPr>
        <p:spPr bwMode="auto">
          <a:xfrm>
            <a:off x="381000" y="152400"/>
            <a:ext cx="8763000" cy="1219200"/>
          </a:xfrm>
          <a:prstGeom prst="rect">
            <a:avLst/>
          </a:prstGeom>
          <a:noFill/>
          <a:ln>
            <a:miter lim="800000"/>
            <a:headEnd/>
            <a:tailEnd/>
          </a:ln>
        </p:spPr>
        <p:txBody>
          <a:bodyPr anchor="ctr"/>
          <a:lstStyle/>
          <a:p>
            <a:pPr>
              <a:defRPr/>
            </a:pPr>
            <a:r>
              <a:rPr lang="en-US" sz="3200" b="1" kern="0" dirty="0">
                <a:solidFill>
                  <a:srgbClr val="008080"/>
                </a:solidFill>
                <a:latin typeface="Arial" panose="020B0604020202020204" pitchFamily="34" charset="0"/>
              </a:rPr>
              <a:t>When the LON is provided:</a:t>
            </a:r>
          </a:p>
        </p:txBody>
      </p:sp>
    </p:spTree>
    <p:extLst>
      <p:ext uri="{BB962C8B-B14F-4D97-AF65-F5344CB8AC3E}">
        <p14:creationId xmlns:p14="http://schemas.microsoft.com/office/powerpoint/2010/main" val="108114450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Length of need diagram showing obstacle and distance from edge of roadway">
            <a:extLst>
              <a:ext uri="{C183D7F6-B498-43B3-948B-1728B52AA6E4}">
                <adec:decorative xmlns:adec="http://schemas.microsoft.com/office/drawing/2017/decorative" val="0"/>
              </a:ext>
            </a:extLst>
          </p:cNvPr>
          <p:cNvPicPr>
            <a:picLocks noChangeAspect="1" noChangeArrowheads="1"/>
          </p:cNvPicPr>
          <p:nvPr/>
        </p:nvPicPr>
        <p:blipFill>
          <a:blip r:embed="rId3" cstate="print"/>
          <a:srcRect/>
          <a:stretch>
            <a:fillRect/>
          </a:stretch>
        </p:blipFill>
        <p:spPr bwMode="auto">
          <a:xfrm>
            <a:off x="457200" y="1447799"/>
            <a:ext cx="8454854" cy="5410201"/>
          </a:xfrm>
          <a:prstGeom prst="rect">
            <a:avLst/>
          </a:prstGeom>
          <a:noFill/>
          <a:ln w="9525">
            <a:noFill/>
            <a:miter lim="800000"/>
            <a:headEnd/>
            <a:tailEnd/>
          </a:ln>
        </p:spPr>
      </p:pic>
      <p:sp>
        <p:nvSpPr>
          <p:cNvPr id="5" name="Left-Right Arrow 4"/>
          <p:cNvSpPr/>
          <p:nvPr/>
        </p:nvSpPr>
        <p:spPr>
          <a:xfrm>
            <a:off x="2667000" y="5410200"/>
            <a:ext cx="5943600" cy="1447800"/>
          </a:xfrm>
          <a:prstGeom prst="leftRightArrow">
            <a:avLst/>
          </a:prstGeom>
          <a:solidFill>
            <a:srgbClr val="FFFF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dirty="0">
                <a:solidFill>
                  <a:schemeClr val="tx1"/>
                </a:solidFill>
                <a:latin typeface="Arial" panose="020B0604020202020204" pitchFamily="34" charset="0"/>
              </a:rPr>
              <a:t>15 D</a:t>
            </a:r>
          </a:p>
        </p:txBody>
      </p:sp>
      <p:sp>
        <p:nvSpPr>
          <p:cNvPr id="6" name="Left-Right Arrow 5"/>
          <p:cNvSpPr/>
          <p:nvPr/>
        </p:nvSpPr>
        <p:spPr>
          <a:xfrm rot="16200000">
            <a:off x="-381000" y="2438400"/>
            <a:ext cx="2667000" cy="1447800"/>
          </a:xfrm>
          <a:prstGeom prst="leftRightArrow">
            <a:avLst/>
          </a:prstGeom>
          <a:solidFill>
            <a:srgbClr val="FFFF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dirty="0">
                <a:solidFill>
                  <a:schemeClr val="tx1"/>
                </a:solidFill>
                <a:latin typeface="Arial" panose="020B0604020202020204" pitchFamily="34" charset="0"/>
              </a:rPr>
              <a:t>D</a:t>
            </a:r>
          </a:p>
        </p:txBody>
      </p:sp>
      <p:sp>
        <p:nvSpPr>
          <p:cNvPr id="7" name="Rectangle 3">
            <a:extLst>
              <a:ext uri="{FF2B5EF4-FFF2-40B4-BE49-F238E27FC236}">
                <a16:creationId xmlns:a16="http://schemas.microsoft.com/office/drawing/2014/main" id="{8C7385FF-710C-4EE5-9EB0-7CFDDE376F1F}"/>
              </a:ext>
            </a:extLst>
          </p:cNvPr>
          <p:cNvSpPr txBox="1">
            <a:spLocks noChangeArrowheads="1"/>
          </p:cNvSpPr>
          <p:nvPr/>
        </p:nvSpPr>
        <p:spPr bwMode="auto">
          <a:xfrm>
            <a:off x="303127" y="38099"/>
            <a:ext cx="8763000" cy="1219200"/>
          </a:xfrm>
          <a:prstGeom prst="rect">
            <a:avLst/>
          </a:prstGeom>
          <a:noFill/>
          <a:ln>
            <a:miter lim="800000"/>
            <a:headEnd/>
            <a:tailEnd/>
          </a:ln>
        </p:spPr>
        <p:txBody>
          <a:bodyPr anchor="ctr"/>
          <a:lstStyle/>
          <a:p>
            <a:pPr>
              <a:defRPr/>
            </a:pPr>
            <a:r>
              <a:rPr lang="en-US" sz="3200" b="1" kern="0" dirty="0">
                <a:solidFill>
                  <a:srgbClr val="008080"/>
                </a:solidFill>
                <a:latin typeface="Arial" panose="020B0604020202020204" pitchFamily="34" charset="0"/>
              </a:rPr>
              <a:t>Estimating the LON</a:t>
            </a:r>
          </a:p>
        </p:txBody>
      </p:sp>
      <p:sp>
        <p:nvSpPr>
          <p:cNvPr id="2" name="Google Shape;74;p1">
            <a:extLst>
              <a:ext uri="{FF2B5EF4-FFF2-40B4-BE49-F238E27FC236}">
                <a16:creationId xmlns:a16="http://schemas.microsoft.com/office/drawing/2014/main" id="{CEF7367E-1FFC-9CE3-A030-27E8C91284B0}"/>
              </a:ext>
            </a:extLst>
          </p:cNvPr>
          <p:cNvSpPr/>
          <p:nvPr/>
        </p:nvSpPr>
        <p:spPr>
          <a:xfrm>
            <a:off x="7238162" y="3315120"/>
            <a:ext cx="1447801"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Maryland SHA</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424410956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28600" y="1676400"/>
            <a:ext cx="8534400" cy="4267200"/>
          </a:xfrm>
        </p:spPr>
        <p:txBody>
          <a:bodyPr/>
          <a:lstStyle/>
          <a:p>
            <a:r>
              <a:rPr lang="en-US" dirty="0"/>
              <a:t>The end shall be installed in accordance with RDG by:</a:t>
            </a:r>
          </a:p>
          <a:p>
            <a:pPr lvl="1"/>
            <a:r>
              <a:rPr lang="en-US" dirty="0"/>
              <a:t>Flaring until the end is outside the acceptable clear zone or by</a:t>
            </a:r>
          </a:p>
          <a:p>
            <a:pPr lvl="1"/>
            <a:r>
              <a:rPr lang="en-US" dirty="0"/>
              <a:t>Providing crashworthy end treatments</a:t>
            </a:r>
          </a:p>
        </p:txBody>
      </p:sp>
      <p:pic>
        <p:nvPicPr>
          <p:cNvPr id="6146" name="Picture 2" descr="Crash cushion on end of barrier"/>
          <p:cNvPicPr>
            <a:picLocks noChangeAspect="1" noChangeArrowheads="1"/>
          </p:cNvPicPr>
          <p:nvPr/>
        </p:nvPicPr>
        <p:blipFill>
          <a:blip r:embed="rId3" cstate="print"/>
          <a:srcRect t="24444" b="43334"/>
          <a:stretch>
            <a:fillRect/>
          </a:stretch>
        </p:blipFill>
        <p:spPr bwMode="auto">
          <a:xfrm>
            <a:off x="0" y="4648200"/>
            <a:ext cx="9144000" cy="2209800"/>
          </a:xfrm>
          <a:prstGeom prst="rect">
            <a:avLst/>
          </a:prstGeom>
          <a:noFill/>
        </p:spPr>
      </p:pic>
      <p:sp>
        <p:nvSpPr>
          <p:cNvPr id="5" name="TextBox 4"/>
          <p:cNvSpPr txBox="1"/>
          <p:nvPr/>
        </p:nvSpPr>
        <p:spPr>
          <a:xfrm>
            <a:off x="533400" y="385971"/>
            <a:ext cx="1143000" cy="707886"/>
          </a:xfrm>
          <a:prstGeom prst="rect">
            <a:avLst/>
          </a:prstGeom>
          <a:noFill/>
          <a:ln w="57150">
            <a:solidFill>
              <a:srgbClr val="C00000"/>
            </a:solidFill>
          </a:ln>
        </p:spPr>
        <p:txBody>
          <a:bodyPr wrap="square" rtlCol="0">
            <a:spAutoFit/>
          </a:bodyPr>
          <a:lstStyle/>
          <a:p>
            <a:pPr algn="ctr"/>
            <a:r>
              <a:rPr lang="en-US" sz="4000" b="1" dirty="0">
                <a:latin typeface="Arial" panose="020B0604020202020204" pitchFamily="34" charset="0"/>
              </a:rPr>
              <a:t>113</a:t>
            </a:r>
          </a:p>
        </p:txBody>
      </p:sp>
      <p:sp>
        <p:nvSpPr>
          <p:cNvPr id="6" name="Rectangle 3">
            <a:extLst>
              <a:ext uri="{FF2B5EF4-FFF2-40B4-BE49-F238E27FC236}">
                <a16:creationId xmlns:a16="http://schemas.microsoft.com/office/drawing/2014/main" id="{3557C891-6148-47ED-A15E-0B3418556A0E}"/>
              </a:ext>
            </a:extLst>
          </p:cNvPr>
          <p:cNvSpPr txBox="1">
            <a:spLocks noChangeArrowheads="1"/>
          </p:cNvSpPr>
          <p:nvPr/>
        </p:nvSpPr>
        <p:spPr bwMode="auto">
          <a:xfrm>
            <a:off x="1676399" y="38099"/>
            <a:ext cx="7389727" cy="1219200"/>
          </a:xfrm>
          <a:prstGeom prst="rect">
            <a:avLst/>
          </a:prstGeom>
          <a:noFill/>
          <a:ln>
            <a:miter lim="800000"/>
            <a:headEnd/>
            <a:tailEnd/>
          </a:ln>
        </p:spPr>
        <p:txBody>
          <a:bodyPr anchor="ctr"/>
          <a:lstStyle/>
          <a:p>
            <a:pPr>
              <a:defRPr/>
            </a:pPr>
            <a:r>
              <a:rPr lang="en-US" sz="3200" b="1" kern="0" dirty="0">
                <a:solidFill>
                  <a:srgbClr val="008080"/>
                </a:solidFill>
                <a:latin typeface="Arial" panose="020B0604020202020204" pitchFamily="34" charset="0"/>
              </a:rPr>
              <a:t>5. Crashworthy End Terminals</a:t>
            </a:r>
          </a:p>
        </p:txBody>
      </p:sp>
      <p:sp>
        <p:nvSpPr>
          <p:cNvPr id="3" name="Google Shape;74;p1">
            <a:extLst>
              <a:ext uri="{FF2B5EF4-FFF2-40B4-BE49-F238E27FC236}">
                <a16:creationId xmlns:a16="http://schemas.microsoft.com/office/drawing/2014/main" id="{37796F57-6CAE-3659-34E8-75764AF230DF}"/>
              </a:ext>
            </a:extLst>
          </p:cNvPr>
          <p:cNvSpPr/>
          <p:nvPr/>
        </p:nvSpPr>
        <p:spPr>
          <a:xfrm>
            <a:off x="7814269" y="6526143"/>
            <a:ext cx="12192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chemeClr val="bg1"/>
                </a:solidFill>
                <a:latin typeface="Arial" panose="020B0604020202020204" pitchFamily="34" charset="0"/>
                <a:ea typeface="Open Sans"/>
                <a:cs typeface="Arial" panose="020B0604020202020204" pitchFamily="34" charset="0"/>
                <a:sym typeface="Open Sans"/>
              </a:rPr>
              <a:t>Image: ATSSA</a:t>
            </a:r>
            <a:endParaRPr sz="1000" dirty="0">
              <a:solidFill>
                <a:schemeClr val="bg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14901227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1682" name="Rectangle 2"/>
          <p:cNvSpPr>
            <a:spLocks noGrp="1" noChangeArrowheads="1"/>
          </p:cNvSpPr>
          <p:nvPr>
            <p:ph type="title" idx="4294967295"/>
          </p:nvPr>
        </p:nvSpPr>
        <p:spPr>
          <a:xfrm>
            <a:off x="255639" y="105697"/>
            <a:ext cx="8839200" cy="1295400"/>
          </a:xfrm>
        </p:spPr>
        <p:txBody>
          <a:bodyPr/>
          <a:lstStyle/>
          <a:p>
            <a:pPr eaLnBrk="1" hangingPunct="1">
              <a:defRPr/>
            </a:pPr>
            <a:r>
              <a:rPr lang="en-US" dirty="0"/>
              <a:t>The Blunt End of a Barrier is a Hazard!</a:t>
            </a:r>
          </a:p>
        </p:txBody>
      </p:sp>
      <p:sp>
        <p:nvSpPr>
          <p:cNvPr id="51204" name="Rectangle 4"/>
          <p:cNvSpPr>
            <a:spLocks noChangeArrowheads="1"/>
          </p:cNvSpPr>
          <p:nvPr/>
        </p:nvSpPr>
        <p:spPr bwMode="auto">
          <a:xfrm>
            <a:off x="228600" y="1752600"/>
            <a:ext cx="3124200" cy="3276600"/>
          </a:xfrm>
          <a:prstGeom prst="rect">
            <a:avLst/>
          </a:prstGeom>
          <a:noFill/>
          <a:ln w="9525">
            <a:noFill/>
            <a:miter lim="800000"/>
            <a:headEnd/>
            <a:tailEnd/>
          </a:ln>
        </p:spPr>
        <p:txBody>
          <a:bodyPr/>
          <a:lstStyle/>
          <a:p>
            <a:pPr marL="280988" indent="-280988">
              <a:spcBef>
                <a:spcPct val="20000"/>
              </a:spcBef>
              <a:buClr>
                <a:srgbClr val="C00000"/>
              </a:buClr>
              <a:buSzPct val="65000"/>
              <a:buFont typeface="Wingdings" panose="05000000000000000000" pitchFamily="2" charset="2"/>
              <a:buChar char="§"/>
            </a:pPr>
            <a:r>
              <a:rPr lang="en-US" sz="2800" dirty="0">
                <a:latin typeface="Arial" panose="020B0604020202020204" pitchFamily="34" charset="0"/>
              </a:rPr>
              <a:t>Shield with:</a:t>
            </a:r>
          </a:p>
          <a:p>
            <a:pPr lvl="1" indent="-236538">
              <a:spcBef>
                <a:spcPct val="20000"/>
              </a:spcBef>
              <a:buClr>
                <a:srgbClr val="C00000"/>
              </a:buClr>
              <a:buSzPct val="65000"/>
              <a:buFont typeface="Wingdings" panose="05000000000000000000" pitchFamily="2" charset="2"/>
              <a:buChar char="§"/>
            </a:pPr>
            <a:r>
              <a:rPr lang="en-US" sz="2800" dirty="0">
                <a:latin typeface="Arial" panose="020B0604020202020204" pitchFamily="34" charset="0"/>
              </a:rPr>
              <a:t>Flare</a:t>
            </a:r>
          </a:p>
          <a:p>
            <a:pPr lvl="1" indent="-236538">
              <a:spcBef>
                <a:spcPct val="20000"/>
              </a:spcBef>
              <a:buClr>
                <a:srgbClr val="C00000"/>
              </a:buClr>
              <a:buSzPct val="65000"/>
              <a:buFont typeface="Wingdings" panose="05000000000000000000" pitchFamily="2" charset="2"/>
              <a:buChar char="§"/>
            </a:pPr>
            <a:r>
              <a:rPr lang="en-US" sz="2800" dirty="0">
                <a:latin typeface="Arial" panose="020B0604020202020204" pitchFamily="34" charset="0"/>
              </a:rPr>
              <a:t>Crashworthy end treatment</a:t>
            </a:r>
          </a:p>
        </p:txBody>
      </p:sp>
      <p:pic>
        <p:nvPicPr>
          <p:cNvPr id="51205" name="Picture 5" descr="car crashed into blunt end of concrete barrier">
            <a:extLst>
              <a:ext uri="{C183D7F6-B498-43B3-948B-1728B52AA6E4}">
                <adec:decorative xmlns:adec="http://schemas.microsoft.com/office/drawing/2017/decorative" val="0"/>
              </a:ext>
            </a:extLst>
          </p:cNvPr>
          <p:cNvPicPr>
            <a:picLocks noChangeAspect="1" noChangeArrowheads="1"/>
          </p:cNvPicPr>
          <p:nvPr/>
        </p:nvPicPr>
        <p:blipFill>
          <a:blip r:embed="rId3" cstate="print">
            <a:lum bright="-10000" contrast="10000"/>
          </a:blip>
          <a:srcRect t="13965" r="5357" b="14215"/>
          <a:stretch>
            <a:fillRect/>
          </a:stretch>
        </p:blipFill>
        <p:spPr bwMode="auto">
          <a:xfrm>
            <a:off x="4055658" y="1401097"/>
            <a:ext cx="4669242" cy="3170903"/>
          </a:xfrm>
          <a:prstGeom prst="rect">
            <a:avLst/>
          </a:prstGeom>
          <a:noFill/>
          <a:ln w="76200">
            <a:solidFill>
              <a:srgbClr val="FF6600"/>
            </a:solidFill>
            <a:miter lim="800000"/>
            <a:headEnd type="none" w="sm" len="sm"/>
            <a:tailEnd type="none" w="sm" len="sm"/>
          </a:ln>
        </p:spPr>
      </p:pic>
      <p:sp>
        <p:nvSpPr>
          <p:cNvPr id="8" name="Rectangle 2">
            <a:extLst>
              <a:ext uri="{FF2B5EF4-FFF2-40B4-BE49-F238E27FC236}">
                <a16:creationId xmlns:a16="http://schemas.microsoft.com/office/drawing/2014/main" id="{4EC0DA47-D342-4629-99D4-46A0AC774ADB}"/>
              </a:ext>
            </a:extLst>
          </p:cNvPr>
          <p:cNvSpPr txBox="1">
            <a:spLocks noChangeArrowheads="1"/>
          </p:cNvSpPr>
          <p:nvPr/>
        </p:nvSpPr>
        <p:spPr bwMode="auto">
          <a:xfrm>
            <a:off x="609600" y="4961603"/>
            <a:ext cx="7784690" cy="1295400"/>
          </a:xfrm>
          <a:prstGeom prst="rect">
            <a:avLst/>
          </a:prstGeom>
          <a:noFill/>
          <a:ln w="25400" cap="flat" cmpd="sng" algn="ctr">
            <a:noFill/>
            <a:prstDash val="solid"/>
            <a:headEnd/>
            <a:tailEnd/>
          </a:ln>
          <a:effec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3200" b="1" i="0" baseline="0">
                <a:solidFill>
                  <a:srgbClr val="008080"/>
                </a:solidFill>
                <a:effectLst/>
                <a:latin typeface="Arial" panose="020B0604020202020204" pitchFamily="34" charset="0"/>
                <a:ea typeface="+mj-ea"/>
                <a:cs typeface="Arial" panose="020B0604020202020204" pitchFamily="34" charset="0"/>
              </a:defRPr>
            </a:lvl1pPr>
            <a:lvl2pPr algn="ctr" rtl="0" eaLnBrk="0" fontAlgn="base" hangingPunct="0">
              <a:spcBef>
                <a:spcPct val="0"/>
              </a:spcBef>
              <a:spcAft>
                <a:spcPct val="0"/>
              </a:spcAft>
              <a:defRPr sz="4000" b="1" i="1">
                <a:solidFill>
                  <a:srgbClr val="CC3300"/>
                </a:solidFill>
                <a:latin typeface="Calibri" pitchFamily="34" charset="0"/>
              </a:defRPr>
            </a:lvl2pPr>
            <a:lvl3pPr algn="ctr" rtl="0" eaLnBrk="0" fontAlgn="base" hangingPunct="0">
              <a:spcBef>
                <a:spcPct val="0"/>
              </a:spcBef>
              <a:spcAft>
                <a:spcPct val="0"/>
              </a:spcAft>
              <a:defRPr sz="4000" b="1" i="1">
                <a:solidFill>
                  <a:srgbClr val="CC3300"/>
                </a:solidFill>
                <a:latin typeface="Calibri" pitchFamily="34" charset="0"/>
              </a:defRPr>
            </a:lvl3pPr>
            <a:lvl4pPr algn="ctr" rtl="0" eaLnBrk="0" fontAlgn="base" hangingPunct="0">
              <a:spcBef>
                <a:spcPct val="0"/>
              </a:spcBef>
              <a:spcAft>
                <a:spcPct val="0"/>
              </a:spcAft>
              <a:defRPr sz="4000" b="1" i="1">
                <a:solidFill>
                  <a:srgbClr val="CC3300"/>
                </a:solidFill>
                <a:latin typeface="Calibri" pitchFamily="34" charset="0"/>
              </a:defRPr>
            </a:lvl4pPr>
            <a:lvl5pPr algn="ctr" rtl="0" eaLnBrk="0" fontAlgn="base" hangingPunct="0">
              <a:spcBef>
                <a:spcPct val="0"/>
              </a:spcBef>
              <a:spcAft>
                <a:spcPct val="0"/>
              </a:spcAft>
              <a:defRPr sz="4000" b="1" i="1">
                <a:solidFill>
                  <a:srgbClr val="CC3300"/>
                </a:solidFill>
                <a:latin typeface="Calibri" pitchFamily="34" charset="0"/>
              </a:defRPr>
            </a:lvl5pPr>
            <a:lvl6pPr marL="457200" algn="ctr" rtl="0" fontAlgn="base">
              <a:spcBef>
                <a:spcPct val="0"/>
              </a:spcBef>
              <a:spcAft>
                <a:spcPct val="0"/>
              </a:spcAft>
              <a:defRPr sz="4000" b="1" i="1">
                <a:solidFill>
                  <a:srgbClr val="CC3300"/>
                </a:solidFill>
                <a:latin typeface="Verdana" pitchFamily="34" charset="0"/>
              </a:defRPr>
            </a:lvl6pPr>
            <a:lvl7pPr marL="914400" algn="ctr" rtl="0" fontAlgn="base">
              <a:spcBef>
                <a:spcPct val="0"/>
              </a:spcBef>
              <a:spcAft>
                <a:spcPct val="0"/>
              </a:spcAft>
              <a:defRPr sz="4000" b="1" i="1">
                <a:solidFill>
                  <a:srgbClr val="CC3300"/>
                </a:solidFill>
                <a:latin typeface="Verdana" pitchFamily="34" charset="0"/>
              </a:defRPr>
            </a:lvl7pPr>
            <a:lvl8pPr marL="1371600" algn="ctr" rtl="0" fontAlgn="base">
              <a:spcBef>
                <a:spcPct val="0"/>
              </a:spcBef>
              <a:spcAft>
                <a:spcPct val="0"/>
              </a:spcAft>
              <a:defRPr sz="4000" b="1" i="1">
                <a:solidFill>
                  <a:srgbClr val="CC3300"/>
                </a:solidFill>
                <a:latin typeface="Verdana" pitchFamily="34" charset="0"/>
              </a:defRPr>
            </a:lvl8pPr>
            <a:lvl9pPr marL="1828800" algn="ctr" rtl="0" fontAlgn="base">
              <a:spcBef>
                <a:spcPct val="0"/>
              </a:spcBef>
              <a:spcAft>
                <a:spcPct val="0"/>
              </a:spcAft>
              <a:defRPr sz="4000" b="1" i="1">
                <a:solidFill>
                  <a:srgbClr val="CC3300"/>
                </a:solidFill>
                <a:latin typeface="Verdana" pitchFamily="34" charset="0"/>
              </a:defRPr>
            </a:lvl9pPr>
          </a:lstStyle>
          <a:p>
            <a:pPr algn="ctr" eaLnBrk="1" hangingPunct="1">
              <a:defRPr/>
            </a:pPr>
            <a:r>
              <a:rPr lang="en-US" sz="2800" b="0" kern="0" dirty="0"/>
              <a:t>All blunt ends shall be appropriately flared or protected with properly installed and maintained crashworthy cushions</a:t>
            </a:r>
          </a:p>
        </p:txBody>
      </p:sp>
      <p:sp>
        <p:nvSpPr>
          <p:cNvPr id="3" name="Google Shape;74;p1">
            <a:extLst>
              <a:ext uri="{FF2B5EF4-FFF2-40B4-BE49-F238E27FC236}">
                <a16:creationId xmlns:a16="http://schemas.microsoft.com/office/drawing/2014/main" id="{66BBE1FC-0744-D6D1-8726-F5AF5A5AFF8C}"/>
              </a:ext>
            </a:extLst>
          </p:cNvPr>
          <p:cNvSpPr/>
          <p:nvPr/>
        </p:nvSpPr>
        <p:spPr>
          <a:xfrm>
            <a:off x="7784690" y="4715422"/>
            <a:ext cx="12192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FHWA</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46239575"/>
      </p:ext>
    </p:extLst>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8306" name="Rectangle 2"/>
          <p:cNvSpPr>
            <a:spLocks noGrp="1" noChangeArrowheads="1"/>
          </p:cNvSpPr>
          <p:nvPr>
            <p:ph type="title" idx="4294967295"/>
          </p:nvPr>
        </p:nvSpPr>
        <p:spPr bwMode="auto">
          <a:xfrm>
            <a:off x="2057400" y="152400"/>
            <a:ext cx="7315200" cy="1219200"/>
          </a:xfrm>
          <a:prstGeom prst="rect">
            <a:avLst/>
          </a:prstGeom>
          <a:noFill/>
          <a:ln>
            <a:miter lim="800000"/>
            <a:headEnd/>
            <a:tailEnd/>
          </a:ln>
        </p:spPr>
        <p:txBody>
          <a:bodyPr/>
          <a:lstStyle/>
          <a:p>
            <a:pPr eaLnBrk="1" hangingPunct="1"/>
            <a:r>
              <a:rPr lang="en-US" dirty="0"/>
              <a:t>Crash Cushions Shall be:</a:t>
            </a:r>
          </a:p>
        </p:txBody>
      </p:sp>
      <p:sp>
        <p:nvSpPr>
          <p:cNvPr id="98307" name="Rectangle 3"/>
          <p:cNvSpPr>
            <a:spLocks noGrp="1" noChangeArrowheads="1"/>
          </p:cNvSpPr>
          <p:nvPr>
            <p:ph type="body" idx="1"/>
          </p:nvPr>
        </p:nvSpPr>
        <p:spPr>
          <a:xfrm>
            <a:off x="457200" y="1617785"/>
            <a:ext cx="3581400" cy="4724400"/>
          </a:xfrm>
        </p:spPr>
        <p:txBody>
          <a:bodyPr/>
          <a:lstStyle/>
          <a:p>
            <a:pPr eaLnBrk="1" hangingPunct="1"/>
            <a:r>
              <a:rPr lang="en-US" dirty="0"/>
              <a:t>Crashworthy</a:t>
            </a:r>
          </a:p>
          <a:p>
            <a:pPr eaLnBrk="1" hangingPunct="1"/>
            <a:r>
              <a:rPr lang="en-US" dirty="0"/>
              <a:t>designed for each application to stop or redirect  errant vehicles under prescribed conditions</a:t>
            </a:r>
          </a:p>
        </p:txBody>
      </p:sp>
      <p:sp>
        <p:nvSpPr>
          <p:cNvPr id="98308" name="Rectangle 12"/>
          <p:cNvSpPr>
            <a:spLocks noChangeArrowheads="1"/>
          </p:cNvSpPr>
          <p:nvPr/>
        </p:nvSpPr>
        <p:spPr bwMode="auto">
          <a:xfrm>
            <a:off x="457200" y="381000"/>
            <a:ext cx="1371600" cy="838200"/>
          </a:xfrm>
          <a:prstGeom prst="rect">
            <a:avLst/>
          </a:prstGeom>
          <a:solidFill>
            <a:schemeClr val="bg1"/>
          </a:solidFill>
          <a:ln w="57150">
            <a:solidFill>
              <a:srgbClr val="C00000"/>
            </a:solidFill>
            <a:miter lim="800000"/>
            <a:headEnd/>
            <a:tailEnd/>
          </a:ln>
        </p:spPr>
        <p:txBody>
          <a:bodyPr wrap="none" anchor="ctr"/>
          <a:lstStyle/>
          <a:p>
            <a:pPr algn="ctr"/>
            <a:r>
              <a:rPr lang="en-US" sz="4000" b="1" i="1" dirty="0">
                <a:latin typeface="Arial" panose="020B0604020202020204" pitchFamily="34" charset="0"/>
              </a:rPr>
              <a:t>113</a:t>
            </a:r>
          </a:p>
        </p:txBody>
      </p:sp>
      <p:pic>
        <p:nvPicPr>
          <p:cNvPr id="98309" name="Picture 8" descr="Worker standing near a crash attenuator">
            <a:extLst>
              <a:ext uri="{C183D7F6-B498-43B3-948B-1728B52AA6E4}">
                <adec:decorative xmlns:adec="http://schemas.microsoft.com/office/drawing/2017/decorative" val="0"/>
              </a:ext>
            </a:extLst>
          </p:cNvPr>
          <p:cNvPicPr>
            <a:picLocks noChangeAspect="1" noChangeArrowheads="1"/>
          </p:cNvPicPr>
          <p:nvPr/>
        </p:nvPicPr>
        <p:blipFill>
          <a:blip r:embed="rId3" cstate="print"/>
          <a:srcRect l="22278"/>
          <a:stretch>
            <a:fillRect/>
          </a:stretch>
        </p:blipFill>
        <p:spPr bwMode="auto">
          <a:xfrm>
            <a:off x="4267200" y="1600200"/>
            <a:ext cx="4699000" cy="3657600"/>
          </a:xfrm>
          <a:prstGeom prst="rect">
            <a:avLst/>
          </a:prstGeom>
          <a:noFill/>
          <a:ln w="9525">
            <a:noFill/>
            <a:miter lim="800000"/>
            <a:headEnd/>
            <a:tailEnd/>
          </a:ln>
        </p:spPr>
      </p:pic>
      <p:sp>
        <p:nvSpPr>
          <p:cNvPr id="3" name="Google Shape;74;p1">
            <a:extLst>
              <a:ext uri="{FF2B5EF4-FFF2-40B4-BE49-F238E27FC236}">
                <a16:creationId xmlns:a16="http://schemas.microsoft.com/office/drawing/2014/main" id="{641D875D-6985-5FA9-7152-47666C76E408}"/>
              </a:ext>
            </a:extLst>
          </p:cNvPr>
          <p:cNvSpPr/>
          <p:nvPr/>
        </p:nvSpPr>
        <p:spPr>
          <a:xfrm>
            <a:off x="7924800" y="5257800"/>
            <a:ext cx="12192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ATSSA</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2798281399"/>
      </p:ext>
    </p:extLst>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100354" name="Picture 4" descr="crash attenuator">
            <a:extLst>
              <a:ext uri="{C183D7F6-B498-43B3-948B-1728B52AA6E4}">
                <adec:decorative xmlns:adec="http://schemas.microsoft.com/office/drawing/2017/decorative" val="0"/>
              </a:ext>
            </a:extLst>
          </p:cNvPr>
          <p:cNvPicPr>
            <a:picLocks noChangeAspect="1" noChangeArrowheads="1"/>
          </p:cNvPicPr>
          <p:nvPr/>
        </p:nvPicPr>
        <p:blipFill>
          <a:blip r:embed="rId3" cstate="print"/>
          <a:srcRect/>
          <a:stretch>
            <a:fillRect/>
          </a:stretch>
        </p:blipFill>
        <p:spPr bwMode="auto">
          <a:xfrm>
            <a:off x="228600" y="1371600"/>
            <a:ext cx="2754313" cy="2209800"/>
          </a:xfrm>
          <a:prstGeom prst="rect">
            <a:avLst/>
          </a:prstGeom>
          <a:noFill/>
          <a:ln w="9525">
            <a:noFill/>
            <a:miter lim="800000"/>
            <a:headEnd/>
            <a:tailEnd/>
          </a:ln>
        </p:spPr>
      </p:pic>
      <p:pic>
        <p:nvPicPr>
          <p:cNvPr id="100355" name="Picture 6" descr="Sand barrel with top"/>
          <p:cNvPicPr>
            <a:picLocks noChangeAspect="1" noChangeArrowheads="1"/>
          </p:cNvPicPr>
          <p:nvPr/>
        </p:nvPicPr>
        <p:blipFill>
          <a:blip r:embed="rId4" cstate="print"/>
          <a:srcRect/>
          <a:stretch>
            <a:fillRect/>
          </a:stretch>
        </p:blipFill>
        <p:spPr bwMode="auto">
          <a:xfrm>
            <a:off x="228600" y="3886200"/>
            <a:ext cx="2667000" cy="1970088"/>
          </a:xfrm>
          <a:prstGeom prst="rect">
            <a:avLst/>
          </a:prstGeom>
          <a:noFill/>
          <a:ln w="9525">
            <a:noFill/>
            <a:miter lim="800000"/>
            <a:headEnd/>
            <a:tailEnd/>
          </a:ln>
        </p:spPr>
      </p:pic>
      <p:sp>
        <p:nvSpPr>
          <p:cNvPr id="8" name="Rectangular Callout 7">
            <a:extLst>
              <a:ext uri="{C183D7F6-B498-43B3-948B-1728B52AA6E4}">
                <adec:decorative xmlns:adec="http://schemas.microsoft.com/office/drawing/2017/decorative" val="1"/>
              </a:ext>
            </a:extLst>
          </p:cNvPr>
          <p:cNvSpPr/>
          <p:nvPr/>
        </p:nvSpPr>
        <p:spPr>
          <a:xfrm>
            <a:off x="3657600" y="3352800"/>
            <a:ext cx="4038600" cy="2133600"/>
          </a:xfrm>
          <a:prstGeom prst="wedgeRectCallout">
            <a:avLst>
              <a:gd name="adj1" fmla="val -72226"/>
              <a:gd name="adj2" fmla="val 31332"/>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latin typeface="Arial" panose="020B0604020202020204" pitchFamily="34" charset="0"/>
            </a:endParaRPr>
          </a:p>
        </p:txBody>
      </p:sp>
      <p:sp>
        <p:nvSpPr>
          <p:cNvPr id="6" name="Rectangular Callout 5">
            <a:extLst>
              <a:ext uri="{C183D7F6-B498-43B3-948B-1728B52AA6E4}">
                <adec:decorative xmlns:adec="http://schemas.microsoft.com/office/drawing/2017/decorative" val="1"/>
              </a:ext>
            </a:extLst>
          </p:cNvPr>
          <p:cNvSpPr/>
          <p:nvPr/>
        </p:nvSpPr>
        <p:spPr>
          <a:xfrm>
            <a:off x="3733800" y="1371600"/>
            <a:ext cx="3505200" cy="1905000"/>
          </a:xfrm>
          <a:prstGeom prst="wedgeRectCallout">
            <a:avLst>
              <a:gd name="adj1" fmla="val -69440"/>
              <a:gd name="adj2" fmla="val -8890"/>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latin typeface="Arial" panose="020B0604020202020204" pitchFamily="34" charset="0"/>
            </a:endParaRPr>
          </a:p>
        </p:txBody>
      </p:sp>
      <p:sp>
        <p:nvSpPr>
          <p:cNvPr id="100358" name="Rectangle 2"/>
          <p:cNvSpPr>
            <a:spLocks noGrp="1" noChangeArrowheads="1"/>
          </p:cNvSpPr>
          <p:nvPr>
            <p:ph type="title" idx="4294967295"/>
          </p:nvPr>
        </p:nvSpPr>
        <p:spPr bwMode="auto">
          <a:xfrm>
            <a:off x="533400" y="0"/>
            <a:ext cx="8077200" cy="1295400"/>
          </a:xfrm>
          <a:prstGeom prst="rect">
            <a:avLst/>
          </a:prstGeom>
          <a:noFill/>
          <a:ln>
            <a:miter lim="800000"/>
            <a:headEnd/>
            <a:tailEnd/>
          </a:ln>
        </p:spPr>
        <p:txBody>
          <a:bodyPr/>
          <a:lstStyle/>
          <a:p>
            <a:pPr eaLnBrk="1" hangingPunct="1"/>
            <a:r>
              <a:rPr lang="en-US" dirty="0"/>
              <a:t>Types of  Crash Cushions</a:t>
            </a:r>
          </a:p>
        </p:txBody>
      </p:sp>
      <p:sp>
        <p:nvSpPr>
          <p:cNvPr id="100359" name="Rectangle 3"/>
          <p:cNvSpPr>
            <a:spLocks noGrp="1" noChangeArrowheads="1"/>
          </p:cNvSpPr>
          <p:nvPr>
            <p:ph type="body" idx="1"/>
          </p:nvPr>
        </p:nvSpPr>
        <p:spPr>
          <a:xfrm>
            <a:off x="3886200" y="1524000"/>
            <a:ext cx="3124200" cy="1600200"/>
          </a:xfrm>
          <a:solidFill>
            <a:schemeClr val="bg1"/>
          </a:solidFill>
        </p:spPr>
        <p:txBody>
          <a:bodyPr/>
          <a:lstStyle/>
          <a:p>
            <a:pPr eaLnBrk="1" hangingPunct="1"/>
            <a:r>
              <a:rPr lang="en-US" dirty="0"/>
              <a:t>Redirective</a:t>
            </a:r>
          </a:p>
          <a:p>
            <a:pPr lvl="1" eaLnBrk="1" hangingPunct="1"/>
            <a:r>
              <a:rPr lang="en-US" b="1" dirty="0"/>
              <a:t>Redirects</a:t>
            </a:r>
            <a:r>
              <a:rPr lang="en-US" dirty="0"/>
              <a:t> the errant vehicle</a:t>
            </a:r>
          </a:p>
        </p:txBody>
      </p:sp>
      <p:sp>
        <p:nvSpPr>
          <p:cNvPr id="9" name="Rectangle 3"/>
          <p:cNvSpPr txBox="1">
            <a:spLocks noChangeArrowheads="1"/>
          </p:cNvSpPr>
          <p:nvPr/>
        </p:nvSpPr>
        <p:spPr bwMode="auto">
          <a:xfrm>
            <a:off x="3886200" y="3581400"/>
            <a:ext cx="3657600" cy="1600200"/>
          </a:xfrm>
          <a:prstGeom prst="rect">
            <a:avLst/>
          </a:prstGeom>
          <a:solidFill>
            <a:schemeClr val="bg1"/>
          </a:solidFill>
          <a:ln w="9525">
            <a:noFill/>
            <a:miter lim="800000"/>
            <a:headEnd/>
            <a:tailEnd/>
          </a:ln>
        </p:spPr>
        <p:txBody>
          <a:bodyPr/>
          <a:lstStyle/>
          <a:p>
            <a:pPr marL="280988" indent="-280988">
              <a:spcBef>
                <a:spcPct val="20000"/>
              </a:spcBef>
              <a:buClr>
                <a:srgbClr val="C00000"/>
              </a:buClr>
              <a:buSzPct val="65000"/>
              <a:buFont typeface="Wingdings" panose="05000000000000000000" pitchFamily="2" charset="2"/>
              <a:buChar char="§"/>
              <a:defRPr/>
            </a:pPr>
            <a:r>
              <a:rPr lang="en-US" sz="2800" kern="0" dirty="0">
                <a:latin typeface="Arial" panose="020B0604020202020204" pitchFamily="34" charset="0"/>
              </a:rPr>
              <a:t>Non-Redirective</a:t>
            </a:r>
          </a:p>
          <a:p>
            <a:pPr marL="738188" lvl="1" indent="-280988">
              <a:spcBef>
                <a:spcPct val="20000"/>
              </a:spcBef>
              <a:buClr>
                <a:srgbClr val="C00000"/>
              </a:buClr>
              <a:buSzPct val="65000"/>
              <a:buFont typeface="Wingdings" panose="05000000000000000000" pitchFamily="2" charset="2"/>
              <a:buChar char="§"/>
              <a:defRPr/>
            </a:pPr>
            <a:r>
              <a:rPr lang="en-US" sz="2800" b="1" kern="0" dirty="0">
                <a:latin typeface="Arial" panose="020B0604020202020204" pitchFamily="34" charset="0"/>
              </a:rPr>
              <a:t>Decelerates</a:t>
            </a:r>
            <a:r>
              <a:rPr lang="en-US" sz="2800" kern="0" dirty="0">
                <a:latin typeface="Arial" panose="020B0604020202020204" pitchFamily="34" charset="0"/>
              </a:rPr>
              <a:t> the errant vehicle</a:t>
            </a:r>
          </a:p>
        </p:txBody>
      </p:sp>
      <p:sp>
        <p:nvSpPr>
          <p:cNvPr id="10" name="Rectangle 7"/>
          <p:cNvSpPr>
            <a:spLocks noChangeArrowheads="1"/>
          </p:cNvSpPr>
          <p:nvPr/>
        </p:nvSpPr>
        <p:spPr bwMode="auto">
          <a:xfrm>
            <a:off x="1219200" y="6019800"/>
            <a:ext cx="5181600" cy="523220"/>
          </a:xfrm>
          <a:prstGeom prst="rect">
            <a:avLst/>
          </a:prstGeom>
          <a:solidFill>
            <a:schemeClr val="bg1"/>
          </a:solidFill>
          <a:ln w="9525">
            <a:noFill/>
            <a:miter lim="800000"/>
            <a:headEnd/>
            <a:tailEnd/>
          </a:ln>
        </p:spPr>
        <p:txBody>
          <a:bodyPr wrap="square">
            <a:spAutoFit/>
          </a:bodyPr>
          <a:lstStyle/>
          <a:p>
            <a:pPr algn="ctr"/>
            <a:r>
              <a:rPr lang="en-US" sz="2400" dirty="0">
                <a:latin typeface="Arial" panose="020B0604020202020204" pitchFamily="34" charset="0"/>
              </a:rPr>
              <a:t>Refer to the Roadside Design Gu</a:t>
            </a:r>
            <a:r>
              <a:rPr lang="en-US" sz="2800" dirty="0">
                <a:latin typeface="Arial" panose="020B0604020202020204" pitchFamily="34" charset="0"/>
              </a:rPr>
              <a:t>ide</a:t>
            </a:r>
          </a:p>
        </p:txBody>
      </p:sp>
      <p:sp>
        <p:nvSpPr>
          <p:cNvPr id="2" name="TextBox 1" descr="http://www.ssshinc.com/products">
            <a:extLst>
              <a:ext uri="{FF2B5EF4-FFF2-40B4-BE49-F238E27FC236}">
                <a16:creationId xmlns:a16="http://schemas.microsoft.com/office/drawing/2014/main" id="{EC560F15-8B93-1F42-B06C-CA228C5C5D0E}"/>
              </a:ext>
            </a:extLst>
          </p:cNvPr>
          <p:cNvSpPr txBox="1"/>
          <p:nvPr/>
        </p:nvSpPr>
        <p:spPr>
          <a:xfrm>
            <a:off x="152400" y="3540768"/>
            <a:ext cx="2819400" cy="215444"/>
          </a:xfrm>
          <a:prstGeom prst="rect">
            <a:avLst/>
          </a:prstGeom>
          <a:noFill/>
        </p:spPr>
        <p:txBody>
          <a:bodyPr wrap="square" rtlCol="0">
            <a:spAutoFit/>
          </a:bodyPr>
          <a:lstStyle/>
          <a:p>
            <a:r>
              <a:rPr lang="en-US" sz="800" dirty="0"/>
              <a:t>http://</a:t>
            </a:r>
            <a:r>
              <a:rPr lang="en-US" sz="800" dirty="0" err="1"/>
              <a:t>www.ssshinc.com</a:t>
            </a:r>
            <a:r>
              <a:rPr lang="en-US" sz="800" dirty="0"/>
              <a:t>/products</a:t>
            </a:r>
          </a:p>
        </p:txBody>
      </p:sp>
      <p:sp>
        <p:nvSpPr>
          <p:cNvPr id="3" name="TextBox 2" descr="http://www.crashgard.com/images/left2.jpg">
            <a:extLst>
              <a:ext uri="{FF2B5EF4-FFF2-40B4-BE49-F238E27FC236}">
                <a16:creationId xmlns:a16="http://schemas.microsoft.com/office/drawing/2014/main" id="{4D66E353-89F9-E542-A6E1-F007DF54F784}"/>
              </a:ext>
            </a:extLst>
          </p:cNvPr>
          <p:cNvSpPr txBox="1"/>
          <p:nvPr/>
        </p:nvSpPr>
        <p:spPr>
          <a:xfrm>
            <a:off x="228600" y="5844988"/>
            <a:ext cx="3276600" cy="338554"/>
          </a:xfrm>
          <a:prstGeom prst="rect">
            <a:avLst/>
          </a:prstGeom>
          <a:noFill/>
        </p:spPr>
        <p:txBody>
          <a:bodyPr wrap="square" rtlCol="0">
            <a:spAutoFit/>
          </a:bodyPr>
          <a:lstStyle/>
          <a:p>
            <a:r>
              <a:rPr lang="en-US" sz="800" dirty="0"/>
              <a:t>https://pss-innovations.com/safety-products/crash-cushions-channelizers-drums/crashgard-sand-barrel-system</a:t>
            </a:r>
          </a:p>
        </p:txBody>
      </p:sp>
    </p:spTree>
    <p:extLst>
      <p:ext uri="{BB962C8B-B14F-4D97-AF65-F5344CB8AC3E}">
        <p14:creationId xmlns:p14="http://schemas.microsoft.com/office/powerpoint/2010/main" val="2549118728"/>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1+#ppt_w/2"/>
                                          </p:val>
                                        </p:tav>
                                        <p:tav tm="100000">
                                          <p:val>
                                            <p:strVal val="#ppt_x"/>
                                          </p:val>
                                        </p:tav>
                                      </p:tavLst>
                                    </p:anim>
                                    <p:anim calcmode="lin" valueType="num">
                                      <p:cBhvr additive="base">
                                        <p:cTn id="14"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ppt_x"/>
                                          </p:val>
                                        </p:tav>
                                        <p:tav tm="100000">
                                          <p:val>
                                            <p:strVal val="#ppt_x"/>
                                          </p:val>
                                        </p:tav>
                                      </p:tavLst>
                                    </p:anim>
                                    <p:anim calcmode="lin" valueType="num">
                                      <p:cBhvr additive="base">
                                        <p:cTn id="20"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6" grpId="0" animBg="1"/>
      <p:bldP spid="10" grpId="0" animBg="1" autoUpdateAnimBg="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74637"/>
            <a:ext cx="8763000" cy="1325563"/>
          </a:xfrm>
        </p:spPr>
        <p:txBody>
          <a:bodyPr/>
          <a:lstStyle/>
          <a:p>
            <a:pPr>
              <a:defRPr/>
            </a:pPr>
            <a:r>
              <a:rPr lang="en-US" sz="3200" dirty="0"/>
              <a:t>Remember: Positive Protection Devices Shall be Crashworthy</a:t>
            </a:r>
          </a:p>
        </p:txBody>
      </p:sp>
      <p:sp>
        <p:nvSpPr>
          <p:cNvPr id="130051" name="Content Placeholder 2"/>
          <p:cNvSpPr>
            <a:spLocks noGrp="1"/>
          </p:cNvSpPr>
          <p:nvPr>
            <p:ph idx="1"/>
          </p:nvPr>
        </p:nvSpPr>
        <p:spPr>
          <a:xfrm>
            <a:off x="415480" y="1600200"/>
            <a:ext cx="4461320" cy="4572000"/>
          </a:xfrm>
        </p:spPr>
        <p:txBody>
          <a:bodyPr/>
          <a:lstStyle/>
          <a:p>
            <a:r>
              <a:rPr lang="en-US" dirty="0"/>
              <a:t>As per crashworthiness evaluation criteria contained in National Cooperative Highway Research Program (NCHRP) Report 350/Manual for Assessing Safety Hardware (MASH)</a:t>
            </a:r>
          </a:p>
        </p:txBody>
      </p:sp>
      <p:pic>
        <p:nvPicPr>
          <p:cNvPr id="3" name="Picture 2" descr="Manual for Assessing Safety Hardware cover">
            <a:extLst>
              <a:ext uri="{FF2B5EF4-FFF2-40B4-BE49-F238E27FC236}">
                <a16:creationId xmlns:a16="http://schemas.microsoft.com/office/drawing/2014/main" id="{B0B1CC64-5A85-4E04-A871-DA3D4825F9AB}"/>
              </a:ext>
              <a:ext uri="{C183D7F6-B498-43B3-948B-1728B52AA6E4}">
                <adec:decorative xmlns:adec="http://schemas.microsoft.com/office/drawing/2017/decorative" val="0"/>
              </a:ext>
            </a:extLst>
          </p:cNvPr>
          <p:cNvPicPr>
            <a:picLocks noChangeAspect="1"/>
          </p:cNvPicPr>
          <p:nvPr/>
        </p:nvPicPr>
        <p:blipFill>
          <a:blip r:embed="rId3"/>
          <a:stretch>
            <a:fillRect/>
          </a:stretch>
        </p:blipFill>
        <p:spPr>
          <a:xfrm>
            <a:off x="5029200" y="1600200"/>
            <a:ext cx="3352800" cy="4343402"/>
          </a:xfrm>
          <a:prstGeom prst="rect">
            <a:avLst/>
          </a:prstGeom>
        </p:spPr>
      </p:pic>
      <p:sp>
        <p:nvSpPr>
          <p:cNvPr id="4" name="Google Shape;74;p1">
            <a:extLst>
              <a:ext uri="{FF2B5EF4-FFF2-40B4-BE49-F238E27FC236}">
                <a16:creationId xmlns:a16="http://schemas.microsoft.com/office/drawing/2014/main" id="{CFAAAFD3-206A-0F06-0D15-415EE6A00DC7}"/>
              </a:ext>
            </a:extLst>
          </p:cNvPr>
          <p:cNvSpPr/>
          <p:nvPr/>
        </p:nvSpPr>
        <p:spPr>
          <a:xfrm>
            <a:off x="7391400" y="5926019"/>
            <a:ext cx="12192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AASHTO</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241978140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endParaRPr lang="en-US" dirty="0"/>
          </a:p>
        </p:txBody>
      </p:sp>
      <p:pic>
        <p:nvPicPr>
          <p:cNvPr id="37890" name="Picture 2" descr="Sand barrel array at end of concrete barrier"/>
          <p:cNvPicPr>
            <a:picLocks noChangeAspect="1" noChangeArrowheads="1"/>
          </p:cNvPicPr>
          <p:nvPr/>
        </p:nvPicPr>
        <p:blipFill>
          <a:blip r:embed="rId3" cstate="print"/>
          <a:srcRect/>
          <a:stretch>
            <a:fillRect/>
          </a:stretch>
        </p:blipFill>
        <p:spPr bwMode="auto">
          <a:xfrm>
            <a:off x="0" y="0"/>
            <a:ext cx="9144000" cy="6858000"/>
          </a:xfrm>
          <a:prstGeom prst="rect">
            <a:avLst/>
          </a:prstGeom>
          <a:noFill/>
        </p:spPr>
      </p:pic>
      <p:sp>
        <p:nvSpPr>
          <p:cNvPr id="3" name="Google Shape;74;p1">
            <a:extLst>
              <a:ext uri="{FF2B5EF4-FFF2-40B4-BE49-F238E27FC236}">
                <a16:creationId xmlns:a16="http://schemas.microsoft.com/office/drawing/2014/main" id="{15FC57CC-122A-9239-67E5-AAAA660006C5}"/>
              </a:ext>
            </a:extLst>
          </p:cNvPr>
          <p:cNvSpPr/>
          <p:nvPr/>
        </p:nvSpPr>
        <p:spPr>
          <a:xfrm>
            <a:off x="7924800" y="5836538"/>
            <a:ext cx="12192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chemeClr val="bg1"/>
                </a:solidFill>
                <a:latin typeface="Arial" panose="020B0604020202020204" pitchFamily="34" charset="0"/>
                <a:ea typeface="Open Sans"/>
                <a:cs typeface="Arial" panose="020B0604020202020204" pitchFamily="34" charset="0"/>
                <a:sym typeface="Open Sans"/>
              </a:rPr>
              <a:t>Image: ATSSA</a:t>
            </a:r>
            <a:endParaRPr sz="1000" dirty="0">
              <a:solidFill>
                <a:schemeClr val="bg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259660466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04800" y="1524000"/>
            <a:ext cx="4114800" cy="4191000"/>
          </a:xfrm>
        </p:spPr>
        <p:txBody>
          <a:bodyPr/>
          <a:lstStyle/>
          <a:p>
            <a:r>
              <a:rPr lang="en-US" dirty="0"/>
              <a:t>The work zone design speed will determine the barrier to be used</a:t>
            </a:r>
          </a:p>
          <a:p>
            <a:pPr lvl="1"/>
            <a:r>
              <a:rPr lang="en-US" dirty="0"/>
              <a:t>E.g., TL- 2  vs. TL-3</a:t>
            </a:r>
          </a:p>
          <a:p>
            <a:pPr lvl="1"/>
            <a:r>
              <a:rPr lang="en-US" dirty="0"/>
              <a:t>Follow the manufacturer’s recommendations</a:t>
            </a:r>
          </a:p>
        </p:txBody>
      </p:sp>
      <p:pic>
        <p:nvPicPr>
          <p:cNvPr id="229378" name="Picture 2" descr="Orange right lane closed ahead sign next to portable concrete barrier with traffic on the other side"/>
          <p:cNvPicPr>
            <a:picLocks noChangeAspect="1" noChangeArrowheads="1"/>
          </p:cNvPicPr>
          <p:nvPr/>
        </p:nvPicPr>
        <p:blipFill>
          <a:blip r:embed="rId3" cstate="print"/>
          <a:srcRect l="22500" t="34444" r="21667"/>
          <a:stretch>
            <a:fillRect/>
          </a:stretch>
        </p:blipFill>
        <p:spPr bwMode="auto">
          <a:xfrm>
            <a:off x="4648200" y="1828800"/>
            <a:ext cx="3980481" cy="3505200"/>
          </a:xfrm>
          <a:prstGeom prst="rect">
            <a:avLst/>
          </a:prstGeom>
          <a:noFill/>
        </p:spPr>
      </p:pic>
      <p:sp>
        <p:nvSpPr>
          <p:cNvPr id="5" name="Rectangle 2">
            <a:extLst>
              <a:ext uri="{FF2B5EF4-FFF2-40B4-BE49-F238E27FC236}">
                <a16:creationId xmlns:a16="http://schemas.microsoft.com/office/drawing/2014/main" id="{AE687E68-F215-4A49-A91E-63EEB1C714C2}"/>
              </a:ext>
            </a:extLst>
          </p:cNvPr>
          <p:cNvSpPr txBox="1">
            <a:spLocks noChangeArrowheads="1"/>
          </p:cNvSpPr>
          <p:nvPr/>
        </p:nvSpPr>
        <p:spPr bwMode="auto">
          <a:xfrm>
            <a:off x="533400" y="114300"/>
            <a:ext cx="8077200" cy="1295400"/>
          </a:xfrm>
          <a:prstGeom prst="rect">
            <a:avLst/>
          </a:prstGeom>
          <a:noFill/>
          <a:ln w="25400" cap="flat" cmpd="sng" algn="ctr">
            <a:solidFill>
              <a:schemeClr val="accent3"/>
            </a:solidFill>
            <a:prstDash val="solid"/>
            <a:miter lim="800000"/>
            <a:headEnd/>
            <a:tailEnd/>
          </a:ln>
          <a:effec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3200" b="1" i="0" baseline="0">
                <a:solidFill>
                  <a:srgbClr val="008080"/>
                </a:solidFill>
                <a:effectLst/>
                <a:latin typeface="Arial" panose="020B0604020202020204" pitchFamily="34" charset="0"/>
                <a:ea typeface="+mj-ea"/>
                <a:cs typeface="Arial" panose="020B0604020202020204" pitchFamily="34" charset="0"/>
              </a:defRPr>
            </a:lvl1pPr>
            <a:lvl2pPr algn="ctr" rtl="0" eaLnBrk="0" fontAlgn="base" hangingPunct="0">
              <a:spcBef>
                <a:spcPct val="0"/>
              </a:spcBef>
              <a:spcAft>
                <a:spcPct val="0"/>
              </a:spcAft>
              <a:defRPr sz="4000" b="1" i="1">
                <a:solidFill>
                  <a:srgbClr val="CC3300"/>
                </a:solidFill>
                <a:latin typeface="Calibri" pitchFamily="34" charset="0"/>
              </a:defRPr>
            </a:lvl2pPr>
            <a:lvl3pPr algn="ctr" rtl="0" eaLnBrk="0" fontAlgn="base" hangingPunct="0">
              <a:spcBef>
                <a:spcPct val="0"/>
              </a:spcBef>
              <a:spcAft>
                <a:spcPct val="0"/>
              </a:spcAft>
              <a:defRPr sz="4000" b="1" i="1">
                <a:solidFill>
                  <a:srgbClr val="CC3300"/>
                </a:solidFill>
                <a:latin typeface="Calibri" pitchFamily="34" charset="0"/>
              </a:defRPr>
            </a:lvl3pPr>
            <a:lvl4pPr algn="ctr" rtl="0" eaLnBrk="0" fontAlgn="base" hangingPunct="0">
              <a:spcBef>
                <a:spcPct val="0"/>
              </a:spcBef>
              <a:spcAft>
                <a:spcPct val="0"/>
              </a:spcAft>
              <a:defRPr sz="4000" b="1" i="1">
                <a:solidFill>
                  <a:srgbClr val="CC3300"/>
                </a:solidFill>
                <a:latin typeface="Calibri" pitchFamily="34" charset="0"/>
              </a:defRPr>
            </a:lvl4pPr>
            <a:lvl5pPr algn="ctr" rtl="0" eaLnBrk="0" fontAlgn="base" hangingPunct="0">
              <a:spcBef>
                <a:spcPct val="0"/>
              </a:spcBef>
              <a:spcAft>
                <a:spcPct val="0"/>
              </a:spcAft>
              <a:defRPr sz="4000" b="1" i="1">
                <a:solidFill>
                  <a:srgbClr val="CC3300"/>
                </a:solidFill>
                <a:latin typeface="Calibri" pitchFamily="34" charset="0"/>
              </a:defRPr>
            </a:lvl5pPr>
            <a:lvl6pPr marL="457200" algn="ctr" rtl="0" fontAlgn="base">
              <a:spcBef>
                <a:spcPct val="0"/>
              </a:spcBef>
              <a:spcAft>
                <a:spcPct val="0"/>
              </a:spcAft>
              <a:defRPr sz="4000" b="1" i="1">
                <a:solidFill>
                  <a:srgbClr val="CC3300"/>
                </a:solidFill>
                <a:latin typeface="Verdana" pitchFamily="34" charset="0"/>
              </a:defRPr>
            </a:lvl6pPr>
            <a:lvl7pPr marL="914400" algn="ctr" rtl="0" fontAlgn="base">
              <a:spcBef>
                <a:spcPct val="0"/>
              </a:spcBef>
              <a:spcAft>
                <a:spcPct val="0"/>
              </a:spcAft>
              <a:defRPr sz="4000" b="1" i="1">
                <a:solidFill>
                  <a:srgbClr val="CC3300"/>
                </a:solidFill>
                <a:latin typeface="Verdana" pitchFamily="34" charset="0"/>
              </a:defRPr>
            </a:lvl7pPr>
            <a:lvl8pPr marL="1371600" algn="ctr" rtl="0" fontAlgn="base">
              <a:spcBef>
                <a:spcPct val="0"/>
              </a:spcBef>
              <a:spcAft>
                <a:spcPct val="0"/>
              </a:spcAft>
              <a:defRPr sz="4000" b="1" i="1">
                <a:solidFill>
                  <a:srgbClr val="CC3300"/>
                </a:solidFill>
                <a:latin typeface="Verdana" pitchFamily="34" charset="0"/>
              </a:defRPr>
            </a:lvl8pPr>
            <a:lvl9pPr marL="1828800" algn="ctr" rtl="0" fontAlgn="base">
              <a:spcBef>
                <a:spcPct val="0"/>
              </a:spcBef>
              <a:spcAft>
                <a:spcPct val="0"/>
              </a:spcAft>
              <a:defRPr sz="4000" b="1" i="1">
                <a:solidFill>
                  <a:srgbClr val="CC3300"/>
                </a:solidFill>
                <a:latin typeface="Verdana" pitchFamily="34" charset="0"/>
              </a:defRPr>
            </a:lvl9pPr>
          </a:lstStyle>
          <a:p>
            <a:pPr lvl="0" eaLnBrk="1" hangingPunct="1">
              <a:defRPr/>
            </a:pPr>
            <a:r>
              <a:rPr lang="en-US" kern="0" dirty="0"/>
              <a:t>6. Speed</a:t>
            </a:r>
          </a:p>
        </p:txBody>
      </p:sp>
      <p:sp>
        <p:nvSpPr>
          <p:cNvPr id="3" name="Google Shape;74;p1">
            <a:extLst>
              <a:ext uri="{FF2B5EF4-FFF2-40B4-BE49-F238E27FC236}">
                <a16:creationId xmlns:a16="http://schemas.microsoft.com/office/drawing/2014/main" id="{1725152A-5267-5CE0-CC46-A4AD577796BC}"/>
              </a:ext>
            </a:extLst>
          </p:cNvPr>
          <p:cNvSpPr/>
          <p:nvPr/>
        </p:nvSpPr>
        <p:spPr>
          <a:xfrm>
            <a:off x="7620000" y="5392615"/>
            <a:ext cx="12192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ATSSA</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pic>
        <p:nvPicPr>
          <p:cNvPr id="6" name="Picture 2" descr="C:\Users\JMMTOS~1\AppData\Local\Temp\photo-2.JPG">
            <a:extLst>
              <a:ext uri="{FF2B5EF4-FFF2-40B4-BE49-F238E27FC236}">
                <a16:creationId xmlns:a16="http://schemas.microsoft.com/office/drawing/2014/main" id="{6C2237BE-61E2-CF9F-1DE5-7D1E77327783}"/>
              </a:ext>
            </a:extLst>
          </p:cNvPr>
          <p:cNvPicPr>
            <a:picLocks noChangeAspect="1" noChangeArrowheads="1"/>
          </p:cNvPicPr>
          <p:nvPr/>
        </p:nvPicPr>
        <p:blipFill rotWithShape="1">
          <a:blip r:embed="rId4" cstate="print">
            <a:extLst>
              <a:ext uri="{BEBA8EAE-BF5A-486C-A8C5-ECC9F3942E4B}">
                <a14:imgProps xmlns:a14="http://schemas.microsoft.com/office/drawing/2010/main">
                  <a14:imgLayer r:embed="rId5">
                    <a14:imgEffect>
                      <a14:artisticBlur/>
                    </a14:imgEffect>
                  </a14:imgLayer>
                </a14:imgProps>
              </a:ext>
            </a:extLst>
          </a:blip>
          <a:srcRect l="66322" t="75773" r="28334" b="21377"/>
          <a:stretch/>
        </p:blipFill>
        <p:spPr bwMode="auto">
          <a:xfrm>
            <a:off x="7772399" y="4038600"/>
            <a:ext cx="381001" cy="152400"/>
          </a:xfrm>
          <a:prstGeom prst="rect">
            <a:avLst/>
          </a:prstGeom>
          <a:noFill/>
        </p:spPr>
      </p:pic>
    </p:spTree>
    <p:extLst>
      <p:ext uri="{BB962C8B-B14F-4D97-AF65-F5344CB8AC3E}">
        <p14:creationId xmlns:p14="http://schemas.microsoft.com/office/powerpoint/2010/main" val="360097961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Content Placeholder 1"/>
          <p:cNvSpPr>
            <a:spLocks noGrp="1"/>
          </p:cNvSpPr>
          <p:nvPr>
            <p:ph idx="1"/>
          </p:nvPr>
        </p:nvSpPr>
        <p:spPr>
          <a:xfrm>
            <a:off x="521110" y="1676400"/>
            <a:ext cx="8305800" cy="4267200"/>
          </a:xfrm>
        </p:spPr>
        <p:txBody>
          <a:bodyPr/>
          <a:lstStyle/>
          <a:p>
            <a:r>
              <a:rPr lang="en-US" dirty="0"/>
              <a:t>Sight distance restrictions</a:t>
            </a:r>
          </a:p>
          <a:p>
            <a:r>
              <a:rPr lang="en-US" dirty="0"/>
              <a:t>Visibility problems</a:t>
            </a:r>
          </a:p>
          <a:p>
            <a:r>
              <a:rPr lang="en-US" dirty="0"/>
              <a:t>Need for local access through the barrier(s)</a:t>
            </a:r>
          </a:p>
          <a:p>
            <a:r>
              <a:rPr lang="en-US" dirty="0"/>
              <a:t>Worker safety (risk assessment)</a:t>
            </a:r>
          </a:p>
          <a:p>
            <a:r>
              <a:rPr lang="en-US" dirty="0"/>
              <a:t>Installation and removal considerations</a:t>
            </a:r>
          </a:p>
          <a:p>
            <a:r>
              <a:rPr lang="en-US" dirty="0"/>
              <a:t>Access and egress</a:t>
            </a:r>
          </a:p>
        </p:txBody>
      </p:sp>
      <p:sp>
        <p:nvSpPr>
          <p:cNvPr id="4" name="Rectangle 2">
            <a:extLst>
              <a:ext uri="{FF2B5EF4-FFF2-40B4-BE49-F238E27FC236}">
                <a16:creationId xmlns:a16="http://schemas.microsoft.com/office/drawing/2014/main" id="{2B3B34FC-9F26-4A35-A14C-3DA55093926A}"/>
              </a:ext>
            </a:extLst>
          </p:cNvPr>
          <p:cNvSpPr txBox="1">
            <a:spLocks noChangeArrowheads="1"/>
          </p:cNvSpPr>
          <p:nvPr/>
        </p:nvSpPr>
        <p:spPr bwMode="auto">
          <a:xfrm>
            <a:off x="533400" y="114300"/>
            <a:ext cx="8077200" cy="1295400"/>
          </a:xfrm>
          <a:prstGeom prst="rect">
            <a:avLst/>
          </a:prstGeom>
          <a:noFill/>
          <a:ln w="25400" cap="flat" cmpd="sng" algn="ctr">
            <a:solidFill>
              <a:schemeClr val="accent3"/>
            </a:solidFill>
            <a:prstDash val="solid"/>
            <a:miter lim="800000"/>
            <a:headEnd/>
            <a:tailEnd/>
          </a:ln>
          <a:effec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3200" b="1" i="0" baseline="0">
                <a:solidFill>
                  <a:srgbClr val="008080"/>
                </a:solidFill>
                <a:effectLst/>
                <a:latin typeface="Arial" panose="020B0604020202020204" pitchFamily="34" charset="0"/>
                <a:ea typeface="+mj-ea"/>
                <a:cs typeface="Arial" panose="020B0604020202020204" pitchFamily="34" charset="0"/>
              </a:defRPr>
            </a:lvl1pPr>
            <a:lvl2pPr algn="ctr" rtl="0" eaLnBrk="0" fontAlgn="base" hangingPunct="0">
              <a:spcBef>
                <a:spcPct val="0"/>
              </a:spcBef>
              <a:spcAft>
                <a:spcPct val="0"/>
              </a:spcAft>
              <a:defRPr sz="4000" b="1" i="1">
                <a:solidFill>
                  <a:srgbClr val="CC3300"/>
                </a:solidFill>
                <a:latin typeface="Calibri" pitchFamily="34" charset="0"/>
              </a:defRPr>
            </a:lvl2pPr>
            <a:lvl3pPr algn="ctr" rtl="0" eaLnBrk="0" fontAlgn="base" hangingPunct="0">
              <a:spcBef>
                <a:spcPct val="0"/>
              </a:spcBef>
              <a:spcAft>
                <a:spcPct val="0"/>
              </a:spcAft>
              <a:defRPr sz="4000" b="1" i="1">
                <a:solidFill>
                  <a:srgbClr val="CC3300"/>
                </a:solidFill>
                <a:latin typeface="Calibri" pitchFamily="34" charset="0"/>
              </a:defRPr>
            </a:lvl3pPr>
            <a:lvl4pPr algn="ctr" rtl="0" eaLnBrk="0" fontAlgn="base" hangingPunct="0">
              <a:spcBef>
                <a:spcPct val="0"/>
              </a:spcBef>
              <a:spcAft>
                <a:spcPct val="0"/>
              </a:spcAft>
              <a:defRPr sz="4000" b="1" i="1">
                <a:solidFill>
                  <a:srgbClr val="CC3300"/>
                </a:solidFill>
                <a:latin typeface="Calibri" pitchFamily="34" charset="0"/>
              </a:defRPr>
            </a:lvl4pPr>
            <a:lvl5pPr algn="ctr" rtl="0" eaLnBrk="0" fontAlgn="base" hangingPunct="0">
              <a:spcBef>
                <a:spcPct val="0"/>
              </a:spcBef>
              <a:spcAft>
                <a:spcPct val="0"/>
              </a:spcAft>
              <a:defRPr sz="4000" b="1" i="1">
                <a:solidFill>
                  <a:srgbClr val="CC3300"/>
                </a:solidFill>
                <a:latin typeface="Calibri" pitchFamily="34" charset="0"/>
              </a:defRPr>
            </a:lvl5pPr>
            <a:lvl6pPr marL="457200" algn="ctr" rtl="0" fontAlgn="base">
              <a:spcBef>
                <a:spcPct val="0"/>
              </a:spcBef>
              <a:spcAft>
                <a:spcPct val="0"/>
              </a:spcAft>
              <a:defRPr sz="4000" b="1" i="1">
                <a:solidFill>
                  <a:srgbClr val="CC3300"/>
                </a:solidFill>
                <a:latin typeface="Verdana" pitchFamily="34" charset="0"/>
              </a:defRPr>
            </a:lvl6pPr>
            <a:lvl7pPr marL="914400" algn="ctr" rtl="0" fontAlgn="base">
              <a:spcBef>
                <a:spcPct val="0"/>
              </a:spcBef>
              <a:spcAft>
                <a:spcPct val="0"/>
              </a:spcAft>
              <a:defRPr sz="4000" b="1" i="1">
                <a:solidFill>
                  <a:srgbClr val="CC3300"/>
                </a:solidFill>
                <a:latin typeface="Verdana" pitchFamily="34" charset="0"/>
              </a:defRPr>
            </a:lvl7pPr>
            <a:lvl8pPr marL="1371600" algn="ctr" rtl="0" fontAlgn="base">
              <a:spcBef>
                <a:spcPct val="0"/>
              </a:spcBef>
              <a:spcAft>
                <a:spcPct val="0"/>
              </a:spcAft>
              <a:defRPr sz="4000" b="1" i="1">
                <a:solidFill>
                  <a:srgbClr val="CC3300"/>
                </a:solidFill>
                <a:latin typeface="Verdana" pitchFamily="34" charset="0"/>
              </a:defRPr>
            </a:lvl8pPr>
            <a:lvl9pPr marL="1828800" algn="ctr" rtl="0" fontAlgn="base">
              <a:spcBef>
                <a:spcPct val="0"/>
              </a:spcBef>
              <a:spcAft>
                <a:spcPct val="0"/>
              </a:spcAft>
              <a:defRPr sz="4000" b="1" i="1">
                <a:solidFill>
                  <a:srgbClr val="CC3300"/>
                </a:solidFill>
                <a:latin typeface="Verdana" pitchFamily="34" charset="0"/>
              </a:defRPr>
            </a:lvl9pPr>
          </a:lstStyle>
          <a:p>
            <a:pPr marL="515938" indent="-515938">
              <a:defRPr/>
            </a:pPr>
            <a:r>
              <a:rPr lang="en-US" kern="0" dirty="0"/>
              <a:t>7. Other Temporary Barrier Design Considerations</a:t>
            </a:r>
          </a:p>
        </p:txBody>
      </p:sp>
    </p:spTree>
    <p:extLst>
      <p:ext uri="{BB962C8B-B14F-4D97-AF65-F5344CB8AC3E}">
        <p14:creationId xmlns:p14="http://schemas.microsoft.com/office/powerpoint/2010/main" val="156303743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Content Placeholder 1"/>
          <p:cNvSpPr>
            <a:spLocks noGrp="1"/>
          </p:cNvSpPr>
          <p:nvPr>
            <p:ph idx="1"/>
          </p:nvPr>
        </p:nvSpPr>
        <p:spPr>
          <a:xfrm>
            <a:off x="457200" y="1828800"/>
            <a:ext cx="8153400" cy="4267200"/>
          </a:xfrm>
        </p:spPr>
        <p:txBody>
          <a:bodyPr/>
          <a:lstStyle/>
          <a:p>
            <a:r>
              <a:rPr lang="en-US" dirty="0"/>
              <a:t>Barrier product selected</a:t>
            </a:r>
          </a:p>
          <a:p>
            <a:r>
              <a:rPr lang="en-US" dirty="0"/>
              <a:t>Vehicle type, mass, proximity and speed</a:t>
            </a:r>
          </a:p>
          <a:p>
            <a:r>
              <a:rPr lang="en-US" dirty="0"/>
              <a:t>Proximity of work to the barrier versus deflection</a:t>
            </a:r>
          </a:p>
          <a:p>
            <a:r>
              <a:rPr lang="en-US" dirty="0"/>
              <a:t>Ability to ensure correct conditions for operation</a:t>
            </a:r>
          </a:p>
          <a:p>
            <a:r>
              <a:rPr lang="en-US" dirty="0"/>
              <a:t>Likelihood of attachments including anti-gawking screens striking workers</a:t>
            </a:r>
          </a:p>
        </p:txBody>
      </p:sp>
      <p:sp>
        <p:nvSpPr>
          <p:cNvPr id="4" name="Rectangle 2">
            <a:extLst>
              <a:ext uri="{FF2B5EF4-FFF2-40B4-BE49-F238E27FC236}">
                <a16:creationId xmlns:a16="http://schemas.microsoft.com/office/drawing/2014/main" id="{8090EF67-52A2-410F-B96D-C4A9D1BC0E97}"/>
              </a:ext>
            </a:extLst>
          </p:cNvPr>
          <p:cNvSpPr txBox="1">
            <a:spLocks noChangeArrowheads="1"/>
          </p:cNvSpPr>
          <p:nvPr/>
        </p:nvSpPr>
        <p:spPr bwMode="auto">
          <a:xfrm>
            <a:off x="533400" y="114300"/>
            <a:ext cx="8077200" cy="1295400"/>
          </a:xfrm>
          <a:prstGeom prst="rect">
            <a:avLst/>
          </a:prstGeom>
          <a:noFill/>
          <a:ln w="25400" cap="flat" cmpd="sng" algn="ctr">
            <a:solidFill>
              <a:schemeClr val="accent3"/>
            </a:solidFill>
            <a:prstDash val="solid"/>
            <a:miter lim="800000"/>
            <a:headEnd/>
            <a:tailEnd/>
          </a:ln>
          <a:effec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3200" b="1" i="0" baseline="0">
                <a:solidFill>
                  <a:srgbClr val="008080"/>
                </a:solidFill>
                <a:effectLst/>
                <a:latin typeface="Arial" panose="020B0604020202020204" pitchFamily="34" charset="0"/>
                <a:ea typeface="+mj-ea"/>
                <a:cs typeface="Arial" panose="020B0604020202020204" pitchFamily="34" charset="0"/>
              </a:defRPr>
            </a:lvl1pPr>
            <a:lvl2pPr algn="ctr" rtl="0" eaLnBrk="0" fontAlgn="base" hangingPunct="0">
              <a:spcBef>
                <a:spcPct val="0"/>
              </a:spcBef>
              <a:spcAft>
                <a:spcPct val="0"/>
              </a:spcAft>
              <a:defRPr sz="4000" b="1" i="1">
                <a:solidFill>
                  <a:srgbClr val="CC3300"/>
                </a:solidFill>
                <a:latin typeface="Calibri" pitchFamily="34" charset="0"/>
              </a:defRPr>
            </a:lvl2pPr>
            <a:lvl3pPr algn="ctr" rtl="0" eaLnBrk="0" fontAlgn="base" hangingPunct="0">
              <a:spcBef>
                <a:spcPct val="0"/>
              </a:spcBef>
              <a:spcAft>
                <a:spcPct val="0"/>
              </a:spcAft>
              <a:defRPr sz="4000" b="1" i="1">
                <a:solidFill>
                  <a:srgbClr val="CC3300"/>
                </a:solidFill>
                <a:latin typeface="Calibri" pitchFamily="34" charset="0"/>
              </a:defRPr>
            </a:lvl3pPr>
            <a:lvl4pPr algn="ctr" rtl="0" eaLnBrk="0" fontAlgn="base" hangingPunct="0">
              <a:spcBef>
                <a:spcPct val="0"/>
              </a:spcBef>
              <a:spcAft>
                <a:spcPct val="0"/>
              </a:spcAft>
              <a:defRPr sz="4000" b="1" i="1">
                <a:solidFill>
                  <a:srgbClr val="CC3300"/>
                </a:solidFill>
                <a:latin typeface="Calibri" pitchFamily="34" charset="0"/>
              </a:defRPr>
            </a:lvl4pPr>
            <a:lvl5pPr algn="ctr" rtl="0" eaLnBrk="0" fontAlgn="base" hangingPunct="0">
              <a:spcBef>
                <a:spcPct val="0"/>
              </a:spcBef>
              <a:spcAft>
                <a:spcPct val="0"/>
              </a:spcAft>
              <a:defRPr sz="4000" b="1" i="1">
                <a:solidFill>
                  <a:srgbClr val="CC3300"/>
                </a:solidFill>
                <a:latin typeface="Calibri" pitchFamily="34" charset="0"/>
              </a:defRPr>
            </a:lvl5pPr>
            <a:lvl6pPr marL="457200" algn="ctr" rtl="0" fontAlgn="base">
              <a:spcBef>
                <a:spcPct val="0"/>
              </a:spcBef>
              <a:spcAft>
                <a:spcPct val="0"/>
              </a:spcAft>
              <a:defRPr sz="4000" b="1" i="1">
                <a:solidFill>
                  <a:srgbClr val="CC3300"/>
                </a:solidFill>
                <a:latin typeface="Verdana" pitchFamily="34" charset="0"/>
              </a:defRPr>
            </a:lvl6pPr>
            <a:lvl7pPr marL="914400" algn="ctr" rtl="0" fontAlgn="base">
              <a:spcBef>
                <a:spcPct val="0"/>
              </a:spcBef>
              <a:spcAft>
                <a:spcPct val="0"/>
              </a:spcAft>
              <a:defRPr sz="4000" b="1" i="1">
                <a:solidFill>
                  <a:srgbClr val="CC3300"/>
                </a:solidFill>
                <a:latin typeface="Verdana" pitchFamily="34" charset="0"/>
              </a:defRPr>
            </a:lvl7pPr>
            <a:lvl8pPr marL="1371600" algn="ctr" rtl="0" fontAlgn="base">
              <a:spcBef>
                <a:spcPct val="0"/>
              </a:spcBef>
              <a:spcAft>
                <a:spcPct val="0"/>
              </a:spcAft>
              <a:defRPr sz="4000" b="1" i="1">
                <a:solidFill>
                  <a:srgbClr val="CC3300"/>
                </a:solidFill>
                <a:latin typeface="Verdana" pitchFamily="34" charset="0"/>
              </a:defRPr>
            </a:lvl8pPr>
            <a:lvl9pPr marL="1828800" algn="ctr" rtl="0" fontAlgn="base">
              <a:spcBef>
                <a:spcPct val="0"/>
              </a:spcBef>
              <a:spcAft>
                <a:spcPct val="0"/>
              </a:spcAft>
              <a:defRPr sz="4000" b="1" i="1">
                <a:solidFill>
                  <a:srgbClr val="CC3300"/>
                </a:solidFill>
                <a:latin typeface="Verdana" pitchFamily="34" charset="0"/>
              </a:defRPr>
            </a:lvl9pPr>
          </a:lstStyle>
          <a:p>
            <a:pPr>
              <a:defRPr/>
            </a:pPr>
            <a:r>
              <a:rPr lang="en-US" kern="0" dirty="0"/>
              <a:t>Risk Exposure Factors</a:t>
            </a:r>
          </a:p>
          <a:p>
            <a:pPr>
              <a:defRPr/>
            </a:pPr>
            <a:r>
              <a:rPr lang="en-US" kern="0" dirty="0"/>
              <a:t>(Work Behind Barriers</a:t>
            </a:r>
            <a:r>
              <a:rPr lang="en-US" i="1" kern="0" dirty="0"/>
              <a:t>)</a:t>
            </a:r>
          </a:p>
        </p:txBody>
      </p:sp>
    </p:spTree>
    <p:extLst>
      <p:ext uri="{BB962C8B-B14F-4D97-AF65-F5344CB8AC3E}">
        <p14:creationId xmlns:p14="http://schemas.microsoft.com/office/powerpoint/2010/main" val="142432669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Portable concrete barrier with panels on top and drums in background"/>
          <p:cNvPicPr>
            <a:picLocks noChangeAspect="1" noChangeArrowheads="1"/>
          </p:cNvPicPr>
          <p:nvPr/>
        </p:nvPicPr>
        <p:blipFill>
          <a:blip r:embed="rId3" cstate="print"/>
          <a:srcRect l="25000" t="24444" r="48333"/>
          <a:stretch>
            <a:fillRect/>
          </a:stretch>
        </p:blipFill>
        <p:spPr bwMode="auto">
          <a:xfrm>
            <a:off x="5099255" y="1409700"/>
            <a:ext cx="2046339" cy="4348470"/>
          </a:xfrm>
          <a:prstGeom prst="rect">
            <a:avLst/>
          </a:prstGeom>
          <a:noFill/>
        </p:spPr>
      </p:pic>
      <p:sp>
        <p:nvSpPr>
          <p:cNvPr id="31748" name="Rectangle 3"/>
          <p:cNvSpPr>
            <a:spLocks noGrp="1" noChangeArrowheads="1"/>
          </p:cNvSpPr>
          <p:nvPr>
            <p:ph type="body" idx="1"/>
          </p:nvPr>
        </p:nvSpPr>
        <p:spPr>
          <a:xfrm>
            <a:off x="685800" y="1676400"/>
            <a:ext cx="3657600" cy="4343400"/>
          </a:xfrm>
        </p:spPr>
        <p:txBody>
          <a:bodyPr/>
          <a:lstStyle/>
          <a:p>
            <a:pPr marL="514350" indent="-514350" eaLnBrk="1" hangingPunct="1">
              <a:buFont typeface="+mj-lt"/>
              <a:buAutoNum type="arabicPeriod"/>
            </a:pPr>
            <a:r>
              <a:rPr lang="en-US" dirty="0"/>
              <a:t>Concrete</a:t>
            </a:r>
          </a:p>
          <a:p>
            <a:pPr marL="514350" indent="-514350" eaLnBrk="1" hangingPunct="1">
              <a:buFont typeface="+mj-lt"/>
              <a:buAutoNum type="arabicPeriod"/>
            </a:pPr>
            <a:r>
              <a:rPr lang="en-US" dirty="0"/>
              <a:t>Ballast-filled</a:t>
            </a:r>
          </a:p>
          <a:p>
            <a:pPr marL="514350" indent="-514350" eaLnBrk="1" hangingPunct="1">
              <a:buFont typeface="+mj-lt"/>
              <a:buAutoNum type="arabicPeriod"/>
            </a:pPr>
            <a:r>
              <a:rPr lang="en-US" dirty="0"/>
              <a:t>Anchored</a:t>
            </a:r>
          </a:p>
          <a:p>
            <a:pPr marL="514350" indent="-514350" eaLnBrk="1" hangingPunct="1">
              <a:buFont typeface="+mj-lt"/>
              <a:buAutoNum type="arabicPeriod"/>
            </a:pPr>
            <a:r>
              <a:rPr lang="en-US" dirty="0"/>
              <a:t>Mobile</a:t>
            </a:r>
          </a:p>
          <a:p>
            <a:pPr marL="514350" indent="-514350" eaLnBrk="1" hangingPunct="1">
              <a:buFont typeface="+mj-lt"/>
              <a:buAutoNum type="arabicPeriod"/>
            </a:pPr>
            <a:r>
              <a:rPr lang="en-US" dirty="0"/>
              <a:t>Movable</a:t>
            </a:r>
          </a:p>
          <a:p>
            <a:pPr marL="514350" indent="-514350" eaLnBrk="1" hangingPunct="1">
              <a:buFont typeface="+mj-lt"/>
              <a:buAutoNum type="arabicPeriod"/>
            </a:pPr>
            <a:r>
              <a:rPr lang="en-US" dirty="0"/>
              <a:t>Steel</a:t>
            </a:r>
          </a:p>
        </p:txBody>
      </p:sp>
      <p:sp>
        <p:nvSpPr>
          <p:cNvPr id="421893" name="AutoShape 5"/>
          <p:cNvSpPr>
            <a:spLocks noChangeArrowheads="1"/>
          </p:cNvSpPr>
          <p:nvPr/>
        </p:nvSpPr>
        <p:spPr bwMode="auto">
          <a:xfrm>
            <a:off x="1409700" y="5127523"/>
            <a:ext cx="3429000" cy="1143000"/>
          </a:xfrm>
          <a:prstGeom prst="wedgeRectCallout">
            <a:avLst>
              <a:gd name="adj1" fmla="val 83033"/>
              <a:gd name="adj2" fmla="val -168521"/>
            </a:avLst>
          </a:prstGeom>
          <a:solidFill>
            <a:schemeClr val="bg1"/>
          </a:solidFill>
          <a:ln w="9525">
            <a:solidFill>
              <a:schemeClr val="tx1"/>
            </a:solidFill>
            <a:miter lim="800000"/>
            <a:headEnd/>
            <a:tailEnd/>
          </a:ln>
        </p:spPr>
        <p:txBody>
          <a:bodyPr/>
          <a:lstStyle/>
          <a:p>
            <a:pPr algn="ctr"/>
            <a:r>
              <a:rPr lang="en-US" sz="3200" b="1" dirty="0">
                <a:latin typeface="Arial" panose="020B0604020202020204" pitchFamily="34" charset="0"/>
              </a:rPr>
              <a:t>CHECK WITH YOUR STATE!</a:t>
            </a:r>
          </a:p>
        </p:txBody>
      </p:sp>
      <p:sp>
        <p:nvSpPr>
          <p:cNvPr id="6" name="Rectangle 2">
            <a:extLst>
              <a:ext uri="{FF2B5EF4-FFF2-40B4-BE49-F238E27FC236}">
                <a16:creationId xmlns:a16="http://schemas.microsoft.com/office/drawing/2014/main" id="{2396701F-274C-454E-A0E5-508B0D3AC051}"/>
              </a:ext>
            </a:extLst>
          </p:cNvPr>
          <p:cNvSpPr txBox="1">
            <a:spLocks noChangeArrowheads="1"/>
          </p:cNvSpPr>
          <p:nvPr/>
        </p:nvSpPr>
        <p:spPr bwMode="auto">
          <a:xfrm>
            <a:off x="533400" y="114300"/>
            <a:ext cx="8077200" cy="1295400"/>
          </a:xfrm>
          <a:prstGeom prst="rect">
            <a:avLst/>
          </a:prstGeom>
          <a:noFill/>
          <a:ln w="25400" cap="flat" cmpd="sng" algn="ctr">
            <a:solidFill>
              <a:schemeClr val="accent3"/>
            </a:solidFill>
            <a:prstDash val="solid"/>
            <a:miter lim="800000"/>
            <a:headEnd/>
            <a:tailEnd/>
          </a:ln>
          <a:effec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3200" b="1" i="0" baseline="0">
                <a:solidFill>
                  <a:srgbClr val="008080"/>
                </a:solidFill>
                <a:effectLst/>
                <a:latin typeface="Arial" panose="020B0604020202020204" pitchFamily="34" charset="0"/>
                <a:ea typeface="+mj-ea"/>
                <a:cs typeface="Arial" panose="020B0604020202020204" pitchFamily="34" charset="0"/>
              </a:defRPr>
            </a:lvl1pPr>
            <a:lvl2pPr algn="ctr" rtl="0" eaLnBrk="0" fontAlgn="base" hangingPunct="0">
              <a:spcBef>
                <a:spcPct val="0"/>
              </a:spcBef>
              <a:spcAft>
                <a:spcPct val="0"/>
              </a:spcAft>
              <a:defRPr sz="4000" b="1" i="1">
                <a:solidFill>
                  <a:srgbClr val="CC3300"/>
                </a:solidFill>
                <a:latin typeface="Calibri" pitchFamily="34" charset="0"/>
              </a:defRPr>
            </a:lvl2pPr>
            <a:lvl3pPr algn="ctr" rtl="0" eaLnBrk="0" fontAlgn="base" hangingPunct="0">
              <a:spcBef>
                <a:spcPct val="0"/>
              </a:spcBef>
              <a:spcAft>
                <a:spcPct val="0"/>
              </a:spcAft>
              <a:defRPr sz="4000" b="1" i="1">
                <a:solidFill>
                  <a:srgbClr val="CC3300"/>
                </a:solidFill>
                <a:latin typeface="Calibri" pitchFamily="34" charset="0"/>
              </a:defRPr>
            </a:lvl3pPr>
            <a:lvl4pPr algn="ctr" rtl="0" eaLnBrk="0" fontAlgn="base" hangingPunct="0">
              <a:spcBef>
                <a:spcPct val="0"/>
              </a:spcBef>
              <a:spcAft>
                <a:spcPct val="0"/>
              </a:spcAft>
              <a:defRPr sz="4000" b="1" i="1">
                <a:solidFill>
                  <a:srgbClr val="CC3300"/>
                </a:solidFill>
                <a:latin typeface="Calibri" pitchFamily="34" charset="0"/>
              </a:defRPr>
            </a:lvl4pPr>
            <a:lvl5pPr algn="ctr" rtl="0" eaLnBrk="0" fontAlgn="base" hangingPunct="0">
              <a:spcBef>
                <a:spcPct val="0"/>
              </a:spcBef>
              <a:spcAft>
                <a:spcPct val="0"/>
              </a:spcAft>
              <a:defRPr sz="4000" b="1" i="1">
                <a:solidFill>
                  <a:srgbClr val="CC3300"/>
                </a:solidFill>
                <a:latin typeface="Calibri" pitchFamily="34" charset="0"/>
              </a:defRPr>
            </a:lvl5pPr>
            <a:lvl6pPr marL="457200" algn="ctr" rtl="0" fontAlgn="base">
              <a:spcBef>
                <a:spcPct val="0"/>
              </a:spcBef>
              <a:spcAft>
                <a:spcPct val="0"/>
              </a:spcAft>
              <a:defRPr sz="4000" b="1" i="1">
                <a:solidFill>
                  <a:srgbClr val="CC3300"/>
                </a:solidFill>
                <a:latin typeface="Verdana" pitchFamily="34" charset="0"/>
              </a:defRPr>
            </a:lvl6pPr>
            <a:lvl7pPr marL="914400" algn="ctr" rtl="0" fontAlgn="base">
              <a:spcBef>
                <a:spcPct val="0"/>
              </a:spcBef>
              <a:spcAft>
                <a:spcPct val="0"/>
              </a:spcAft>
              <a:defRPr sz="4000" b="1" i="1">
                <a:solidFill>
                  <a:srgbClr val="CC3300"/>
                </a:solidFill>
                <a:latin typeface="Verdana" pitchFamily="34" charset="0"/>
              </a:defRPr>
            </a:lvl7pPr>
            <a:lvl8pPr marL="1371600" algn="ctr" rtl="0" fontAlgn="base">
              <a:spcBef>
                <a:spcPct val="0"/>
              </a:spcBef>
              <a:spcAft>
                <a:spcPct val="0"/>
              </a:spcAft>
              <a:defRPr sz="4000" b="1" i="1">
                <a:solidFill>
                  <a:srgbClr val="CC3300"/>
                </a:solidFill>
                <a:latin typeface="Verdana" pitchFamily="34" charset="0"/>
              </a:defRPr>
            </a:lvl8pPr>
            <a:lvl9pPr marL="1828800" algn="ctr" rtl="0" fontAlgn="base">
              <a:spcBef>
                <a:spcPct val="0"/>
              </a:spcBef>
              <a:spcAft>
                <a:spcPct val="0"/>
              </a:spcAft>
              <a:defRPr sz="4000" b="1" i="1">
                <a:solidFill>
                  <a:srgbClr val="CC3300"/>
                </a:solidFill>
                <a:latin typeface="Verdana" pitchFamily="34" charset="0"/>
              </a:defRPr>
            </a:lvl9pPr>
          </a:lstStyle>
          <a:p>
            <a:pPr>
              <a:defRPr/>
            </a:pPr>
            <a:r>
              <a:rPr lang="en-US" dirty="0"/>
              <a:t>Types of Temporary Traffic Barriers</a:t>
            </a:r>
            <a:endParaRPr lang="en-US" i="1" kern="0" dirty="0"/>
          </a:p>
        </p:txBody>
      </p:sp>
      <p:sp>
        <p:nvSpPr>
          <p:cNvPr id="4" name="Google Shape;74;p1">
            <a:extLst>
              <a:ext uri="{FF2B5EF4-FFF2-40B4-BE49-F238E27FC236}">
                <a16:creationId xmlns:a16="http://schemas.microsoft.com/office/drawing/2014/main" id="{21FCC91C-23FF-F1F2-5C75-B35718A003E4}"/>
              </a:ext>
            </a:extLst>
          </p:cNvPr>
          <p:cNvSpPr/>
          <p:nvPr/>
        </p:nvSpPr>
        <p:spPr>
          <a:xfrm>
            <a:off x="6186949" y="5758170"/>
            <a:ext cx="12192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ATSSA</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13464880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421893"/>
                                        </p:tgtEl>
                                        <p:attrNameLst>
                                          <p:attrName>style.visibility</p:attrName>
                                        </p:attrNameLst>
                                      </p:cBhvr>
                                      <p:to>
                                        <p:strVal val="visible"/>
                                      </p:to>
                                    </p:set>
                                    <p:animEffect transition="in" filter="box(in)">
                                      <p:cBhvr>
                                        <p:cTn id="7" dur="500"/>
                                        <p:tgtEl>
                                          <p:spTgt spid="4218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1893"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04800" y="1295400"/>
            <a:ext cx="8610600" cy="5105400"/>
          </a:xfrm>
        </p:spPr>
        <p:txBody>
          <a:bodyPr/>
          <a:lstStyle/>
          <a:p>
            <a:pPr>
              <a:buNone/>
            </a:pPr>
            <a:endParaRPr lang="en-US" dirty="0"/>
          </a:p>
          <a:p>
            <a:r>
              <a:rPr lang="en-US" dirty="0"/>
              <a:t>A</a:t>
            </a:r>
            <a:r>
              <a:rPr lang="en-US" b="1" dirty="0"/>
              <a:t> “Barrier”  </a:t>
            </a:r>
            <a:r>
              <a:rPr lang="en-US" dirty="0"/>
              <a:t>is a longitudinal device that has met the Report 350/MASH criteria for a redirective barrier at TL-2 or above</a:t>
            </a:r>
          </a:p>
          <a:p>
            <a:r>
              <a:rPr lang="en-US" dirty="0"/>
              <a:t>A</a:t>
            </a:r>
            <a:r>
              <a:rPr lang="en-US" b="1" dirty="0"/>
              <a:t> “Barricade” </a:t>
            </a:r>
            <a:r>
              <a:rPr lang="en-US" dirty="0"/>
              <a:t>is a channelizing device</a:t>
            </a:r>
          </a:p>
          <a:p>
            <a:pPr lvl="1"/>
            <a:r>
              <a:rPr lang="en-US" dirty="0"/>
              <a:t>Type 1 and 2</a:t>
            </a:r>
          </a:p>
          <a:p>
            <a:r>
              <a:rPr lang="en-US" dirty="0"/>
              <a:t>A</a:t>
            </a:r>
            <a:r>
              <a:rPr lang="en-US" b="1" dirty="0"/>
              <a:t> “Longitudinal Channelizing Device” </a:t>
            </a:r>
            <a:r>
              <a:rPr lang="en-US" dirty="0"/>
              <a:t>is a channelizing device</a:t>
            </a:r>
          </a:p>
        </p:txBody>
      </p:sp>
      <p:sp>
        <p:nvSpPr>
          <p:cNvPr id="3" name="Rectangle 2"/>
          <p:cNvSpPr txBox="1">
            <a:spLocks noChangeArrowheads="1"/>
          </p:cNvSpPr>
          <p:nvPr/>
        </p:nvSpPr>
        <p:spPr bwMode="auto">
          <a:xfrm>
            <a:off x="457200" y="228600"/>
            <a:ext cx="8458200" cy="1219200"/>
          </a:xfrm>
          <a:prstGeom prst="rect">
            <a:avLst/>
          </a:prstGeom>
          <a:noFill/>
          <a:ln>
            <a:miter lim="800000"/>
            <a:headEnd/>
            <a:tailEnd/>
          </a:ln>
        </p:spPr>
        <p:txBody>
          <a:bodyPr anchor="ctr"/>
          <a:lstStyle/>
          <a:p>
            <a:pPr marL="0" marR="0" lvl="0" indent="0" defTabSz="914400" rtl="0" eaLnBrk="1" fontAlgn="base" latinLnBrk="0" hangingPunct="1">
              <a:lnSpc>
                <a:spcPct val="100000"/>
              </a:lnSpc>
              <a:spcBef>
                <a:spcPct val="0"/>
              </a:spcBef>
              <a:spcAft>
                <a:spcPct val="0"/>
              </a:spcAft>
              <a:buClrTx/>
              <a:buSzTx/>
              <a:buFontTx/>
              <a:buNone/>
              <a:tabLst/>
              <a:defRPr/>
            </a:pPr>
            <a:r>
              <a:rPr kumimoji="0" lang="en-US" sz="3200" b="1" u="none" strike="noStrike" kern="0" cap="none" spc="0" normalizeH="0" baseline="0" noProof="0" dirty="0">
                <a:ln>
                  <a:noFill/>
                </a:ln>
                <a:solidFill>
                  <a:srgbClr val="008080"/>
                </a:solidFill>
                <a:effectLst/>
                <a:uLnTx/>
                <a:uFillTx/>
                <a:latin typeface="Arial" panose="020B0604020202020204" pitchFamily="34" charset="0"/>
                <a:ea typeface="+mj-ea"/>
                <a:cs typeface="+mj-cs"/>
              </a:rPr>
              <a:t>Barrier,</a:t>
            </a:r>
            <a:r>
              <a:rPr kumimoji="0" lang="en-US" sz="3200" b="1" u="none" strike="noStrike" kern="0" cap="none" spc="0" normalizeH="0" noProof="0" dirty="0">
                <a:ln>
                  <a:noFill/>
                </a:ln>
                <a:solidFill>
                  <a:srgbClr val="008080"/>
                </a:solidFill>
                <a:effectLst/>
                <a:uLnTx/>
                <a:uFillTx/>
                <a:latin typeface="Arial" panose="020B0604020202020204" pitchFamily="34" charset="0"/>
                <a:ea typeface="+mj-ea"/>
                <a:cs typeface="+mj-cs"/>
              </a:rPr>
              <a:t> </a:t>
            </a:r>
            <a:r>
              <a:rPr kumimoji="0" lang="en-US" sz="3200" b="1" u="none" strike="noStrike" kern="0" cap="none" spc="0" normalizeH="0" baseline="0" noProof="0" dirty="0">
                <a:ln>
                  <a:noFill/>
                </a:ln>
                <a:solidFill>
                  <a:srgbClr val="008080"/>
                </a:solidFill>
                <a:effectLst/>
                <a:uLnTx/>
                <a:uFillTx/>
                <a:latin typeface="Arial" panose="020B0604020202020204" pitchFamily="34" charset="0"/>
                <a:ea typeface="+mj-ea"/>
                <a:cs typeface="+mj-cs"/>
              </a:rPr>
              <a:t>Barricade or</a:t>
            </a:r>
            <a:r>
              <a:rPr kumimoji="0" lang="en-US" sz="3200" b="1" u="none" strike="noStrike" kern="0" cap="none" spc="0" normalizeH="0" noProof="0" dirty="0">
                <a:ln>
                  <a:noFill/>
                </a:ln>
                <a:solidFill>
                  <a:srgbClr val="008080"/>
                </a:solidFill>
                <a:effectLst/>
                <a:uLnTx/>
                <a:uFillTx/>
                <a:latin typeface="Arial" panose="020B0604020202020204" pitchFamily="34" charset="0"/>
                <a:ea typeface="+mj-ea"/>
                <a:cs typeface="+mj-cs"/>
              </a:rPr>
              <a:t> Longitudinal Channelizing Device</a:t>
            </a:r>
            <a:r>
              <a:rPr kumimoji="0" lang="en-US" sz="3200" b="1" u="none" strike="noStrike" kern="0" cap="none" spc="0" normalizeH="0" baseline="0" noProof="0" dirty="0">
                <a:ln>
                  <a:noFill/>
                </a:ln>
                <a:solidFill>
                  <a:srgbClr val="008080"/>
                </a:solidFill>
                <a:effectLst/>
                <a:uLnTx/>
                <a:uFillTx/>
                <a:latin typeface="Arial" panose="020B0604020202020204" pitchFamily="34" charset="0"/>
                <a:ea typeface="+mj-ea"/>
                <a:cs typeface="+mj-cs"/>
              </a:rPr>
              <a:t>?</a:t>
            </a:r>
          </a:p>
        </p:txBody>
      </p:sp>
    </p:spTree>
    <p:extLst>
      <p:ext uri="{BB962C8B-B14F-4D97-AF65-F5344CB8AC3E}">
        <p14:creationId xmlns:p14="http://schemas.microsoft.com/office/powerpoint/2010/main" val="180517347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62" name="Picture 2">
            <a:extLst>
              <a:ext uri="{C183D7F6-B498-43B3-948B-1728B52AA6E4}">
                <adec:decorative xmlns:adec="http://schemas.microsoft.com/office/drawing/2017/decorative" val="1"/>
              </a:ext>
            </a:extLst>
          </p:cNvPr>
          <p:cNvPicPr>
            <a:picLocks noChangeAspect="1" noChangeArrowheads="1"/>
          </p:cNvPicPr>
          <p:nvPr/>
        </p:nvPicPr>
        <p:blipFill>
          <a:blip r:embed="rId2" cstate="print"/>
          <a:srcRect/>
          <a:stretch>
            <a:fillRect/>
          </a:stretch>
        </p:blipFill>
        <p:spPr bwMode="auto">
          <a:xfrm>
            <a:off x="240618" y="1295400"/>
            <a:ext cx="4788582" cy="4648200"/>
          </a:xfrm>
          <a:prstGeom prst="rect">
            <a:avLst/>
          </a:prstGeom>
          <a:noFill/>
          <a:ln w="9525">
            <a:noFill/>
            <a:miter lim="800000"/>
            <a:headEnd/>
            <a:tailEnd/>
          </a:ln>
        </p:spPr>
      </p:pic>
      <p:sp>
        <p:nvSpPr>
          <p:cNvPr id="2" name="Content Placeholder 1"/>
          <p:cNvSpPr>
            <a:spLocks noGrp="1"/>
          </p:cNvSpPr>
          <p:nvPr>
            <p:ph idx="1"/>
          </p:nvPr>
        </p:nvSpPr>
        <p:spPr>
          <a:xfrm>
            <a:off x="5029200" y="1676400"/>
            <a:ext cx="3886200" cy="4419600"/>
          </a:xfrm>
        </p:spPr>
        <p:txBody>
          <a:bodyPr/>
          <a:lstStyle/>
          <a:p>
            <a:r>
              <a:rPr lang="en-US" dirty="0"/>
              <a:t>Include cones, tubular markers, vertical panels, drums, barricades, and longitudinal channelizing devices</a:t>
            </a:r>
          </a:p>
          <a:p>
            <a:r>
              <a:rPr lang="en-US" dirty="0"/>
              <a:t>NOT POSITIVE PROTECTION DEVICES</a:t>
            </a:r>
          </a:p>
        </p:txBody>
      </p:sp>
      <p:sp>
        <p:nvSpPr>
          <p:cNvPr id="3" name="TextBox 2"/>
          <p:cNvSpPr txBox="1"/>
          <p:nvPr/>
        </p:nvSpPr>
        <p:spPr>
          <a:xfrm>
            <a:off x="240618" y="314678"/>
            <a:ext cx="2819400" cy="707886"/>
          </a:xfrm>
          <a:prstGeom prst="rect">
            <a:avLst/>
          </a:prstGeom>
          <a:solidFill>
            <a:schemeClr val="bg1"/>
          </a:solidFill>
          <a:ln w="57150">
            <a:solidFill>
              <a:srgbClr val="C00000"/>
            </a:solidFill>
          </a:ln>
        </p:spPr>
        <p:txBody>
          <a:bodyPr wrap="square" rtlCol="0">
            <a:spAutoFit/>
          </a:bodyPr>
          <a:lstStyle/>
          <a:p>
            <a:pPr algn="ctr"/>
            <a:r>
              <a:rPr lang="en-US" sz="4000" b="1" dirty="0">
                <a:latin typeface="Arial" panose="020B0604020202020204" pitchFamily="34" charset="0"/>
              </a:rPr>
              <a:t>100-101</a:t>
            </a:r>
          </a:p>
        </p:txBody>
      </p:sp>
      <p:sp>
        <p:nvSpPr>
          <p:cNvPr id="4" name="Rectangle 2"/>
          <p:cNvSpPr txBox="1">
            <a:spLocks noChangeArrowheads="1"/>
          </p:cNvSpPr>
          <p:nvPr/>
        </p:nvSpPr>
        <p:spPr bwMode="auto">
          <a:xfrm>
            <a:off x="3276600" y="0"/>
            <a:ext cx="5867400" cy="1219200"/>
          </a:xfrm>
          <a:prstGeom prst="rect">
            <a:avLst/>
          </a:prstGeom>
          <a:noFill/>
          <a:ln>
            <a:miter lim="800000"/>
            <a:headEnd/>
            <a:tailEnd/>
          </a:ln>
        </p:spPr>
        <p:txBody>
          <a:bodyPr anchor="ctr"/>
          <a:lstStyle/>
          <a:p>
            <a:pPr marL="0" marR="0" lvl="0" indent="0" defTabSz="914400" rtl="0" eaLnBrk="1" fontAlgn="base" latinLnBrk="0" hangingPunct="1">
              <a:lnSpc>
                <a:spcPct val="100000"/>
              </a:lnSpc>
              <a:spcBef>
                <a:spcPct val="0"/>
              </a:spcBef>
              <a:spcAft>
                <a:spcPct val="0"/>
              </a:spcAft>
              <a:buClrTx/>
              <a:buSzTx/>
              <a:buFontTx/>
              <a:buNone/>
              <a:tabLst/>
              <a:defRPr/>
            </a:pPr>
            <a:r>
              <a:rPr kumimoji="0" lang="en-US" sz="3200" b="1" u="none" strike="noStrike" kern="0" cap="none" spc="0" normalizeH="0" noProof="0" dirty="0">
                <a:ln>
                  <a:noFill/>
                </a:ln>
                <a:solidFill>
                  <a:srgbClr val="008080"/>
                </a:solidFill>
                <a:effectLst/>
                <a:uLnTx/>
                <a:uFillTx/>
                <a:latin typeface="Arial" panose="020B0604020202020204" pitchFamily="34" charset="0"/>
                <a:ea typeface="+mj-ea"/>
                <a:cs typeface="+mj-cs"/>
              </a:rPr>
              <a:t>Channelizing Device</a:t>
            </a:r>
            <a:r>
              <a:rPr lang="en-US" sz="3200" b="1" kern="0" dirty="0">
                <a:solidFill>
                  <a:srgbClr val="008080"/>
                </a:solidFill>
                <a:latin typeface="Arial" panose="020B0604020202020204" pitchFamily="34" charset="0"/>
                <a:ea typeface="+mj-ea"/>
                <a:cs typeface="+mj-cs"/>
              </a:rPr>
              <a:t>s</a:t>
            </a:r>
            <a:endParaRPr kumimoji="0" lang="en-US" sz="3200" b="1" u="none" strike="noStrike" kern="0" cap="none" spc="0" normalizeH="0" baseline="0" noProof="0" dirty="0">
              <a:ln>
                <a:noFill/>
              </a:ln>
              <a:solidFill>
                <a:srgbClr val="008080"/>
              </a:solidFill>
              <a:effectLst/>
              <a:uLnTx/>
              <a:uFillTx/>
              <a:latin typeface="Arial" panose="020B0604020202020204" pitchFamily="34" charset="0"/>
              <a:ea typeface="+mj-ea"/>
              <a:cs typeface="+mj-cs"/>
            </a:endParaRPr>
          </a:p>
        </p:txBody>
      </p:sp>
      <p:sp>
        <p:nvSpPr>
          <p:cNvPr id="5" name="Google Shape;74;p1">
            <a:extLst>
              <a:ext uri="{FF2B5EF4-FFF2-40B4-BE49-F238E27FC236}">
                <a16:creationId xmlns:a16="http://schemas.microsoft.com/office/drawing/2014/main" id="{C5DB38DF-066D-E48B-1B48-328FA2C0446C}"/>
              </a:ext>
            </a:extLst>
          </p:cNvPr>
          <p:cNvSpPr/>
          <p:nvPr/>
        </p:nvSpPr>
        <p:spPr>
          <a:xfrm>
            <a:off x="3352800" y="5970255"/>
            <a:ext cx="12192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Images: FHWA</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84447882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533400" y="1447800"/>
            <a:ext cx="7315200" cy="4648200"/>
          </a:xfrm>
        </p:spPr>
        <p:txBody>
          <a:bodyPr/>
          <a:lstStyle/>
          <a:p>
            <a:r>
              <a:rPr lang="en-US" dirty="0"/>
              <a:t>Have not met the crashworthy requirements for temporary traffic barriers</a:t>
            </a:r>
          </a:p>
          <a:p>
            <a:r>
              <a:rPr lang="en-US" dirty="0"/>
              <a:t>Should not be used to shield obstacles or provide positive protection for pedestrians or workers</a:t>
            </a:r>
          </a:p>
          <a:p>
            <a:endParaRPr lang="en-US" dirty="0"/>
          </a:p>
        </p:txBody>
      </p:sp>
      <p:sp>
        <p:nvSpPr>
          <p:cNvPr id="4" name="Rectangle 2"/>
          <p:cNvSpPr txBox="1">
            <a:spLocks noChangeArrowheads="1"/>
          </p:cNvSpPr>
          <p:nvPr/>
        </p:nvSpPr>
        <p:spPr bwMode="auto">
          <a:xfrm>
            <a:off x="533400" y="0"/>
            <a:ext cx="8610600" cy="1219200"/>
          </a:xfrm>
          <a:prstGeom prst="rect">
            <a:avLst/>
          </a:prstGeom>
          <a:noFill/>
          <a:ln>
            <a:miter lim="800000"/>
            <a:headEnd/>
            <a:tailEnd/>
          </a:ln>
        </p:spPr>
        <p:txBody>
          <a:bodyPr anchor="ctr"/>
          <a:lstStyle/>
          <a:p>
            <a:pPr marL="0" marR="0" lvl="0" indent="0" defTabSz="914400" rtl="0" eaLnBrk="1" fontAlgn="base" latinLnBrk="0" hangingPunct="1">
              <a:lnSpc>
                <a:spcPct val="100000"/>
              </a:lnSpc>
              <a:spcBef>
                <a:spcPct val="0"/>
              </a:spcBef>
              <a:spcAft>
                <a:spcPct val="0"/>
              </a:spcAft>
              <a:buClrTx/>
              <a:buSzTx/>
              <a:buFontTx/>
              <a:buNone/>
              <a:tabLst/>
              <a:defRPr/>
            </a:pPr>
            <a:r>
              <a:rPr kumimoji="0" lang="en-US" sz="3200" b="1" u="none" strike="noStrike" kern="0" cap="none" spc="0" normalizeH="0" noProof="0" dirty="0">
                <a:ln>
                  <a:noFill/>
                </a:ln>
                <a:solidFill>
                  <a:srgbClr val="008080"/>
                </a:solidFill>
                <a:effectLst/>
                <a:uLnTx/>
                <a:uFillTx/>
                <a:latin typeface="Arial" panose="020B0604020202020204" pitchFamily="34" charset="0"/>
                <a:ea typeface="+mj-ea"/>
                <a:cs typeface="+mj-cs"/>
              </a:rPr>
              <a:t>Longitudinal Channelizing Device</a:t>
            </a:r>
            <a:r>
              <a:rPr lang="en-US" sz="3200" b="1" kern="0" dirty="0">
                <a:solidFill>
                  <a:srgbClr val="008080"/>
                </a:solidFill>
                <a:latin typeface="Arial" panose="020B0604020202020204" pitchFamily="34" charset="0"/>
                <a:ea typeface="+mj-ea"/>
                <a:cs typeface="+mj-cs"/>
              </a:rPr>
              <a:t>s</a:t>
            </a:r>
            <a:endParaRPr kumimoji="0" lang="en-US" sz="3200" b="1" u="none" strike="noStrike" kern="0" cap="none" spc="0" normalizeH="0" baseline="0" noProof="0" dirty="0">
              <a:ln>
                <a:noFill/>
              </a:ln>
              <a:solidFill>
                <a:srgbClr val="008080"/>
              </a:solidFill>
              <a:effectLst/>
              <a:uLnTx/>
              <a:uFillTx/>
              <a:latin typeface="Arial" panose="020B0604020202020204" pitchFamily="34" charset="0"/>
              <a:ea typeface="+mj-ea"/>
              <a:cs typeface="+mj-cs"/>
            </a:endParaRPr>
          </a:p>
        </p:txBody>
      </p:sp>
      <p:sp>
        <p:nvSpPr>
          <p:cNvPr id="7" name="TextBox 6"/>
          <p:cNvSpPr txBox="1"/>
          <p:nvPr/>
        </p:nvSpPr>
        <p:spPr>
          <a:xfrm>
            <a:off x="6096000" y="4953000"/>
            <a:ext cx="2667000" cy="707886"/>
          </a:xfrm>
          <a:prstGeom prst="rect">
            <a:avLst/>
          </a:prstGeom>
          <a:noFill/>
          <a:ln w="57150">
            <a:solidFill>
              <a:srgbClr val="C00000"/>
            </a:solidFill>
          </a:ln>
        </p:spPr>
        <p:txBody>
          <a:bodyPr wrap="square" rtlCol="0">
            <a:spAutoFit/>
          </a:bodyPr>
          <a:lstStyle/>
          <a:p>
            <a:pPr algn="ctr"/>
            <a:r>
              <a:rPr lang="en-US" sz="4000" b="1" dirty="0">
                <a:latin typeface="Arial" panose="020B0604020202020204" pitchFamily="34" charset="0"/>
              </a:rPr>
              <a:t>105- 106</a:t>
            </a:r>
          </a:p>
        </p:txBody>
      </p:sp>
    </p:spTree>
    <p:extLst>
      <p:ext uri="{BB962C8B-B14F-4D97-AF65-F5344CB8AC3E}">
        <p14:creationId xmlns:p14="http://schemas.microsoft.com/office/powerpoint/2010/main" val="298158145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81000" y="1447800"/>
            <a:ext cx="7315200" cy="4648200"/>
          </a:xfrm>
        </p:spPr>
        <p:txBody>
          <a:bodyPr/>
          <a:lstStyle/>
          <a:p>
            <a:r>
              <a:rPr lang="en-US" b="1" dirty="0"/>
              <a:t> </a:t>
            </a:r>
            <a:r>
              <a:rPr lang="en-US" dirty="0"/>
              <a:t>Do NOT redirect a vehicle</a:t>
            </a:r>
          </a:p>
          <a:p>
            <a:r>
              <a:rPr lang="en-US" dirty="0"/>
              <a:t>Do not prevent vehicle intrusions</a:t>
            </a:r>
          </a:p>
          <a:p>
            <a:r>
              <a:rPr lang="en-US" dirty="0"/>
              <a:t>NOT A POSITIVE PROTECTION DEVICE!!</a:t>
            </a:r>
          </a:p>
        </p:txBody>
      </p:sp>
      <p:sp>
        <p:nvSpPr>
          <p:cNvPr id="4" name="Rectangle 2"/>
          <p:cNvSpPr txBox="1">
            <a:spLocks noChangeArrowheads="1"/>
          </p:cNvSpPr>
          <p:nvPr/>
        </p:nvSpPr>
        <p:spPr bwMode="auto">
          <a:xfrm>
            <a:off x="1666568" y="29497"/>
            <a:ext cx="7477432" cy="1283109"/>
          </a:xfrm>
          <a:prstGeom prst="rect">
            <a:avLst/>
          </a:prstGeom>
          <a:noFill/>
          <a:ln>
            <a:miter lim="800000"/>
            <a:headEnd/>
            <a:tailEnd/>
          </a:ln>
        </p:spPr>
        <p:txBody>
          <a:bodyPr anchor="ctr"/>
          <a:lstStyle/>
          <a:p>
            <a:pPr marL="0" marR="0" lvl="0" indent="0" defTabSz="914400" rtl="0" eaLnBrk="1" fontAlgn="base" latinLnBrk="0" hangingPunct="1">
              <a:lnSpc>
                <a:spcPct val="100000"/>
              </a:lnSpc>
              <a:spcBef>
                <a:spcPct val="0"/>
              </a:spcBef>
              <a:spcAft>
                <a:spcPct val="0"/>
              </a:spcAft>
              <a:buClrTx/>
              <a:buSzTx/>
              <a:buFontTx/>
              <a:buNone/>
              <a:tabLst/>
              <a:defRPr/>
            </a:pPr>
            <a:r>
              <a:rPr kumimoji="0" lang="en-US" sz="3200" b="1" u="none" strike="noStrike" kern="0" cap="none" spc="0" normalizeH="0" noProof="0" dirty="0">
                <a:ln>
                  <a:noFill/>
                </a:ln>
                <a:solidFill>
                  <a:srgbClr val="008080"/>
                </a:solidFill>
                <a:effectLst/>
                <a:uLnTx/>
                <a:uFillTx/>
                <a:latin typeface="Arial" panose="020B0604020202020204" pitchFamily="34" charset="0"/>
                <a:ea typeface="+mj-ea"/>
                <a:cs typeface="+mj-cs"/>
              </a:rPr>
              <a:t>Longitudinal Channelizing Device</a:t>
            </a:r>
            <a:r>
              <a:rPr lang="en-US" sz="3200" b="1" kern="0" dirty="0">
                <a:solidFill>
                  <a:srgbClr val="008080"/>
                </a:solidFill>
                <a:latin typeface="Arial" panose="020B0604020202020204" pitchFamily="34" charset="0"/>
                <a:ea typeface="+mj-ea"/>
                <a:cs typeface="+mj-cs"/>
              </a:rPr>
              <a:t>s</a:t>
            </a:r>
            <a:endParaRPr kumimoji="0" lang="en-US" sz="3200" b="1" u="none" strike="noStrike" kern="0" cap="none" spc="0" normalizeH="0" baseline="0" noProof="0" dirty="0">
              <a:ln>
                <a:noFill/>
              </a:ln>
              <a:solidFill>
                <a:srgbClr val="008080"/>
              </a:solidFill>
              <a:effectLst/>
              <a:uLnTx/>
              <a:uFillTx/>
              <a:latin typeface="Arial" panose="020B0604020202020204" pitchFamily="34" charset="0"/>
              <a:ea typeface="+mj-ea"/>
              <a:cs typeface="+mj-cs"/>
            </a:endParaRPr>
          </a:p>
        </p:txBody>
      </p:sp>
      <p:sp>
        <p:nvSpPr>
          <p:cNvPr id="7" name="TextBox 6"/>
          <p:cNvSpPr txBox="1"/>
          <p:nvPr/>
        </p:nvSpPr>
        <p:spPr>
          <a:xfrm>
            <a:off x="381000" y="340479"/>
            <a:ext cx="1143000" cy="707886"/>
          </a:xfrm>
          <a:prstGeom prst="rect">
            <a:avLst/>
          </a:prstGeom>
          <a:noFill/>
          <a:ln w="57150">
            <a:solidFill>
              <a:srgbClr val="C00000"/>
            </a:solidFill>
          </a:ln>
        </p:spPr>
        <p:txBody>
          <a:bodyPr wrap="square" rtlCol="0">
            <a:spAutoFit/>
          </a:bodyPr>
          <a:lstStyle/>
          <a:p>
            <a:pPr algn="ctr"/>
            <a:r>
              <a:rPr lang="en-US" sz="4000" b="1" dirty="0">
                <a:latin typeface="Arial" panose="020B0604020202020204" pitchFamily="34" charset="0"/>
              </a:rPr>
              <a:t>105</a:t>
            </a:r>
          </a:p>
        </p:txBody>
      </p:sp>
    </p:spTree>
    <p:extLst>
      <p:ext uri="{BB962C8B-B14F-4D97-AF65-F5344CB8AC3E}">
        <p14:creationId xmlns:p14="http://schemas.microsoft.com/office/powerpoint/2010/main" val="10884548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ATSSA label showing water filled barrier channelizing pedestrians and image of vehicle hitting barrier and not protecting pedestrians (do not use for protection)">
            <a:extLst>
              <a:ext uri="{C183D7F6-B498-43B3-948B-1728B52AA6E4}">
                <adec:decorative xmlns:adec="http://schemas.microsoft.com/office/drawing/2017/decorative" val="0"/>
              </a:ext>
            </a:extLst>
          </p:cNvPr>
          <p:cNvPicPr>
            <a:picLocks noChangeAspect="1" noChangeArrowheads="1"/>
          </p:cNvPicPr>
          <p:nvPr/>
        </p:nvPicPr>
        <p:blipFill>
          <a:blip r:embed="rId3" cstate="print"/>
          <a:srcRect/>
          <a:stretch>
            <a:fillRect/>
          </a:stretch>
        </p:blipFill>
        <p:spPr bwMode="auto">
          <a:xfrm>
            <a:off x="-1" y="152400"/>
            <a:ext cx="9233359" cy="5791200"/>
          </a:xfrm>
          <a:prstGeom prst="rect">
            <a:avLst/>
          </a:prstGeom>
          <a:noFill/>
          <a:ln w="9525">
            <a:noFill/>
            <a:miter lim="800000"/>
            <a:headEnd/>
            <a:tailEnd/>
          </a:ln>
        </p:spPr>
      </p:pic>
    </p:spTree>
    <p:extLst>
      <p:ext uri="{BB962C8B-B14F-4D97-AF65-F5344CB8AC3E}">
        <p14:creationId xmlns:p14="http://schemas.microsoft.com/office/powerpoint/2010/main" val="27999054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Content Placeholder 1"/>
          <p:cNvSpPr>
            <a:spLocks noGrp="1"/>
          </p:cNvSpPr>
          <p:nvPr>
            <p:ph idx="1"/>
          </p:nvPr>
        </p:nvSpPr>
        <p:spPr>
          <a:xfrm>
            <a:off x="380999" y="1752600"/>
            <a:ext cx="4800601" cy="4876800"/>
          </a:xfrm>
        </p:spPr>
        <p:txBody>
          <a:bodyPr/>
          <a:lstStyle/>
          <a:p>
            <a:r>
              <a:rPr lang="en-US" dirty="0"/>
              <a:t>NCHRP 350 AASHTO rewrite</a:t>
            </a:r>
            <a:endParaRPr lang="en-US" b="1" dirty="0"/>
          </a:p>
          <a:p>
            <a:r>
              <a:rPr lang="en-US" dirty="0"/>
              <a:t>Adopted with sunset dates</a:t>
            </a:r>
          </a:p>
          <a:p>
            <a:pPr lvl="1"/>
            <a:r>
              <a:rPr lang="en-US" dirty="0"/>
              <a:t>12/31/19</a:t>
            </a:r>
          </a:p>
          <a:p>
            <a:r>
              <a:rPr lang="en-US" dirty="0"/>
              <a:t>Test criteria changed slightly</a:t>
            </a:r>
          </a:p>
          <a:p>
            <a:r>
              <a:rPr lang="en-US" dirty="0"/>
              <a:t>MASH Implementation Agreement between FHWA and AASHTO</a:t>
            </a:r>
          </a:p>
        </p:txBody>
      </p:sp>
      <p:pic>
        <p:nvPicPr>
          <p:cNvPr id="2" name="Picture 1" descr="Manual for Assessing Safety Hardware cover">
            <a:extLst>
              <a:ext uri="{FF2B5EF4-FFF2-40B4-BE49-F238E27FC236}">
                <a16:creationId xmlns:a16="http://schemas.microsoft.com/office/drawing/2014/main" id="{7A732C36-14AE-47A1-B7B6-106A770C5560}"/>
              </a:ext>
              <a:ext uri="{C183D7F6-B498-43B3-948B-1728B52AA6E4}">
                <adec:decorative xmlns:adec="http://schemas.microsoft.com/office/drawing/2017/decorative" val="0"/>
              </a:ext>
            </a:extLst>
          </p:cNvPr>
          <p:cNvPicPr>
            <a:picLocks noChangeAspect="1"/>
          </p:cNvPicPr>
          <p:nvPr/>
        </p:nvPicPr>
        <p:blipFill>
          <a:blip r:embed="rId3"/>
          <a:stretch>
            <a:fillRect/>
          </a:stretch>
        </p:blipFill>
        <p:spPr>
          <a:xfrm>
            <a:off x="5497551" y="1544444"/>
            <a:ext cx="3276600" cy="4345438"/>
          </a:xfrm>
          <a:prstGeom prst="rect">
            <a:avLst/>
          </a:prstGeom>
        </p:spPr>
      </p:pic>
      <p:sp>
        <p:nvSpPr>
          <p:cNvPr id="4" name="Title 3">
            <a:extLst>
              <a:ext uri="{FF2B5EF4-FFF2-40B4-BE49-F238E27FC236}">
                <a16:creationId xmlns:a16="http://schemas.microsoft.com/office/drawing/2014/main" id="{7D55E5DC-C571-A94E-BC97-3B4C267739EC}"/>
              </a:ext>
            </a:extLst>
          </p:cNvPr>
          <p:cNvSpPr>
            <a:spLocks noGrp="1"/>
          </p:cNvSpPr>
          <p:nvPr>
            <p:ph type="title" idx="4294967295"/>
          </p:nvPr>
        </p:nvSpPr>
        <p:spPr/>
        <p:txBody>
          <a:bodyPr/>
          <a:lstStyle/>
          <a:p>
            <a:pPr rtl="0" fontAlgn="base"/>
            <a:r>
              <a:rPr lang="en-US" sz="3600" b="1" dirty="0">
                <a:solidFill>
                  <a:srgbClr val="008080"/>
                </a:solidFill>
                <a:effectLst/>
                <a:latin typeface="Verdana" panose="020B0604030504040204" pitchFamily="34" charset="0"/>
                <a:ea typeface="+mn-ea"/>
                <a:cs typeface="+mn-cs"/>
              </a:rPr>
              <a:t>Manual for Assessing </a:t>
            </a:r>
            <a:endParaRPr lang="en-US" dirty="0">
              <a:effectLst/>
            </a:endParaRPr>
          </a:p>
          <a:p>
            <a:pPr rtl="0" fontAlgn="base"/>
            <a:r>
              <a:rPr lang="en-US" sz="3600" b="1" dirty="0">
                <a:solidFill>
                  <a:srgbClr val="008080"/>
                </a:solidFill>
                <a:effectLst/>
                <a:latin typeface="Verdana" panose="020B0604030504040204" pitchFamily="34" charset="0"/>
                <a:ea typeface="+mn-ea"/>
                <a:cs typeface="+mn-cs"/>
              </a:rPr>
              <a:t>Safety Hardware (MASH)</a:t>
            </a:r>
            <a:endParaRPr lang="en-US" dirty="0">
              <a:effectLst/>
            </a:endParaRPr>
          </a:p>
        </p:txBody>
      </p:sp>
      <p:sp>
        <p:nvSpPr>
          <p:cNvPr id="3" name="Google Shape;74;p1">
            <a:extLst>
              <a:ext uri="{FF2B5EF4-FFF2-40B4-BE49-F238E27FC236}">
                <a16:creationId xmlns:a16="http://schemas.microsoft.com/office/drawing/2014/main" id="{023584C8-595F-4EBD-FC86-08331B96AD64}"/>
              </a:ext>
            </a:extLst>
          </p:cNvPr>
          <p:cNvSpPr/>
          <p:nvPr/>
        </p:nvSpPr>
        <p:spPr>
          <a:xfrm>
            <a:off x="7772400" y="5862582"/>
            <a:ext cx="12192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AASHTO</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90627665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Longitudinal Channelizing Devices (LCD) near signalized intersection providing temporary pedestrian pathway"/>
          <p:cNvPicPr>
            <a:picLocks noChangeAspect="1" noChangeArrowheads="1"/>
          </p:cNvPicPr>
          <p:nvPr/>
        </p:nvPicPr>
        <p:blipFill>
          <a:blip r:embed="rId3" cstate="print"/>
          <a:srcRect/>
          <a:stretch>
            <a:fillRect/>
          </a:stretch>
        </p:blipFill>
        <p:spPr bwMode="auto">
          <a:xfrm>
            <a:off x="0" y="0"/>
            <a:ext cx="5029200" cy="6847336"/>
          </a:xfrm>
          <a:prstGeom prst="rect">
            <a:avLst/>
          </a:prstGeom>
          <a:noFill/>
          <a:ln w="9525">
            <a:noFill/>
            <a:miter lim="800000"/>
            <a:headEnd/>
            <a:tailEnd/>
          </a:ln>
        </p:spPr>
      </p:pic>
      <p:sp>
        <p:nvSpPr>
          <p:cNvPr id="4" name="Rectangle 2"/>
          <p:cNvSpPr txBox="1">
            <a:spLocks noChangeArrowheads="1"/>
          </p:cNvSpPr>
          <p:nvPr/>
        </p:nvSpPr>
        <p:spPr bwMode="auto">
          <a:xfrm>
            <a:off x="5410200" y="457200"/>
            <a:ext cx="3352800" cy="5410200"/>
          </a:xfrm>
          <a:prstGeom prst="rect">
            <a:avLst/>
          </a:prstGeom>
          <a:noFill/>
          <a:ln>
            <a:miter lim="800000"/>
            <a:headEnd/>
            <a:tailEnd/>
          </a:ln>
        </p:spPr>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3200" b="1" u="none" strike="noStrike" kern="0" cap="none" spc="0" normalizeH="0" baseline="0" noProof="0" dirty="0">
                <a:ln>
                  <a:noFill/>
                </a:ln>
                <a:solidFill>
                  <a:srgbClr val="008080"/>
                </a:solidFill>
                <a:effectLst/>
                <a:uLnTx/>
                <a:uFillTx/>
                <a:latin typeface="Arial" panose="020B0604020202020204" pitchFamily="34" charset="0"/>
                <a:ea typeface="+mj-ea"/>
                <a:cs typeface="+mj-cs"/>
              </a:rPr>
              <a:t>Longitudinal Channelizing Devices</a:t>
            </a:r>
            <a:r>
              <a:rPr kumimoji="0" lang="en-US" sz="3200" b="1" u="none" strike="noStrike" kern="0" cap="none" spc="0" normalizeH="0" noProof="0" dirty="0">
                <a:ln>
                  <a:noFill/>
                </a:ln>
                <a:solidFill>
                  <a:srgbClr val="008080"/>
                </a:solidFill>
                <a:effectLst/>
                <a:uLnTx/>
                <a:uFillTx/>
                <a:latin typeface="Arial" panose="020B0604020202020204" pitchFamily="34" charset="0"/>
                <a:ea typeface="+mj-ea"/>
                <a:cs typeface="+mj-cs"/>
              </a:rPr>
              <a:t> (LCD) are not Positive Protection Devices</a:t>
            </a:r>
            <a:endParaRPr kumimoji="0" lang="en-US" sz="3200" b="1" u="none" strike="noStrike" kern="0" cap="none" spc="0" normalizeH="0" baseline="0" noProof="0" dirty="0">
              <a:ln>
                <a:noFill/>
              </a:ln>
              <a:solidFill>
                <a:srgbClr val="008080"/>
              </a:solidFill>
              <a:effectLst/>
              <a:uLnTx/>
              <a:uFillTx/>
              <a:latin typeface="Arial" panose="020B0604020202020204" pitchFamily="34" charset="0"/>
              <a:ea typeface="+mj-ea"/>
              <a:cs typeface="+mj-cs"/>
            </a:endParaRPr>
          </a:p>
        </p:txBody>
      </p:sp>
      <p:sp>
        <p:nvSpPr>
          <p:cNvPr id="2" name="Google Shape;74;p1">
            <a:extLst>
              <a:ext uri="{FF2B5EF4-FFF2-40B4-BE49-F238E27FC236}">
                <a16:creationId xmlns:a16="http://schemas.microsoft.com/office/drawing/2014/main" id="{B6DFA0D2-2C06-FE4A-23D1-96E87C6AEE6A}"/>
              </a:ext>
            </a:extLst>
          </p:cNvPr>
          <p:cNvSpPr/>
          <p:nvPr/>
        </p:nvSpPr>
        <p:spPr>
          <a:xfrm>
            <a:off x="3802464" y="6324600"/>
            <a:ext cx="12192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chemeClr val="bg1"/>
                </a:solidFill>
                <a:latin typeface="Arial" panose="020B0604020202020204" pitchFamily="34" charset="0"/>
                <a:ea typeface="Open Sans"/>
                <a:cs typeface="Arial" panose="020B0604020202020204" pitchFamily="34" charset="0"/>
                <a:sym typeface="Open Sans"/>
              </a:rPr>
              <a:t>Image: ATSSA</a:t>
            </a:r>
            <a:endParaRPr sz="1000" dirty="0">
              <a:solidFill>
                <a:schemeClr val="bg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406994454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2915" name="Rectangle 3"/>
          <p:cNvSpPr>
            <a:spLocks noGrp="1" noChangeArrowheads="1"/>
          </p:cNvSpPr>
          <p:nvPr>
            <p:ph type="body" idx="1"/>
          </p:nvPr>
        </p:nvSpPr>
        <p:spPr>
          <a:xfrm>
            <a:off x="381000" y="1469886"/>
            <a:ext cx="4800600" cy="4114800"/>
          </a:xfrm>
        </p:spPr>
        <p:txBody>
          <a:bodyPr/>
          <a:lstStyle/>
          <a:p>
            <a:pPr eaLnBrk="1" hangingPunct="1">
              <a:defRPr/>
            </a:pPr>
            <a:r>
              <a:rPr lang="en-US" dirty="0"/>
              <a:t>Perhaps the most common</a:t>
            </a:r>
          </a:p>
          <a:p>
            <a:pPr eaLnBrk="1" hangingPunct="1">
              <a:defRPr/>
            </a:pPr>
            <a:r>
              <a:rPr lang="en-US" dirty="0"/>
              <a:t>Self-standing</a:t>
            </a:r>
          </a:p>
          <a:p>
            <a:pPr eaLnBrk="1" hangingPunct="1">
              <a:defRPr/>
            </a:pPr>
            <a:r>
              <a:rPr lang="en-US" dirty="0"/>
              <a:t>Most common types:</a:t>
            </a:r>
          </a:p>
          <a:p>
            <a:pPr lvl="1" eaLnBrk="1" hangingPunct="1">
              <a:defRPr/>
            </a:pPr>
            <a:r>
              <a:rPr lang="en-US" dirty="0"/>
              <a:t>F-Shape**</a:t>
            </a:r>
          </a:p>
          <a:p>
            <a:pPr lvl="1" eaLnBrk="1" hangingPunct="1">
              <a:defRPr/>
            </a:pPr>
            <a:r>
              <a:rPr lang="en-US" dirty="0"/>
              <a:t>Jersey shape</a:t>
            </a:r>
          </a:p>
          <a:p>
            <a:pPr lvl="1" eaLnBrk="1" hangingPunct="1">
              <a:defRPr/>
            </a:pPr>
            <a:r>
              <a:rPr lang="en-US" dirty="0"/>
              <a:t>Single slope</a:t>
            </a:r>
          </a:p>
        </p:txBody>
      </p:sp>
      <p:pic>
        <p:nvPicPr>
          <p:cNvPr id="34820" name="Picture 5" descr="Portable Concrete Barrier (PCB) sections sitting unconnected"/>
          <p:cNvPicPr>
            <a:picLocks noChangeAspect="1" noChangeArrowheads="1"/>
          </p:cNvPicPr>
          <p:nvPr/>
        </p:nvPicPr>
        <p:blipFill>
          <a:blip r:embed="rId3" cstate="print"/>
          <a:srcRect t="18834" r="16621" b="19667"/>
          <a:stretch>
            <a:fillRect/>
          </a:stretch>
        </p:blipFill>
        <p:spPr bwMode="auto">
          <a:xfrm>
            <a:off x="5334000" y="2438400"/>
            <a:ext cx="3232564" cy="2209800"/>
          </a:xfrm>
          <a:prstGeom prst="rect">
            <a:avLst/>
          </a:prstGeom>
          <a:noFill/>
          <a:ln w="12700">
            <a:solidFill>
              <a:srgbClr val="FFFFFF"/>
            </a:solidFill>
            <a:miter lim="800000"/>
            <a:headEnd/>
            <a:tailEnd/>
          </a:ln>
        </p:spPr>
      </p:pic>
      <p:sp>
        <p:nvSpPr>
          <p:cNvPr id="5" name="TextBox 4"/>
          <p:cNvSpPr txBox="1"/>
          <p:nvPr/>
        </p:nvSpPr>
        <p:spPr>
          <a:xfrm>
            <a:off x="7445687" y="1512957"/>
            <a:ext cx="1143000" cy="707886"/>
          </a:xfrm>
          <a:prstGeom prst="rect">
            <a:avLst/>
          </a:prstGeom>
          <a:noFill/>
          <a:ln w="57150">
            <a:solidFill>
              <a:srgbClr val="C00000"/>
            </a:solidFill>
          </a:ln>
        </p:spPr>
        <p:txBody>
          <a:bodyPr wrap="square" rtlCol="0">
            <a:spAutoFit/>
          </a:bodyPr>
          <a:lstStyle/>
          <a:p>
            <a:pPr algn="ctr"/>
            <a:r>
              <a:rPr lang="en-US" sz="4000" b="1" dirty="0">
                <a:latin typeface="Arial" panose="020B0604020202020204" pitchFamily="34" charset="0"/>
              </a:rPr>
              <a:t>105</a:t>
            </a:r>
          </a:p>
        </p:txBody>
      </p:sp>
      <p:sp>
        <p:nvSpPr>
          <p:cNvPr id="9" name="Rectangle 2">
            <a:extLst>
              <a:ext uri="{FF2B5EF4-FFF2-40B4-BE49-F238E27FC236}">
                <a16:creationId xmlns:a16="http://schemas.microsoft.com/office/drawing/2014/main" id="{D2596AFA-6A18-4AD3-932F-07C4CFC6EF4F}"/>
              </a:ext>
            </a:extLst>
          </p:cNvPr>
          <p:cNvSpPr txBox="1">
            <a:spLocks noChangeArrowheads="1"/>
          </p:cNvSpPr>
          <p:nvPr/>
        </p:nvSpPr>
        <p:spPr bwMode="auto">
          <a:xfrm>
            <a:off x="381000" y="29497"/>
            <a:ext cx="8763000" cy="1283109"/>
          </a:xfrm>
          <a:prstGeom prst="rect">
            <a:avLst/>
          </a:prstGeom>
          <a:noFill/>
          <a:ln>
            <a:miter lim="800000"/>
            <a:headEnd/>
            <a:tailEnd/>
          </a:ln>
        </p:spPr>
        <p:txBody>
          <a:bodyPr anchor="ctr"/>
          <a:lstStyle/>
          <a:p>
            <a:pPr lvl="0">
              <a:defRPr/>
            </a:pPr>
            <a:r>
              <a:rPr lang="en-US" sz="3200" b="1" kern="0" dirty="0">
                <a:solidFill>
                  <a:srgbClr val="008080"/>
                </a:solidFill>
                <a:latin typeface="Arial" panose="020B0604020202020204" pitchFamily="34" charset="0"/>
                <a:ea typeface="+mj-ea"/>
                <a:cs typeface="+mj-cs"/>
              </a:rPr>
              <a:t>1. Portable Concrete Barriers (PCB)</a:t>
            </a:r>
            <a:endParaRPr kumimoji="0" lang="en-US" sz="3200" b="1" u="none" strike="noStrike" kern="0" cap="none" spc="0" normalizeH="0" baseline="0" noProof="0" dirty="0">
              <a:ln>
                <a:noFill/>
              </a:ln>
              <a:solidFill>
                <a:srgbClr val="008080"/>
              </a:solidFill>
              <a:effectLst/>
              <a:uLnTx/>
              <a:uFillTx/>
              <a:latin typeface="Arial" panose="020B0604020202020204" pitchFamily="34" charset="0"/>
              <a:ea typeface="+mj-ea"/>
              <a:cs typeface="+mj-cs"/>
            </a:endParaRPr>
          </a:p>
        </p:txBody>
      </p:sp>
      <p:sp>
        <p:nvSpPr>
          <p:cNvPr id="3" name="Google Shape;74;p1">
            <a:extLst>
              <a:ext uri="{FF2B5EF4-FFF2-40B4-BE49-F238E27FC236}">
                <a16:creationId xmlns:a16="http://schemas.microsoft.com/office/drawing/2014/main" id="{A0D32155-4D2F-9474-4AD7-314F7590CF63}"/>
              </a:ext>
            </a:extLst>
          </p:cNvPr>
          <p:cNvSpPr/>
          <p:nvPr/>
        </p:nvSpPr>
        <p:spPr>
          <a:xfrm>
            <a:off x="7543800" y="4648200"/>
            <a:ext cx="12192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ATSSA</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210096452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ChangeArrowheads="1"/>
          </p:cNvSpPr>
          <p:nvPr>
            <p:ph type="title"/>
          </p:nvPr>
        </p:nvSpPr>
        <p:spPr bwMode="auto">
          <a:noFill/>
          <a:ln>
            <a:miter lim="800000"/>
            <a:headEnd/>
            <a:tailEnd/>
          </a:ln>
        </p:spPr>
        <p:txBody>
          <a:bodyPr vert="horz" wrap="square" lIns="91440" tIns="45720" rIns="91440" bIns="45720" numCol="1" anchorCtr="0" compatLnSpc="1">
            <a:prstTxWarp prst="textNoShape">
              <a:avLst/>
            </a:prstTxWarp>
          </a:bodyPr>
          <a:lstStyle/>
          <a:p>
            <a:r>
              <a:rPr lang="en-US" dirty="0"/>
              <a:t>Jersey Shape vs. F-Shape</a:t>
            </a:r>
          </a:p>
        </p:txBody>
      </p:sp>
      <p:pic>
        <p:nvPicPr>
          <p:cNvPr id="57347" name="Picture 4" descr="Jersey shape compared to F-shape concrete with 7 inch based on F-shape and 10&quot; base on Jersey style"/>
          <p:cNvPicPr>
            <a:picLocks noChangeAspect="1" noChangeArrowheads="1"/>
          </p:cNvPicPr>
          <p:nvPr/>
        </p:nvPicPr>
        <p:blipFill>
          <a:blip r:embed="rId3" cstate="print"/>
          <a:srcRect t="6145" b="4768"/>
          <a:stretch>
            <a:fillRect/>
          </a:stretch>
        </p:blipFill>
        <p:spPr bwMode="auto">
          <a:xfrm>
            <a:off x="457200" y="1219200"/>
            <a:ext cx="8394700" cy="4419600"/>
          </a:xfrm>
          <a:prstGeom prst="rect">
            <a:avLst/>
          </a:prstGeom>
          <a:noFill/>
          <a:ln w="9525">
            <a:noFill/>
            <a:miter lim="800000"/>
            <a:headEnd/>
            <a:tailEnd/>
          </a:ln>
        </p:spPr>
      </p:pic>
      <p:sp>
        <p:nvSpPr>
          <p:cNvPr id="7" name="TextBox 6"/>
          <p:cNvSpPr txBox="1"/>
          <p:nvPr/>
        </p:nvSpPr>
        <p:spPr>
          <a:xfrm>
            <a:off x="1295400" y="5181600"/>
            <a:ext cx="3276600" cy="584775"/>
          </a:xfrm>
          <a:prstGeom prst="rect">
            <a:avLst/>
          </a:prstGeom>
          <a:solidFill>
            <a:schemeClr val="bg1"/>
          </a:solidFill>
          <a:ln w="38100">
            <a:solidFill>
              <a:srgbClr val="C00000"/>
            </a:solidFill>
          </a:ln>
        </p:spPr>
        <p:txBody>
          <a:bodyPr wrap="square">
            <a:spAutoFit/>
          </a:bodyPr>
          <a:lstStyle/>
          <a:p>
            <a:pPr algn="ctr">
              <a:defRPr/>
            </a:pPr>
            <a:r>
              <a:rPr lang="en-US" sz="3200" b="1" i="1" dirty="0">
                <a:latin typeface="Arial" panose="020B0604020202020204" pitchFamily="34" charset="0"/>
              </a:rPr>
              <a:t>Jersey Shape</a:t>
            </a:r>
          </a:p>
        </p:txBody>
      </p:sp>
      <p:sp>
        <p:nvSpPr>
          <p:cNvPr id="8" name="TextBox 7"/>
          <p:cNvSpPr txBox="1"/>
          <p:nvPr/>
        </p:nvSpPr>
        <p:spPr>
          <a:xfrm>
            <a:off x="5486400" y="5181600"/>
            <a:ext cx="2514600" cy="584200"/>
          </a:xfrm>
          <a:prstGeom prst="rect">
            <a:avLst/>
          </a:prstGeom>
          <a:solidFill>
            <a:schemeClr val="bg1"/>
          </a:solidFill>
          <a:ln w="38100">
            <a:solidFill>
              <a:srgbClr val="C00000"/>
            </a:solidFill>
          </a:ln>
        </p:spPr>
        <p:txBody>
          <a:bodyPr>
            <a:spAutoFit/>
          </a:bodyPr>
          <a:lstStyle/>
          <a:p>
            <a:pPr algn="ctr">
              <a:defRPr/>
            </a:pPr>
            <a:r>
              <a:rPr lang="en-US" sz="3200" b="1" i="1" dirty="0">
                <a:latin typeface="Arial" panose="020B0604020202020204" pitchFamily="34" charset="0"/>
              </a:rPr>
              <a:t>F-Shape</a:t>
            </a:r>
          </a:p>
        </p:txBody>
      </p:sp>
      <p:cxnSp>
        <p:nvCxnSpPr>
          <p:cNvPr id="13" name="Straight Connector 12">
            <a:extLst>
              <a:ext uri="{C183D7F6-B498-43B3-948B-1728B52AA6E4}">
                <adec:decorative xmlns:adec="http://schemas.microsoft.com/office/drawing/2017/decorative" val="1"/>
              </a:ext>
            </a:extLst>
          </p:cNvPr>
          <p:cNvCxnSpPr/>
          <p:nvPr/>
        </p:nvCxnSpPr>
        <p:spPr>
          <a:xfrm>
            <a:off x="6840538" y="2057400"/>
            <a:ext cx="609600" cy="1588"/>
          </a:xfrm>
          <a:prstGeom prst="line">
            <a:avLst/>
          </a:prstGeom>
          <a:ln w="762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C183D7F6-B498-43B3-948B-1728B52AA6E4}">
                <adec:decorative xmlns:adec="http://schemas.microsoft.com/office/drawing/2017/decorative" val="1"/>
              </a:ext>
            </a:extLst>
          </p:cNvPr>
          <p:cNvCxnSpPr/>
          <p:nvPr/>
        </p:nvCxnSpPr>
        <p:spPr>
          <a:xfrm rot="5400000" flipH="1" flipV="1">
            <a:off x="5753894" y="2934494"/>
            <a:ext cx="1979612" cy="228600"/>
          </a:xfrm>
          <a:prstGeom prst="line">
            <a:avLst/>
          </a:prstGeom>
          <a:ln w="762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C183D7F6-B498-43B3-948B-1728B52AA6E4}">
                <adec:decorative xmlns:adec="http://schemas.microsoft.com/office/drawing/2017/decorative" val="1"/>
              </a:ext>
            </a:extLst>
          </p:cNvPr>
          <p:cNvCxnSpPr/>
          <p:nvPr/>
        </p:nvCxnSpPr>
        <p:spPr>
          <a:xfrm rot="5400000" flipH="1" flipV="1">
            <a:off x="6134100" y="4152900"/>
            <a:ext cx="609600" cy="381000"/>
          </a:xfrm>
          <a:prstGeom prst="line">
            <a:avLst/>
          </a:prstGeom>
          <a:ln w="762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C183D7F6-B498-43B3-948B-1728B52AA6E4}">
                <adec:decorative xmlns:adec="http://schemas.microsoft.com/office/drawing/2017/decorative" val="1"/>
              </a:ext>
            </a:extLst>
          </p:cNvPr>
          <p:cNvCxnSpPr/>
          <p:nvPr/>
        </p:nvCxnSpPr>
        <p:spPr>
          <a:xfrm rot="5400000" flipH="1" flipV="1">
            <a:off x="6096001" y="4800600"/>
            <a:ext cx="304800" cy="3175"/>
          </a:xfrm>
          <a:prstGeom prst="line">
            <a:avLst/>
          </a:prstGeom>
          <a:ln w="762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C183D7F6-B498-43B3-948B-1728B52AA6E4}">
                <adec:decorative xmlns:adec="http://schemas.microsoft.com/office/drawing/2017/decorative" val="1"/>
              </a:ext>
            </a:extLst>
          </p:cNvPr>
          <p:cNvCxnSpPr/>
          <p:nvPr/>
        </p:nvCxnSpPr>
        <p:spPr>
          <a:xfrm>
            <a:off x="6248400" y="4951413"/>
            <a:ext cx="1066800" cy="1587"/>
          </a:xfrm>
          <a:prstGeom prst="line">
            <a:avLst/>
          </a:prstGeom>
          <a:ln w="762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C183D7F6-B498-43B3-948B-1728B52AA6E4}">
                <adec:decorative xmlns:adec="http://schemas.microsoft.com/office/drawing/2017/decorative" val="1"/>
              </a:ext>
            </a:extLst>
          </p:cNvPr>
          <p:cNvCxnSpPr/>
          <p:nvPr/>
        </p:nvCxnSpPr>
        <p:spPr>
          <a:xfrm>
            <a:off x="3033713" y="2057400"/>
            <a:ext cx="609600" cy="1588"/>
          </a:xfrm>
          <a:prstGeom prst="line">
            <a:avLst/>
          </a:prstGeom>
          <a:ln w="762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C183D7F6-B498-43B3-948B-1728B52AA6E4}">
                <adec:decorative xmlns:adec="http://schemas.microsoft.com/office/drawing/2017/decorative" val="1"/>
              </a:ext>
            </a:extLst>
          </p:cNvPr>
          <p:cNvCxnSpPr/>
          <p:nvPr/>
        </p:nvCxnSpPr>
        <p:spPr>
          <a:xfrm rot="5400000" flipH="1" flipV="1">
            <a:off x="2058194" y="2820194"/>
            <a:ext cx="1751012" cy="228600"/>
          </a:xfrm>
          <a:prstGeom prst="line">
            <a:avLst/>
          </a:prstGeom>
          <a:ln w="762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C183D7F6-B498-43B3-948B-1728B52AA6E4}">
                <adec:decorative xmlns:adec="http://schemas.microsoft.com/office/drawing/2017/decorative" val="1"/>
              </a:ext>
            </a:extLst>
          </p:cNvPr>
          <p:cNvCxnSpPr/>
          <p:nvPr/>
        </p:nvCxnSpPr>
        <p:spPr>
          <a:xfrm rot="5400000" flipH="1" flipV="1">
            <a:off x="2057400" y="3962400"/>
            <a:ext cx="914400" cy="609600"/>
          </a:xfrm>
          <a:prstGeom prst="line">
            <a:avLst/>
          </a:prstGeom>
          <a:ln w="762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C183D7F6-B498-43B3-948B-1728B52AA6E4}">
                <adec:decorative xmlns:adec="http://schemas.microsoft.com/office/drawing/2017/decorative" val="1"/>
              </a:ext>
            </a:extLst>
          </p:cNvPr>
          <p:cNvCxnSpPr/>
          <p:nvPr/>
        </p:nvCxnSpPr>
        <p:spPr>
          <a:xfrm rot="5400000" flipH="1" flipV="1">
            <a:off x="2058194" y="4801394"/>
            <a:ext cx="304800" cy="1588"/>
          </a:xfrm>
          <a:prstGeom prst="line">
            <a:avLst/>
          </a:prstGeom>
          <a:ln w="762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C183D7F6-B498-43B3-948B-1728B52AA6E4}">
                <adec:decorative xmlns:adec="http://schemas.microsoft.com/office/drawing/2017/decorative" val="1"/>
              </a:ext>
            </a:extLst>
          </p:cNvPr>
          <p:cNvCxnSpPr/>
          <p:nvPr/>
        </p:nvCxnSpPr>
        <p:spPr>
          <a:xfrm>
            <a:off x="2211388" y="4951413"/>
            <a:ext cx="1066800" cy="1587"/>
          </a:xfrm>
          <a:prstGeom prst="line">
            <a:avLst/>
          </a:prstGeom>
          <a:ln w="76200">
            <a:solidFill>
              <a:schemeClr val="tx2"/>
            </a:solidFill>
          </a:ln>
        </p:spPr>
        <p:style>
          <a:lnRef idx="1">
            <a:schemeClr val="accent1"/>
          </a:lnRef>
          <a:fillRef idx="0">
            <a:schemeClr val="accent1"/>
          </a:fillRef>
          <a:effectRef idx="0">
            <a:schemeClr val="accent1"/>
          </a:effectRef>
          <a:fontRef idx="minor">
            <a:schemeClr val="tx1"/>
          </a:fontRef>
        </p:style>
      </p:cxnSp>
      <p:sp>
        <p:nvSpPr>
          <p:cNvPr id="57360" name="TextBox 30"/>
          <p:cNvSpPr txBox="1">
            <a:spLocks noChangeArrowheads="1"/>
          </p:cNvSpPr>
          <p:nvPr/>
        </p:nvSpPr>
        <p:spPr bwMode="auto">
          <a:xfrm>
            <a:off x="5409956" y="4114800"/>
            <a:ext cx="510076" cy="461665"/>
          </a:xfrm>
          <a:prstGeom prst="rect">
            <a:avLst/>
          </a:prstGeom>
          <a:solidFill>
            <a:schemeClr val="bg1"/>
          </a:solidFill>
          <a:ln w="9525">
            <a:noFill/>
            <a:miter lim="800000"/>
            <a:headEnd/>
            <a:tailEnd/>
          </a:ln>
        </p:spPr>
        <p:txBody>
          <a:bodyPr wrap="none">
            <a:spAutoFit/>
          </a:bodyPr>
          <a:lstStyle/>
          <a:p>
            <a:pPr algn="ctr"/>
            <a:r>
              <a:rPr lang="en-US" sz="2400" b="1" dirty="0">
                <a:latin typeface="Arial" panose="020B0604020202020204" pitchFamily="34" charset="0"/>
              </a:rPr>
              <a:t>7”</a:t>
            </a:r>
          </a:p>
        </p:txBody>
      </p:sp>
      <p:sp>
        <p:nvSpPr>
          <p:cNvPr id="57361" name="TextBox 31"/>
          <p:cNvSpPr txBox="1">
            <a:spLocks noChangeArrowheads="1"/>
          </p:cNvSpPr>
          <p:nvPr/>
        </p:nvSpPr>
        <p:spPr bwMode="auto">
          <a:xfrm>
            <a:off x="1371320" y="4033838"/>
            <a:ext cx="681597" cy="461665"/>
          </a:xfrm>
          <a:prstGeom prst="rect">
            <a:avLst/>
          </a:prstGeom>
          <a:solidFill>
            <a:schemeClr val="bg1"/>
          </a:solidFill>
          <a:ln w="9525">
            <a:noFill/>
            <a:miter lim="800000"/>
            <a:headEnd/>
            <a:tailEnd/>
          </a:ln>
        </p:spPr>
        <p:txBody>
          <a:bodyPr wrap="none">
            <a:spAutoFit/>
          </a:bodyPr>
          <a:lstStyle/>
          <a:p>
            <a:pPr algn="ctr"/>
            <a:r>
              <a:rPr lang="en-US" sz="2400" b="1" dirty="0">
                <a:latin typeface="Arial" panose="020B0604020202020204" pitchFamily="34" charset="0"/>
              </a:rPr>
              <a:t>10”</a:t>
            </a:r>
          </a:p>
        </p:txBody>
      </p:sp>
      <p:sp>
        <p:nvSpPr>
          <p:cNvPr id="57362" name="TextBox 32"/>
          <p:cNvSpPr txBox="1">
            <a:spLocks noChangeArrowheads="1"/>
          </p:cNvSpPr>
          <p:nvPr/>
        </p:nvSpPr>
        <p:spPr bwMode="auto">
          <a:xfrm>
            <a:off x="995083" y="3276600"/>
            <a:ext cx="681597" cy="461665"/>
          </a:xfrm>
          <a:prstGeom prst="rect">
            <a:avLst/>
          </a:prstGeom>
          <a:solidFill>
            <a:schemeClr val="bg1"/>
          </a:solidFill>
          <a:ln w="9525">
            <a:noFill/>
            <a:miter lim="800000"/>
            <a:headEnd/>
            <a:tailEnd/>
          </a:ln>
        </p:spPr>
        <p:txBody>
          <a:bodyPr wrap="none">
            <a:spAutoFit/>
          </a:bodyPr>
          <a:lstStyle/>
          <a:p>
            <a:pPr algn="ctr"/>
            <a:r>
              <a:rPr lang="en-US" sz="2400" b="1" dirty="0">
                <a:latin typeface="Arial" panose="020B0604020202020204" pitchFamily="34" charset="0"/>
              </a:rPr>
              <a:t>32”</a:t>
            </a:r>
          </a:p>
        </p:txBody>
      </p:sp>
      <p:sp>
        <p:nvSpPr>
          <p:cNvPr id="57363" name="TextBox 33"/>
          <p:cNvSpPr txBox="1">
            <a:spLocks noChangeArrowheads="1"/>
          </p:cNvSpPr>
          <p:nvPr/>
        </p:nvSpPr>
        <p:spPr bwMode="auto">
          <a:xfrm>
            <a:off x="5033683" y="3276600"/>
            <a:ext cx="681597" cy="461665"/>
          </a:xfrm>
          <a:prstGeom prst="rect">
            <a:avLst/>
          </a:prstGeom>
          <a:solidFill>
            <a:schemeClr val="bg1"/>
          </a:solidFill>
          <a:ln w="9525">
            <a:noFill/>
            <a:miter lim="800000"/>
            <a:headEnd/>
            <a:tailEnd/>
          </a:ln>
        </p:spPr>
        <p:txBody>
          <a:bodyPr wrap="none">
            <a:spAutoFit/>
          </a:bodyPr>
          <a:lstStyle/>
          <a:p>
            <a:pPr algn="ctr"/>
            <a:r>
              <a:rPr lang="en-US" sz="2400" b="1" dirty="0">
                <a:latin typeface="Arial" panose="020B0604020202020204" pitchFamily="34" charset="0"/>
              </a:rPr>
              <a:t>32”</a:t>
            </a:r>
          </a:p>
        </p:txBody>
      </p:sp>
      <p:sp>
        <p:nvSpPr>
          <p:cNvPr id="2" name="Google Shape;74;p1">
            <a:extLst>
              <a:ext uri="{FF2B5EF4-FFF2-40B4-BE49-F238E27FC236}">
                <a16:creationId xmlns:a16="http://schemas.microsoft.com/office/drawing/2014/main" id="{52C2E79D-561C-E227-1D53-8AA48297CC65}"/>
              </a:ext>
            </a:extLst>
          </p:cNvPr>
          <p:cNvSpPr/>
          <p:nvPr/>
        </p:nvSpPr>
        <p:spPr>
          <a:xfrm>
            <a:off x="7010400" y="5849025"/>
            <a:ext cx="12192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Images: AASHTO</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190133077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274" name="Picture 2">
            <a:extLst>
              <a:ext uri="{C183D7F6-B498-43B3-948B-1728B52AA6E4}">
                <adec:decorative xmlns:adec="http://schemas.microsoft.com/office/drawing/2017/decorative" val="1"/>
              </a:ext>
            </a:extLst>
          </p:cNvPr>
          <p:cNvPicPr>
            <a:picLocks noChangeAspect="1" noChangeArrowheads="1"/>
          </p:cNvPicPr>
          <p:nvPr/>
        </p:nvPicPr>
        <p:blipFill>
          <a:blip r:embed="rId3" cstate="print"/>
          <a:srcRect/>
          <a:stretch>
            <a:fillRect/>
          </a:stretch>
        </p:blipFill>
        <p:spPr bwMode="auto">
          <a:xfrm>
            <a:off x="0" y="2895600"/>
            <a:ext cx="9232900" cy="4038600"/>
          </a:xfrm>
          <a:prstGeom prst="rect">
            <a:avLst/>
          </a:prstGeom>
          <a:noFill/>
          <a:ln w="9525">
            <a:noFill/>
            <a:miter lim="800000"/>
            <a:headEnd/>
            <a:tailEnd/>
          </a:ln>
        </p:spPr>
      </p:pic>
      <p:sp>
        <p:nvSpPr>
          <p:cNvPr id="4" name="Title 1"/>
          <p:cNvSpPr txBox="1">
            <a:spLocks/>
          </p:cNvSpPr>
          <p:nvPr/>
        </p:nvSpPr>
        <p:spPr bwMode="auto">
          <a:xfrm>
            <a:off x="381000" y="0"/>
            <a:ext cx="8763000" cy="1295400"/>
          </a:xfrm>
          <a:prstGeom prst="rect">
            <a:avLst/>
          </a:prstGeom>
          <a:noFill/>
          <a:ln>
            <a:miter lim="800000"/>
            <a:headEnd/>
            <a:tailEnd/>
          </a:ln>
        </p:spPr>
        <p:txBody>
          <a:bodyPr anchor="ctr"/>
          <a:lstStyle/>
          <a:p>
            <a:pPr eaLnBrk="0" hangingPunct="0">
              <a:defRPr/>
            </a:pPr>
            <a:r>
              <a:rPr lang="en-US" sz="3200" b="1" kern="0" dirty="0">
                <a:solidFill>
                  <a:srgbClr val="008080"/>
                </a:solidFill>
                <a:latin typeface="Arial" panose="020B0604020202020204" pitchFamily="34" charset="0"/>
                <a:ea typeface="+mj-ea"/>
                <a:cs typeface="+mj-cs"/>
              </a:rPr>
              <a:t>PCB Deflection (Unanchored)</a:t>
            </a:r>
          </a:p>
        </p:txBody>
      </p:sp>
      <p:sp>
        <p:nvSpPr>
          <p:cNvPr id="5" name="Rectangle 3" descr="Overhead view of barrier crash test with pick up truck impacting"/>
          <p:cNvSpPr txBox="1">
            <a:spLocks noChangeArrowheads="1"/>
          </p:cNvSpPr>
          <p:nvPr/>
        </p:nvSpPr>
        <p:spPr bwMode="auto">
          <a:xfrm>
            <a:off x="381000" y="1524000"/>
            <a:ext cx="8610600" cy="51816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236538" indent="-236538">
              <a:spcBef>
                <a:spcPct val="20000"/>
              </a:spcBef>
              <a:buClr>
                <a:srgbClr val="C00000"/>
              </a:buClr>
              <a:buSzPct val="65000"/>
              <a:buFont typeface="Wingdings" panose="05000000000000000000" pitchFamily="2" charset="2"/>
              <a:buChar char="§"/>
              <a:defRPr/>
            </a:pPr>
            <a:r>
              <a:rPr kumimoji="0" lang="en-US" sz="2800" b="0" i="0" u="none" strike="noStrike" kern="0" cap="none" spc="0" normalizeH="0" baseline="0" noProof="0" dirty="0">
                <a:ln>
                  <a:noFill/>
                </a:ln>
                <a:solidFill>
                  <a:schemeClr val="tx1"/>
                </a:solidFill>
                <a:effectLst/>
                <a:uLnTx/>
                <a:uFillTx/>
                <a:latin typeface="Arial" panose="020B0604020202020204" pitchFamily="34" charset="0"/>
              </a:rPr>
              <a:t>2 ft. up to 45 mph</a:t>
            </a:r>
          </a:p>
          <a:p>
            <a:pPr marL="236538" indent="-236538">
              <a:spcBef>
                <a:spcPct val="20000"/>
              </a:spcBef>
              <a:buClr>
                <a:srgbClr val="C00000"/>
              </a:buClr>
              <a:buSzPct val="65000"/>
              <a:buFont typeface="Wingdings" panose="05000000000000000000" pitchFamily="2" charset="2"/>
              <a:buChar char="§"/>
              <a:defRPr/>
            </a:pPr>
            <a:r>
              <a:rPr kumimoji="0" lang="en-US" sz="2800" b="0" i="0" u="none" strike="noStrike" kern="0" cap="none" spc="0" normalizeH="0" baseline="0" noProof="0" dirty="0">
                <a:ln>
                  <a:noFill/>
                </a:ln>
                <a:solidFill>
                  <a:schemeClr val="tx1"/>
                </a:solidFill>
                <a:effectLst/>
                <a:uLnTx/>
                <a:uFillTx/>
                <a:latin typeface="Arial" panose="020B0604020202020204" pitchFamily="34" charset="0"/>
              </a:rPr>
              <a:t>4 to 6 ft for TL-3 62mph @ 25 degrees</a:t>
            </a:r>
          </a:p>
        </p:txBody>
      </p:sp>
      <p:sp>
        <p:nvSpPr>
          <p:cNvPr id="2" name="Google Shape;74;p1">
            <a:extLst>
              <a:ext uri="{FF2B5EF4-FFF2-40B4-BE49-F238E27FC236}">
                <a16:creationId xmlns:a16="http://schemas.microsoft.com/office/drawing/2014/main" id="{0AAE0FAA-A03D-3F84-07DF-FA8768A594F4}"/>
              </a:ext>
            </a:extLst>
          </p:cNvPr>
          <p:cNvSpPr/>
          <p:nvPr/>
        </p:nvSpPr>
        <p:spPr>
          <a:xfrm>
            <a:off x="7924800" y="6435556"/>
            <a:ext cx="12192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chemeClr val="bg1"/>
                </a:solidFill>
                <a:latin typeface="Arial" panose="020B0604020202020204" pitchFamily="34" charset="0"/>
                <a:ea typeface="Open Sans"/>
                <a:cs typeface="Arial" panose="020B0604020202020204" pitchFamily="34" charset="0"/>
                <a:sym typeface="Open Sans"/>
              </a:rPr>
              <a:t>Image: AASHTO</a:t>
            </a:r>
            <a:endParaRPr sz="1000" dirty="0">
              <a:solidFill>
                <a:schemeClr val="bg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178086099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505200" y="1268131"/>
            <a:ext cx="5334000" cy="4541837"/>
          </a:xfrm>
        </p:spPr>
        <p:txBody>
          <a:bodyPr/>
          <a:lstStyle/>
          <a:p>
            <a:endParaRPr lang="en-US" dirty="0"/>
          </a:p>
          <a:p>
            <a:r>
              <a:rPr lang="en-US" dirty="0"/>
              <a:t>Long-term projects</a:t>
            </a:r>
          </a:p>
          <a:p>
            <a:r>
              <a:rPr lang="en-US" dirty="0"/>
              <a:t>Workers close to high-speed traffic</a:t>
            </a:r>
          </a:p>
          <a:p>
            <a:r>
              <a:rPr lang="en-US" dirty="0"/>
              <a:t>Either worker exposure to traffic or road user exposure to work space hazards, such as a drop-off condition, are present on a regular basis</a:t>
            </a:r>
          </a:p>
        </p:txBody>
      </p:sp>
      <p:pic>
        <p:nvPicPr>
          <p:cNvPr id="1026" name="Picture 2" descr="Portable concrete barrier with orange panels on top on roadside"/>
          <p:cNvPicPr>
            <a:picLocks noChangeAspect="1" noChangeArrowheads="1"/>
          </p:cNvPicPr>
          <p:nvPr/>
        </p:nvPicPr>
        <p:blipFill>
          <a:blip r:embed="rId3" cstate="print"/>
          <a:srcRect l="45000" t="34444" r="31667" b="18889"/>
          <a:stretch>
            <a:fillRect/>
          </a:stretch>
        </p:blipFill>
        <p:spPr bwMode="auto">
          <a:xfrm>
            <a:off x="419100" y="1424781"/>
            <a:ext cx="2895600" cy="4343400"/>
          </a:xfrm>
          <a:prstGeom prst="rect">
            <a:avLst/>
          </a:prstGeom>
          <a:noFill/>
        </p:spPr>
      </p:pic>
      <p:sp>
        <p:nvSpPr>
          <p:cNvPr id="5" name="Title 1">
            <a:extLst>
              <a:ext uri="{FF2B5EF4-FFF2-40B4-BE49-F238E27FC236}">
                <a16:creationId xmlns:a16="http://schemas.microsoft.com/office/drawing/2014/main" id="{72E7CE8C-B734-440A-9131-58C0E18A4B50}"/>
              </a:ext>
            </a:extLst>
          </p:cNvPr>
          <p:cNvSpPr txBox="1">
            <a:spLocks/>
          </p:cNvSpPr>
          <p:nvPr/>
        </p:nvSpPr>
        <p:spPr bwMode="auto">
          <a:xfrm>
            <a:off x="381000" y="0"/>
            <a:ext cx="8763000" cy="1295400"/>
          </a:xfrm>
          <a:prstGeom prst="rect">
            <a:avLst/>
          </a:prstGeom>
          <a:noFill/>
          <a:ln>
            <a:miter lim="800000"/>
            <a:headEnd/>
            <a:tailEnd/>
          </a:ln>
        </p:spPr>
        <p:txBody>
          <a:bodyPr anchor="ctr"/>
          <a:lstStyle/>
          <a:p>
            <a:pPr eaLnBrk="0" hangingPunct="0">
              <a:defRPr/>
            </a:pPr>
            <a:r>
              <a:rPr lang="en-US" sz="3200" b="1" kern="0" dirty="0">
                <a:solidFill>
                  <a:srgbClr val="008080"/>
                </a:solidFill>
                <a:latin typeface="Arial" panose="020B0604020202020204" pitchFamily="34" charset="0"/>
                <a:ea typeface="+mj-ea"/>
                <a:cs typeface="+mj-cs"/>
              </a:rPr>
              <a:t>Typical Applications:</a:t>
            </a:r>
          </a:p>
        </p:txBody>
      </p:sp>
      <p:sp>
        <p:nvSpPr>
          <p:cNvPr id="4" name="Google Shape;74;p1">
            <a:extLst>
              <a:ext uri="{FF2B5EF4-FFF2-40B4-BE49-F238E27FC236}">
                <a16:creationId xmlns:a16="http://schemas.microsoft.com/office/drawing/2014/main" id="{5F9D219D-A490-ABCD-BC41-DCC2F4A121BB}"/>
              </a:ext>
            </a:extLst>
          </p:cNvPr>
          <p:cNvSpPr/>
          <p:nvPr/>
        </p:nvSpPr>
        <p:spPr>
          <a:xfrm>
            <a:off x="2286000" y="5816258"/>
            <a:ext cx="12192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ATSSA</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177562145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52400" y="1524000"/>
            <a:ext cx="4343400" cy="4419600"/>
          </a:xfrm>
          <a:solidFill>
            <a:schemeClr val="bg1"/>
          </a:solidFill>
        </p:spPr>
        <p:txBody>
          <a:bodyPr/>
          <a:lstStyle/>
          <a:p>
            <a:pPr>
              <a:buFont typeface="Arial" pitchFamily="34" charset="0"/>
              <a:buChar char="•"/>
            </a:pPr>
            <a:r>
              <a:rPr lang="en-US" dirty="0"/>
              <a:t>Substantial installation and removal costs</a:t>
            </a:r>
          </a:p>
          <a:p>
            <a:pPr>
              <a:buFont typeface="Arial" pitchFamily="34" charset="0"/>
              <a:buChar char="•"/>
            </a:pPr>
            <a:r>
              <a:rPr lang="en-US" dirty="0"/>
              <a:t>Less cost-effective for shorter term projects</a:t>
            </a:r>
          </a:p>
          <a:p>
            <a:pPr>
              <a:buFont typeface="Arial" pitchFamily="34" charset="0"/>
              <a:buChar char="•"/>
            </a:pPr>
            <a:r>
              <a:rPr lang="en-US" dirty="0"/>
              <a:t>Not suited for short duration work or moving operations</a:t>
            </a:r>
          </a:p>
          <a:p>
            <a:pPr>
              <a:buFont typeface="Arial" pitchFamily="34" charset="0"/>
              <a:buChar char="•"/>
            </a:pPr>
            <a:r>
              <a:rPr lang="en-US" dirty="0"/>
              <a:t>Reusable/Low maintenance</a:t>
            </a:r>
          </a:p>
        </p:txBody>
      </p:sp>
      <p:pic>
        <p:nvPicPr>
          <p:cNvPr id="1026" name="Picture 2" descr="Front loader lifting concrete barrier for placement">
            <a:extLst>
              <a:ext uri="{C183D7F6-B498-43B3-948B-1728B52AA6E4}">
                <adec:decorative xmlns:adec="http://schemas.microsoft.com/office/drawing/2017/decorative" val="0"/>
              </a:ext>
            </a:extLst>
          </p:cNvPr>
          <p:cNvPicPr>
            <a:picLocks noChangeAspect="1" noChangeArrowheads="1"/>
          </p:cNvPicPr>
          <p:nvPr/>
        </p:nvPicPr>
        <p:blipFill>
          <a:blip r:embed="rId3" cstate="print"/>
          <a:srcRect/>
          <a:stretch>
            <a:fillRect/>
          </a:stretch>
        </p:blipFill>
        <p:spPr bwMode="auto">
          <a:xfrm>
            <a:off x="4648200" y="1676400"/>
            <a:ext cx="4232379" cy="3733800"/>
          </a:xfrm>
          <a:prstGeom prst="rect">
            <a:avLst/>
          </a:prstGeom>
          <a:noFill/>
          <a:ln w="9525">
            <a:noFill/>
            <a:miter lim="800000"/>
            <a:headEnd/>
            <a:tailEnd/>
          </a:ln>
        </p:spPr>
      </p:pic>
      <p:sp>
        <p:nvSpPr>
          <p:cNvPr id="5" name="Rectangle 2">
            <a:extLst>
              <a:ext uri="{FF2B5EF4-FFF2-40B4-BE49-F238E27FC236}">
                <a16:creationId xmlns:a16="http://schemas.microsoft.com/office/drawing/2014/main" id="{BED1BF1F-1298-4986-A6E9-597CCA5A1F5E}"/>
              </a:ext>
            </a:extLst>
          </p:cNvPr>
          <p:cNvSpPr txBox="1">
            <a:spLocks noChangeArrowheads="1"/>
          </p:cNvSpPr>
          <p:nvPr/>
        </p:nvSpPr>
        <p:spPr bwMode="auto">
          <a:xfrm>
            <a:off x="533400" y="114300"/>
            <a:ext cx="8077200" cy="1295400"/>
          </a:xfrm>
          <a:prstGeom prst="rect">
            <a:avLst/>
          </a:prstGeom>
          <a:noFill/>
          <a:ln w="25400" cap="flat" cmpd="sng" algn="ctr">
            <a:solidFill>
              <a:schemeClr val="accent3"/>
            </a:solidFill>
            <a:prstDash val="solid"/>
            <a:miter lim="800000"/>
            <a:headEnd/>
            <a:tailEnd/>
          </a:ln>
          <a:effec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3200" b="1" i="0" baseline="0">
                <a:solidFill>
                  <a:srgbClr val="008080"/>
                </a:solidFill>
                <a:effectLst/>
                <a:latin typeface="Arial" panose="020B0604020202020204" pitchFamily="34" charset="0"/>
                <a:ea typeface="+mj-ea"/>
                <a:cs typeface="Arial" panose="020B0604020202020204" pitchFamily="34" charset="0"/>
              </a:defRPr>
            </a:lvl1pPr>
            <a:lvl2pPr algn="ctr" rtl="0" eaLnBrk="0" fontAlgn="base" hangingPunct="0">
              <a:spcBef>
                <a:spcPct val="0"/>
              </a:spcBef>
              <a:spcAft>
                <a:spcPct val="0"/>
              </a:spcAft>
              <a:defRPr sz="4000" b="1" i="1">
                <a:solidFill>
                  <a:srgbClr val="CC3300"/>
                </a:solidFill>
                <a:latin typeface="Calibri" pitchFamily="34" charset="0"/>
              </a:defRPr>
            </a:lvl2pPr>
            <a:lvl3pPr algn="ctr" rtl="0" eaLnBrk="0" fontAlgn="base" hangingPunct="0">
              <a:spcBef>
                <a:spcPct val="0"/>
              </a:spcBef>
              <a:spcAft>
                <a:spcPct val="0"/>
              </a:spcAft>
              <a:defRPr sz="4000" b="1" i="1">
                <a:solidFill>
                  <a:srgbClr val="CC3300"/>
                </a:solidFill>
                <a:latin typeface="Calibri" pitchFamily="34" charset="0"/>
              </a:defRPr>
            </a:lvl3pPr>
            <a:lvl4pPr algn="ctr" rtl="0" eaLnBrk="0" fontAlgn="base" hangingPunct="0">
              <a:spcBef>
                <a:spcPct val="0"/>
              </a:spcBef>
              <a:spcAft>
                <a:spcPct val="0"/>
              </a:spcAft>
              <a:defRPr sz="4000" b="1" i="1">
                <a:solidFill>
                  <a:srgbClr val="CC3300"/>
                </a:solidFill>
                <a:latin typeface="Calibri" pitchFamily="34" charset="0"/>
              </a:defRPr>
            </a:lvl4pPr>
            <a:lvl5pPr algn="ctr" rtl="0" eaLnBrk="0" fontAlgn="base" hangingPunct="0">
              <a:spcBef>
                <a:spcPct val="0"/>
              </a:spcBef>
              <a:spcAft>
                <a:spcPct val="0"/>
              </a:spcAft>
              <a:defRPr sz="4000" b="1" i="1">
                <a:solidFill>
                  <a:srgbClr val="CC3300"/>
                </a:solidFill>
                <a:latin typeface="Calibri" pitchFamily="34" charset="0"/>
              </a:defRPr>
            </a:lvl5pPr>
            <a:lvl6pPr marL="457200" algn="ctr" rtl="0" fontAlgn="base">
              <a:spcBef>
                <a:spcPct val="0"/>
              </a:spcBef>
              <a:spcAft>
                <a:spcPct val="0"/>
              </a:spcAft>
              <a:defRPr sz="4000" b="1" i="1">
                <a:solidFill>
                  <a:srgbClr val="CC3300"/>
                </a:solidFill>
                <a:latin typeface="Verdana" pitchFamily="34" charset="0"/>
              </a:defRPr>
            </a:lvl6pPr>
            <a:lvl7pPr marL="914400" algn="ctr" rtl="0" fontAlgn="base">
              <a:spcBef>
                <a:spcPct val="0"/>
              </a:spcBef>
              <a:spcAft>
                <a:spcPct val="0"/>
              </a:spcAft>
              <a:defRPr sz="4000" b="1" i="1">
                <a:solidFill>
                  <a:srgbClr val="CC3300"/>
                </a:solidFill>
                <a:latin typeface="Verdana" pitchFamily="34" charset="0"/>
              </a:defRPr>
            </a:lvl7pPr>
            <a:lvl8pPr marL="1371600" algn="ctr" rtl="0" fontAlgn="base">
              <a:spcBef>
                <a:spcPct val="0"/>
              </a:spcBef>
              <a:spcAft>
                <a:spcPct val="0"/>
              </a:spcAft>
              <a:defRPr sz="4000" b="1" i="1">
                <a:solidFill>
                  <a:srgbClr val="CC3300"/>
                </a:solidFill>
                <a:latin typeface="Verdana" pitchFamily="34" charset="0"/>
              </a:defRPr>
            </a:lvl8pPr>
            <a:lvl9pPr marL="1828800" algn="ctr" rtl="0" fontAlgn="base">
              <a:spcBef>
                <a:spcPct val="0"/>
              </a:spcBef>
              <a:spcAft>
                <a:spcPct val="0"/>
              </a:spcAft>
              <a:defRPr sz="4000" b="1" i="1">
                <a:solidFill>
                  <a:srgbClr val="CC3300"/>
                </a:solidFill>
                <a:latin typeface="Verdana" pitchFamily="34" charset="0"/>
              </a:defRPr>
            </a:lvl9pPr>
          </a:lstStyle>
          <a:p>
            <a:pPr lvl="0" eaLnBrk="1" hangingPunct="1">
              <a:defRPr/>
            </a:pPr>
            <a:r>
              <a:rPr lang="en-US" dirty="0"/>
              <a:t>Relative Costs and Benefits</a:t>
            </a:r>
            <a:endParaRPr lang="en-US" kern="0" dirty="0"/>
          </a:p>
        </p:txBody>
      </p:sp>
      <p:sp>
        <p:nvSpPr>
          <p:cNvPr id="4" name="Google Shape;74;p1">
            <a:extLst>
              <a:ext uri="{FF2B5EF4-FFF2-40B4-BE49-F238E27FC236}">
                <a16:creationId xmlns:a16="http://schemas.microsoft.com/office/drawing/2014/main" id="{8CFA42DE-5EA8-FCAD-0379-0B9578A598C2}"/>
              </a:ext>
            </a:extLst>
          </p:cNvPr>
          <p:cNvSpPr/>
          <p:nvPr/>
        </p:nvSpPr>
        <p:spPr>
          <a:xfrm>
            <a:off x="7799196" y="5430719"/>
            <a:ext cx="12192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ATSSA</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236812830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81000" y="990600"/>
            <a:ext cx="8382000" cy="4267200"/>
          </a:xfrm>
        </p:spPr>
        <p:txBody>
          <a:bodyPr/>
          <a:lstStyle/>
          <a:p>
            <a:pPr>
              <a:buNone/>
            </a:pPr>
            <a:endParaRPr lang="en-US" dirty="0"/>
          </a:p>
          <a:p>
            <a:r>
              <a:rPr lang="en-US" dirty="0"/>
              <a:t>Space is required for heavy equipment to install and remove the barriers</a:t>
            </a:r>
          </a:p>
          <a:p>
            <a:r>
              <a:rPr lang="en-US" dirty="0"/>
              <a:t>Deflection limited to the space available behind the barrier</a:t>
            </a:r>
          </a:p>
          <a:p>
            <a:r>
              <a:rPr lang="en-US" dirty="0"/>
              <a:t>Consideration must be given to access and egress points</a:t>
            </a:r>
          </a:p>
          <a:p>
            <a:r>
              <a:rPr lang="en-US" dirty="0"/>
              <a:t>Exposed barrier ends must be protected</a:t>
            </a:r>
          </a:p>
          <a:p>
            <a:r>
              <a:rPr lang="en-US" dirty="0"/>
              <a:t>Exposure associated with installation/removal</a:t>
            </a:r>
          </a:p>
        </p:txBody>
      </p:sp>
      <p:sp>
        <p:nvSpPr>
          <p:cNvPr id="4" name="Rectangle 2">
            <a:extLst>
              <a:ext uri="{FF2B5EF4-FFF2-40B4-BE49-F238E27FC236}">
                <a16:creationId xmlns:a16="http://schemas.microsoft.com/office/drawing/2014/main" id="{488C6342-42A6-433C-8D9D-A20B8047316F}"/>
              </a:ext>
            </a:extLst>
          </p:cNvPr>
          <p:cNvSpPr txBox="1">
            <a:spLocks noChangeArrowheads="1"/>
          </p:cNvSpPr>
          <p:nvPr/>
        </p:nvSpPr>
        <p:spPr bwMode="auto">
          <a:xfrm>
            <a:off x="533400" y="114300"/>
            <a:ext cx="8077200" cy="1295400"/>
          </a:xfrm>
          <a:prstGeom prst="rect">
            <a:avLst/>
          </a:prstGeom>
          <a:noFill/>
          <a:ln w="25400" cap="flat" cmpd="sng" algn="ctr">
            <a:solidFill>
              <a:schemeClr val="accent3"/>
            </a:solidFill>
            <a:prstDash val="solid"/>
            <a:miter lim="800000"/>
            <a:headEnd/>
            <a:tailEnd/>
          </a:ln>
          <a:effec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3200" b="1" i="0" baseline="0">
                <a:solidFill>
                  <a:srgbClr val="008080"/>
                </a:solidFill>
                <a:effectLst/>
                <a:latin typeface="Arial" panose="020B0604020202020204" pitchFamily="34" charset="0"/>
                <a:ea typeface="+mj-ea"/>
                <a:cs typeface="Arial" panose="020B0604020202020204" pitchFamily="34" charset="0"/>
              </a:defRPr>
            </a:lvl1pPr>
            <a:lvl2pPr algn="ctr" rtl="0" eaLnBrk="0" fontAlgn="base" hangingPunct="0">
              <a:spcBef>
                <a:spcPct val="0"/>
              </a:spcBef>
              <a:spcAft>
                <a:spcPct val="0"/>
              </a:spcAft>
              <a:defRPr sz="4000" b="1" i="1">
                <a:solidFill>
                  <a:srgbClr val="CC3300"/>
                </a:solidFill>
                <a:latin typeface="Calibri" pitchFamily="34" charset="0"/>
              </a:defRPr>
            </a:lvl2pPr>
            <a:lvl3pPr algn="ctr" rtl="0" eaLnBrk="0" fontAlgn="base" hangingPunct="0">
              <a:spcBef>
                <a:spcPct val="0"/>
              </a:spcBef>
              <a:spcAft>
                <a:spcPct val="0"/>
              </a:spcAft>
              <a:defRPr sz="4000" b="1" i="1">
                <a:solidFill>
                  <a:srgbClr val="CC3300"/>
                </a:solidFill>
                <a:latin typeface="Calibri" pitchFamily="34" charset="0"/>
              </a:defRPr>
            </a:lvl3pPr>
            <a:lvl4pPr algn="ctr" rtl="0" eaLnBrk="0" fontAlgn="base" hangingPunct="0">
              <a:spcBef>
                <a:spcPct val="0"/>
              </a:spcBef>
              <a:spcAft>
                <a:spcPct val="0"/>
              </a:spcAft>
              <a:defRPr sz="4000" b="1" i="1">
                <a:solidFill>
                  <a:srgbClr val="CC3300"/>
                </a:solidFill>
                <a:latin typeface="Calibri" pitchFamily="34" charset="0"/>
              </a:defRPr>
            </a:lvl4pPr>
            <a:lvl5pPr algn="ctr" rtl="0" eaLnBrk="0" fontAlgn="base" hangingPunct="0">
              <a:spcBef>
                <a:spcPct val="0"/>
              </a:spcBef>
              <a:spcAft>
                <a:spcPct val="0"/>
              </a:spcAft>
              <a:defRPr sz="4000" b="1" i="1">
                <a:solidFill>
                  <a:srgbClr val="CC3300"/>
                </a:solidFill>
                <a:latin typeface="Calibri" pitchFamily="34" charset="0"/>
              </a:defRPr>
            </a:lvl5pPr>
            <a:lvl6pPr marL="457200" algn="ctr" rtl="0" fontAlgn="base">
              <a:spcBef>
                <a:spcPct val="0"/>
              </a:spcBef>
              <a:spcAft>
                <a:spcPct val="0"/>
              </a:spcAft>
              <a:defRPr sz="4000" b="1" i="1">
                <a:solidFill>
                  <a:srgbClr val="CC3300"/>
                </a:solidFill>
                <a:latin typeface="Verdana" pitchFamily="34" charset="0"/>
              </a:defRPr>
            </a:lvl6pPr>
            <a:lvl7pPr marL="914400" algn="ctr" rtl="0" fontAlgn="base">
              <a:spcBef>
                <a:spcPct val="0"/>
              </a:spcBef>
              <a:spcAft>
                <a:spcPct val="0"/>
              </a:spcAft>
              <a:defRPr sz="4000" b="1" i="1">
                <a:solidFill>
                  <a:srgbClr val="CC3300"/>
                </a:solidFill>
                <a:latin typeface="Verdana" pitchFamily="34" charset="0"/>
              </a:defRPr>
            </a:lvl7pPr>
            <a:lvl8pPr marL="1371600" algn="ctr" rtl="0" fontAlgn="base">
              <a:spcBef>
                <a:spcPct val="0"/>
              </a:spcBef>
              <a:spcAft>
                <a:spcPct val="0"/>
              </a:spcAft>
              <a:defRPr sz="4000" b="1" i="1">
                <a:solidFill>
                  <a:srgbClr val="CC3300"/>
                </a:solidFill>
                <a:latin typeface="Verdana" pitchFamily="34" charset="0"/>
              </a:defRPr>
            </a:lvl8pPr>
            <a:lvl9pPr marL="1828800" algn="ctr" rtl="0" fontAlgn="base">
              <a:spcBef>
                <a:spcPct val="0"/>
              </a:spcBef>
              <a:spcAft>
                <a:spcPct val="0"/>
              </a:spcAft>
              <a:defRPr sz="4000" b="1" i="1">
                <a:solidFill>
                  <a:srgbClr val="CC3300"/>
                </a:solidFill>
                <a:latin typeface="Verdana" pitchFamily="34" charset="0"/>
              </a:defRPr>
            </a:lvl9pPr>
          </a:lstStyle>
          <a:p>
            <a:pPr lvl="0" eaLnBrk="1" hangingPunct="1">
              <a:defRPr/>
            </a:pPr>
            <a:r>
              <a:rPr lang="en-US" dirty="0"/>
              <a:t>Other PCB Considerations</a:t>
            </a:r>
            <a:endParaRPr lang="en-US" kern="0" dirty="0"/>
          </a:p>
        </p:txBody>
      </p:sp>
    </p:spTree>
    <p:extLst>
      <p:ext uri="{BB962C8B-B14F-4D97-AF65-F5344CB8AC3E}">
        <p14:creationId xmlns:p14="http://schemas.microsoft.com/office/powerpoint/2010/main" val="171752301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endParaRPr lang="en-US" dirty="0"/>
          </a:p>
        </p:txBody>
      </p:sp>
      <p:sp>
        <p:nvSpPr>
          <p:cNvPr id="3" name="Title 2"/>
          <p:cNvSpPr>
            <a:spLocks noGrp="1"/>
          </p:cNvSpPr>
          <p:nvPr>
            <p:ph type="title"/>
          </p:nvPr>
        </p:nvSpPr>
        <p:spPr/>
        <p:txBody>
          <a:bodyPr/>
          <a:lstStyle/>
          <a:p>
            <a:endParaRPr lang="en-US" dirty="0"/>
          </a:p>
        </p:txBody>
      </p:sp>
      <p:pic>
        <p:nvPicPr>
          <p:cNvPr id="4" name="Picture 2" descr="Crane lifting portable concrete barrier for placement with workers guiding into place"/>
          <p:cNvPicPr>
            <a:picLocks noChangeAspect="1" noChangeArrowheads="1"/>
          </p:cNvPicPr>
          <p:nvPr/>
        </p:nvPicPr>
        <p:blipFill>
          <a:blip r:embed="rId3" cstate="print"/>
          <a:srcRect/>
          <a:stretch>
            <a:fillRect/>
          </a:stretch>
        </p:blipFill>
        <p:spPr bwMode="auto">
          <a:xfrm>
            <a:off x="0" y="0"/>
            <a:ext cx="9143999" cy="6858000"/>
          </a:xfrm>
          <a:prstGeom prst="rect">
            <a:avLst/>
          </a:prstGeom>
          <a:noFill/>
          <a:ln w="9525">
            <a:noFill/>
            <a:miter lim="800000"/>
            <a:headEnd/>
            <a:tailEnd/>
          </a:ln>
        </p:spPr>
      </p:pic>
      <p:sp>
        <p:nvSpPr>
          <p:cNvPr id="5" name="Google Shape;74;p1">
            <a:extLst>
              <a:ext uri="{FF2B5EF4-FFF2-40B4-BE49-F238E27FC236}">
                <a16:creationId xmlns:a16="http://schemas.microsoft.com/office/drawing/2014/main" id="{54FA172E-3A39-2AFB-8C94-72A8CF563470}"/>
              </a:ext>
            </a:extLst>
          </p:cNvPr>
          <p:cNvSpPr/>
          <p:nvPr/>
        </p:nvSpPr>
        <p:spPr>
          <a:xfrm>
            <a:off x="7467600" y="6400800"/>
            <a:ext cx="12192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ATSSA</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288035539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33400" y="201640"/>
            <a:ext cx="8473440" cy="1077218"/>
          </a:xfrm>
          <a:prstGeom prst="rect">
            <a:avLst/>
          </a:prstGeom>
          <a:noFill/>
        </p:spPr>
        <p:txBody>
          <a:bodyPr wrap="square" rtlCol="0">
            <a:spAutoFit/>
          </a:bodyPr>
          <a:lstStyle/>
          <a:p>
            <a:r>
              <a:rPr lang="en-US" sz="3200" b="1" dirty="0">
                <a:solidFill>
                  <a:srgbClr val="008080"/>
                </a:solidFill>
                <a:latin typeface="Arial" panose="020B0604020202020204" pitchFamily="34" charset="0"/>
              </a:rPr>
              <a:t>Conventional Concrete</a:t>
            </a:r>
          </a:p>
          <a:p>
            <a:r>
              <a:rPr lang="en-US" sz="3200" b="1" dirty="0">
                <a:solidFill>
                  <a:srgbClr val="008080"/>
                </a:solidFill>
                <a:latin typeface="Arial" panose="020B0604020202020204" pitchFamily="34" charset="0"/>
              </a:rPr>
              <a:t>Barrier Deployment</a:t>
            </a:r>
          </a:p>
        </p:txBody>
      </p:sp>
      <p:pic>
        <p:nvPicPr>
          <p:cNvPr id="8" name="Picture 3" descr="Example of a Conventional Concrete&#10;Barrier Deployment"/>
          <p:cNvPicPr>
            <a:picLocks noChangeAspect="1" noChangeArrowheads="1"/>
          </p:cNvPicPr>
          <p:nvPr/>
        </p:nvPicPr>
        <p:blipFill>
          <a:blip r:embed="rId3" cstate="print"/>
          <a:srcRect l="7680"/>
          <a:stretch>
            <a:fillRect/>
          </a:stretch>
        </p:blipFill>
        <p:spPr bwMode="auto">
          <a:xfrm>
            <a:off x="4191000" y="3898491"/>
            <a:ext cx="4403539" cy="2057400"/>
          </a:xfrm>
          <a:prstGeom prst="rect">
            <a:avLst/>
          </a:prstGeom>
          <a:noFill/>
          <a:ln w="28575">
            <a:solidFill>
              <a:srgbClr val="C00000"/>
            </a:solidFill>
            <a:miter lim="800000"/>
            <a:headEnd/>
            <a:tailEnd/>
          </a:ln>
        </p:spPr>
      </p:pic>
      <p:sp>
        <p:nvSpPr>
          <p:cNvPr id="9" name="TextBox 8"/>
          <p:cNvSpPr txBox="1"/>
          <p:nvPr/>
        </p:nvSpPr>
        <p:spPr>
          <a:xfrm>
            <a:off x="533400" y="1752600"/>
            <a:ext cx="3124200" cy="3970318"/>
          </a:xfrm>
          <a:prstGeom prst="rect">
            <a:avLst/>
          </a:prstGeom>
          <a:noFill/>
        </p:spPr>
        <p:txBody>
          <a:bodyPr wrap="square" rtlCol="0">
            <a:spAutoFit/>
          </a:bodyPr>
          <a:lstStyle/>
          <a:p>
            <a:pPr marL="236538" indent="-236538">
              <a:buClr>
                <a:srgbClr val="C00000"/>
              </a:buClr>
              <a:buSzPct val="65000"/>
              <a:buFont typeface="Wingdings" panose="05000000000000000000" pitchFamily="2" charset="2"/>
              <a:buChar char="§"/>
            </a:pPr>
            <a:r>
              <a:rPr lang="en-US" sz="2800" dirty="0">
                <a:solidFill>
                  <a:schemeClr val="tx1"/>
                </a:solidFill>
                <a:latin typeface="Arial" panose="020B0604020202020204" pitchFamily="34" charset="0"/>
              </a:rPr>
              <a:t>100 ft per flatbed</a:t>
            </a:r>
          </a:p>
          <a:p>
            <a:pPr marL="236538" indent="-236538">
              <a:buClr>
                <a:srgbClr val="C00000"/>
              </a:buClr>
              <a:buSzPct val="65000"/>
              <a:buFont typeface="Wingdings" panose="05000000000000000000" pitchFamily="2" charset="2"/>
              <a:buChar char="§"/>
            </a:pPr>
            <a:r>
              <a:rPr lang="en-US" sz="2800" dirty="0">
                <a:solidFill>
                  <a:schemeClr val="tx1"/>
                </a:solidFill>
                <a:latin typeface="Arial" panose="020B0604020202020204" pitchFamily="34" charset="0"/>
              </a:rPr>
              <a:t> Front end loader or crane </a:t>
            </a:r>
          </a:p>
          <a:p>
            <a:pPr marL="236538" indent="-236538">
              <a:buClr>
                <a:srgbClr val="C00000"/>
              </a:buClr>
              <a:buSzPct val="65000"/>
              <a:buFont typeface="Wingdings" panose="05000000000000000000" pitchFamily="2" charset="2"/>
              <a:buChar char="§"/>
            </a:pPr>
            <a:r>
              <a:rPr lang="en-US" sz="2800" dirty="0">
                <a:solidFill>
                  <a:schemeClr val="tx1"/>
                </a:solidFill>
                <a:latin typeface="Arial" panose="020B0604020202020204" pitchFamily="34" charset="0"/>
              </a:rPr>
              <a:t>400 ft to 600 ft. per hour</a:t>
            </a:r>
          </a:p>
          <a:p>
            <a:pPr marL="236538" indent="-236538">
              <a:buClr>
                <a:srgbClr val="C00000"/>
              </a:buClr>
              <a:buSzPct val="65000"/>
              <a:buFont typeface="Wingdings" panose="05000000000000000000" pitchFamily="2" charset="2"/>
              <a:buChar char="§"/>
            </a:pPr>
            <a:r>
              <a:rPr lang="en-US" sz="2800" dirty="0">
                <a:solidFill>
                  <a:schemeClr val="tx1"/>
                </a:solidFill>
                <a:latin typeface="Arial" panose="020B0604020202020204" pitchFamily="34" charset="0"/>
              </a:rPr>
              <a:t>Must deploy barrier segments from one end to the other</a:t>
            </a:r>
            <a:endParaRPr lang="en-US" sz="1800" b="1" dirty="0">
              <a:solidFill>
                <a:schemeClr val="tx1"/>
              </a:solidFill>
              <a:latin typeface="Arial" panose="020B0604020202020204" pitchFamily="34" charset="0"/>
            </a:endParaRPr>
          </a:p>
        </p:txBody>
      </p:sp>
      <p:pic>
        <p:nvPicPr>
          <p:cNvPr id="4" name="Picture 5" descr="Example of a Conventional Concrete&#10;Barrier Deployment"/>
          <p:cNvPicPr>
            <a:picLocks noChangeAspect="1" noChangeArrowheads="1"/>
          </p:cNvPicPr>
          <p:nvPr/>
        </p:nvPicPr>
        <p:blipFill>
          <a:blip r:embed="rId4" cstate="print"/>
          <a:srcRect l="15360" t="10213" r="11520" b="15319"/>
          <a:stretch>
            <a:fillRect/>
          </a:stretch>
        </p:blipFill>
        <p:spPr bwMode="auto">
          <a:xfrm>
            <a:off x="5105400" y="1434020"/>
            <a:ext cx="2994856" cy="2286000"/>
          </a:xfrm>
          <a:prstGeom prst="rect">
            <a:avLst/>
          </a:prstGeom>
          <a:noFill/>
          <a:ln w="28575">
            <a:solidFill>
              <a:srgbClr val="C00000"/>
            </a:solidFill>
            <a:miter lim="800000"/>
            <a:headEnd/>
            <a:tailEnd/>
          </a:ln>
        </p:spPr>
      </p:pic>
      <p:sp>
        <p:nvSpPr>
          <p:cNvPr id="3" name="Google Shape;74;p1">
            <a:extLst>
              <a:ext uri="{FF2B5EF4-FFF2-40B4-BE49-F238E27FC236}">
                <a16:creationId xmlns:a16="http://schemas.microsoft.com/office/drawing/2014/main" id="{D013FFDD-DB62-04B3-E742-FB8006386E32}"/>
              </a:ext>
            </a:extLst>
          </p:cNvPr>
          <p:cNvSpPr/>
          <p:nvPr/>
        </p:nvSpPr>
        <p:spPr>
          <a:xfrm>
            <a:off x="8070111" y="3614668"/>
            <a:ext cx="12192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Images: ATSSA</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4208274708"/>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Rectangle 1028"/>
          <p:cNvSpPr>
            <a:spLocks noChangeArrowheads="1"/>
          </p:cNvSpPr>
          <p:nvPr/>
        </p:nvSpPr>
        <p:spPr bwMode="auto">
          <a:xfrm>
            <a:off x="285750" y="1392139"/>
            <a:ext cx="3429000" cy="4201296"/>
          </a:xfrm>
          <a:prstGeom prst="rect">
            <a:avLst/>
          </a:prstGeom>
          <a:solidFill>
            <a:schemeClr val="bg1"/>
          </a:solidFill>
          <a:ln w="9525">
            <a:noFill/>
            <a:miter lim="800000"/>
            <a:headEnd/>
            <a:tailEnd/>
          </a:ln>
        </p:spPr>
        <p:txBody>
          <a:bodyPr/>
          <a:lstStyle/>
          <a:p>
            <a:pPr marL="236538" lvl="0" indent="-236538" eaLnBrk="0" hangingPunct="0">
              <a:spcBef>
                <a:spcPct val="20000"/>
              </a:spcBef>
              <a:buClr>
                <a:srgbClr val="C00000"/>
              </a:buClr>
              <a:buSzPct val="65000"/>
              <a:buFont typeface="Wingdings" panose="05000000000000000000" pitchFamily="2" charset="2"/>
              <a:buChar char="§"/>
            </a:pPr>
            <a:r>
              <a:rPr lang="en-US" sz="2800" kern="0" dirty="0">
                <a:latin typeface="Arial" panose="020B0604020202020204" pitchFamily="34" charset="0"/>
              </a:rPr>
              <a:t>Plastic container filled with water or sand</a:t>
            </a:r>
          </a:p>
          <a:p>
            <a:pPr marL="236538" indent="-236538" eaLnBrk="0" hangingPunct="0">
              <a:spcBef>
                <a:spcPct val="20000"/>
              </a:spcBef>
              <a:buClr>
                <a:srgbClr val="C00000"/>
              </a:buClr>
              <a:buSzPct val="65000"/>
              <a:buFont typeface="Wingdings" panose="05000000000000000000" pitchFamily="2" charset="2"/>
              <a:buChar char="§"/>
            </a:pPr>
            <a:r>
              <a:rPr kumimoji="1" lang="en-US" sz="2800" dirty="0">
                <a:latin typeface="Arial" panose="020B0604020202020204" pitchFamily="34" charset="0"/>
              </a:rPr>
              <a:t>Easier to handle</a:t>
            </a:r>
          </a:p>
          <a:p>
            <a:pPr marL="236538" indent="-236538" eaLnBrk="0" hangingPunct="0">
              <a:spcBef>
                <a:spcPct val="20000"/>
              </a:spcBef>
              <a:buClr>
                <a:srgbClr val="C00000"/>
              </a:buClr>
              <a:buSzPct val="65000"/>
              <a:buFont typeface="Wingdings" panose="05000000000000000000" pitchFamily="2" charset="2"/>
              <a:buChar char="§"/>
            </a:pPr>
            <a:r>
              <a:rPr kumimoji="1" lang="en-US" sz="2800" dirty="0">
                <a:latin typeface="Arial" panose="020B0604020202020204" pitchFamily="34" charset="0"/>
              </a:rPr>
              <a:t>More deflection</a:t>
            </a:r>
          </a:p>
          <a:p>
            <a:pPr marL="693738" lvl="2" indent="-236538" eaLnBrk="0" hangingPunct="0">
              <a:spcBef>
                <a:spcPct val="20000"/>
              </a:spcBef>
              <a:buClr>
                <a:srgbClr val="C00000"/>
              </a:buClr>
              <a:buSzPct val="65000"/>
              <a:buFont typeface="Wingdings" panose="05000000000000000000" pitchFamily="2" charset="2"/>
              <a:buChar char="§"/>
            </a:pPr>
            <a:r>
              <a:rPr kumimoji="1" lang="en-US" sz="2800" dirty="0">
                <a:latin typeface="Arial" panose="020B0604020202020204" pitchFamily="34" charset="0"/>
              </a:rPr>
              <a:t>6-22 feet</a:t>
            </a:r>
          </a:p>
          <a:p>
            <a:pPr marL="236538" indent="-236538" eaLnBrk="0" hangingPunct="0">
              <a:spcBef>
                <a:spcPct val="20000"/>
              </a:spcBef>
              <a:buClr>
                <a:srgbClr val="C00000"/>
              </a:buClr>
              <a:buSzPct val="65000"/>
              <a:buFont typeface="Wingdings" panose="05000000000000000000" pitchFamily="2" charset="2"/>
              <a:buChar char="§"/>
            </a:pPr>
            <a:r>
              <a:rPr kumimoji="1" lang="en-US" sz="2800" dirty="0">
                <a:latin typeface="Arial" panose="020B0604020202020204" pitchFamily="34" charset="0"/>
              </a:rPr>
              <a:t>Follow manufacturer’s instructions</a:t>
            </a:r>
          </a:p>
        </p:txBody>
      </p:sp>
      <p:pic>
        <p:nvPicPr>
          <p:cNvPr id="36868" name="Picture 1030" descr="Water filled Triton orange and white barrier on pedestals"/>
          <p:cNvPicPr>
            <a:picLocks noChangeAspect="1" noChangeArrowheads="1"/>
          </p:cNvPicPr>
          <p:nvPr/>
        </p:nvPicPr>
        <p:blipFill>
          <a:blip r:embed="rId3" cstate="print"/>
          <a:srcRect/>
          <a:stretch>
            <a:fillRect/>
          </a:stretch>
        </p:blipFill>
        <p:spPr bwMode="auto">
          <a:xfrm>
            <a:off x="6400800" y="1144262"/>
            <a:ext cx="2381250" cy="1847850"/>
          </a:xfrm>
          <a:prstGeom prst="rect">
            <a:avLst/>
          </a:prstGeom>
          <a:noFill/>
          <a:ln w="9525">
            <a:noFill/>
            <a:miter lim="800000"/>
            <a:headEnd/>
            <a:tailEnd/>
          </a:ln>
        </p:spPr>
      </p:pic>
      <p:pic>
        <p:nvPicPr>
          <p:cNvPr id="36869" name="Picture 1036" descr="Water filled orange and white barrier on pedestals on two-lane roadway"/>
          <p:cNvPicPr>
            <a:picLocks noChangeAspect="1" noChangeArrowheads="1"/>
          </p:cNvPicPr>
          <p:nvPr/>
        </p:nvPicPr>
        <p:blipFill>
          <a:blip r:embed="rId4" cstate="print"/>
          <a:srcRect/>
          <a:stretch>
            <a:fillRect/>
          </a:stretch>
        </p:blipFill>
        <p:spPr bwMode="auto">
          <a:xfrm>
            <a:off x="3736975" y="1236284"/>
            <a:ext cx="2641600" cy="1752600"/>
          </a:xfrm>
          <a:prstGeom prst="rect">
            <a:avLst/>
          </a:prstGeom>
          <a:noFill/>
          <a:ln w="9525">
            <a:noFill/>
            <a:miter lim="800000"/>
            <a:headEnd/>
            <a:tailEnd/>
          </a:ln>
        </p:spPr>
      </p:pic>
      <p:sp>
        <p:nvSpPr>
          <p:cNvPr id="36870" name="Rectangle 5"/>
          <p:cNvSpPr>
            <a:spLocks noChangeArrowheads="1"/>
          </p:cNvSpPr>
          <p:nvPr/>
        </p:nvSpPr>
        <p:spPr bwMode="auto">
          <a:xfrm>
            <a:off x="3886200" y="3200400"/>
            <a:ext cx="4724400" cy="584775"/>
          </a:xfrm>
          <a:prstGeom prst="rect">
            <a:avLst/>
          </a:prstGeom>
          <a:solidFill>
            <a:schemeClr val="bg1"/>
          </a:solidFill>
          <a:ln w="57150" cap="sq">
            <a:solidFill>
              <a:srgbClr val="C00000"/>
            </a:solidFill>
            <a:miter lim="800000"/>
            <a:headEnd type="none" w="sm" len="sm"/>
            <a:tailEnd type="none" w="sm" len="sm"/>
          </a:ln>
        </p:spPr>
        <p:txBody>
          <a:bodyPr wrap="square">
            <a:spAutoFit/>
          </a:bodyPr>
          <a:lstStyle/>
          <a:p>
            <a:pPr algn="ctr"/>
            <a:r>
              <a:rPr lang="en-US" sz="3200" b="1" dirty="0">
                <a:latin typeface="Arial" panose="020B0604020202020204" pitchFamily="34" charset="0"/>
              </a:rPr>
              <a:t>TRITON (Proprietary)</a:t>
            </a:r>
          </a:p>
        </p:txBody>
      </p:sp>
      <p:sp>
        <p:nvSpPr>
          <p:cNvPr id="8" name="Rectangle 2"/>
          <p:cNvSpPr txBox="1">
            <a:spLocks noChangeArrowheads="1"/>
          </p:cNvSpPr>
          <p:nvPr/>
        </p:nvSpPr>
        <p:spPr>
          <a:xfrm>
            <a:off x="381000" y="0"/>
            <a:ext cx="8763000" cy="1295400"/>
          </a:xfrm>
          <a:prstGeom prst="rect">
            <a:avLst/>
          </a:prstGeom>
        </p:spPr>
        <p:txBody>
          <a:bodyPr anchor="ctr"/>
          <a:lstStyle/>
          <a:p>
            <a:pPr>
              <a:defRPr/>
            </a:pPr>
            <a:r>
              <a:rPr lang="en-US" sz="3200" b="1" kern="0" dirty="0">
                <a:solidFill>
                  <a:srgbClr val="008080"/>
                </a:solidFill>
                <a:latin typeface="Arial" panose="020B0604020202020204" pitchFamily="34" charset="0"/>
                <a:ea typeface="+mj-ea"/>
                <a:cs typeface="+mj-cs"/>
              </a:rPr>
              <a:t>2. Ballast-Filled Barriers</a:t>
            </a:r>
          </a:p>
        </p:txBody>
      </p:sp>
      <p:pic>
        <p:nvPicPr>
          <p:cNvPr id="9" name="Picture 4" descr="Water filled orange and white barrier on roadside"/>
          <p:cNvPicPr>
            <a:picLocks noChangeAspect="1" noChangeArrowheads="1"/>
          </p:cNvPicPr>
          <p:nvPr/>
        </p:nvPicPr>
        <p:blipFill>
          <a:blip r:embed="rId5" cstate="print"/>
          <a:srcRect/>
          <a:stretch>
            <a:fillRect/>
          </a:stretch>
        </p:blipFill>
        <p:spPr bwMode="auto">
          <a:xfrm>
            <a:off x="4419600" y="3886200"/>
            <a:ext cx="3352800" cy="1991496"/>
          </a:xfrm>
          <a:prstGeom prst="rect">
            <a:avLst/>
          </a:prstGeom>
          <a:noFill/>
          <a:ln w="9525">
            <a:noFill/>
            <a:miter lim="800000"/>
            <a:headEnd/>
            <a:tailEnd/>
          </a:ln>
        </p:spPr>
      </p:pic>
      <p:sp>
        <p:nvSpPr>
          <p:cNvPr id="10" name="Rectangle 5"/>
          <p:cNvSpPr>
            <a:spLocks noChangeArrowheads="1"/>
          </p:cNvSpPr>
          <p:nvPr/>
        </p:nvSpPr>
        <p:spPr bwMode="auto">
          <a:xfrm>
            <a:off x="1578077" y="6032335"/>
            <a:ext cx="4495800" cy="584775"/>
          </a:xfrm>
          <a:prstGeom prst="rect">
            <a:avLst/>
          </a:prstGeom>
          <a:solidFill>
            <a:schemeClr val="bg1"/>
          </a:solidFill>
          <a:ln w="57150" cap="sq">
            <a:solidFill>
              <a:srgbClr val="C00000"/>
            </a:solidFill>
            <a:miter lim="800000"/>
            <a:headEnd type="none" w="sm" len="sm"/>
            <a:tailEnd type="none" w="sm" len="sm"/>
          </a:ln>
        </p:spPr>
        <p:txBody>
          <a:bodyPr wrap="square">
            <a:spAutoFit/>
          </a:bodyPr>
          <a:lstStyle/>
          <a:p>
            <a:pPr algn="ctr"/>
            <a:r>
              <a:rPr lang="en-US" sz="3200" b="1" dirty="0">
                <a:latin typeface="Arial" panose="020B0604020202020204" pitchFamily="34" charset="0"/>
              </a:rPr>
              <a:t>Yodock (Proprietary)</a:t>
            </a:r>
          </a:p>
        </p:txBody>
      </p:sp>
      <p:sp>
        <p:nvSpPr>
          <p:cNvPr id="3" name="TextBox 2">
            <a:extLst>
              <a:ext uri="{FF2B5EF4-FFF2-40B4-BE49-F238E27FC236}">
                <a16:creationId xmlns:a16="http://schemas.microsoft.com/office/drawing/2014/main" id="{56ED288C-DECE-794E-8924-3206E4132C28}"/>
              </a:ext>
            </a:extLst>
          </p:cNvPr>
          <p:cNvSpPr txBox="1"/>
          <p:nvPr/>
        </p:nvSpPr>
        <p:spPr>
          <a:xfrm>
            <a:off x="3733801" y="2985276"/>
            <a:ext cx="3047999" cy="184666"/>
          </a:xfrm>
          <a:prstGeom prst="rect">
            <a:avLst/>
          </a:prstGeom>
          <a:noFill/>
        </p:spPr>
        <p:txBody>
          <a:bodyPr wrap="square" rtlCol="0">
            <a:spAutoFit/>
          </a:bodyPr>
          <a:lstStyle/>
          <a:p>
            <a:r>
              <a:rPr lang="en-US" sz="600" dirty="0"/>
              <a:t>https://www.jtitraffic.com/our-products/temporary-barriers/triton-barrier/</a:t>
            </a:r>
          </a:p>
        </p:txBody>
      </p:sp>
      <p:sp>
        <p:nvSpPr>
          <p:cNvPr id="5" name="TextBox 4">
            <a:extLst>
              <a:ext uri="{FF2B5EF4-FFF2-40B4-BE49-F238E27FC236}">
                <a16:creationId xmlns:a16="http://schemas.microsoft.com/office/drawing/2014/main" id="{589E3BA2-92EE-E4EE-45FE-CC15D8294BA9}"/>
              </a:ext>
            </a:extLst>
          </p:cNvPr>
          <p:cNvSpPr txBox="1"/>
          <p:nvPr/>
        </p:nvSpPr>
        <p:spPr>
          <a:xfrm>
            <a:off x="5486400" y="5841660"/>
            <a:ext cx="4572000" cy="215444"/>
          </a:xfrm>
          <a:prstGeom prst="rect">
            <a:avLst/>
          </a:prstGeom>
          <a:noFill/>
        </p:spPr>
        <p:txBody>
          <a:bodyPr wrap="square">
            <a:spAutoFit/>
          </a:bodyPr>
          <a:lstStyle/>
          <a:p>
            <a:r>
              <a:rPr lang="en-US" sz="800" dirty="0"/>
              <a:t>https://ops.fhwa.dot.gov/publications/fhwahop17028/index.htm</a:t>
            </a:r>
          </a:p>
        </p:txBody>
      </p:sp>
    </p:spTree>
    <p:extLst>
      <p:ext uri="{BB962C8B-B14F-4D97-AF65-F5344CB8AC3E}">
        <p14:creationId xmlns:p14="http://schemas.microsoft.com/office/powerpoint/2010/main" val="3045107201"/>
      </p:ext>
    </p:ext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txBox="1">
            <a:spLocks noChangeArrowheads="1"/>
          </p:cNvSpPr>
          <p:nvPr/>
        </p:nvSpPr>
        <p:spPr bwMode="auto">
          <a:xfrm>
            <a:off x="304800" y="0"/>
            <a:ext cx="8839200" cy="1447800"/>
          </a:xfrm>
          <a:prstGeom prst="rect">
            <a:avLst/>
          </a:prstGeom>
          <a:noFill/>
          <a:ln>
            <a:miter lim="800000"/>
            <a:headEnd/>
            <a:tailEnd/>
          </a:ln>
        </p:spPr>
        <p:txBody>
          <a:bodyPr anchor="ctr"/>
          <a:lstStyle/>
          <a:p>
            <a:pPr>
              <a:defRPr/>
            </a:pPr>
            <a:endParaRPr lang="en-US" sz="3600" b="1" kern="0" dirty="0">
              <a:solidFill>
                <a:srgbClr val="00ACA1"/>
              </a:solidFill>
              <a:latin typeface="Arial" panose="020B0604020202020204" pitchFamily="34" charset="0"/>
              <a:ea typeface="+mj-ea"/>
              <a:cs typeface="+mj-cs"/>
            </a:endParaRPr>
          </a:p>
        </p:txBody>
      </p:sp>
      <p:pic>
        <p:nvPicPr>
          <p:cNvPr id="4" name="Picture 3" descr="Examples of MASH test levels with test vehicle, speed, and 15 to 25 degree impact angle">
            <a:extLst>
              <a:ext uri="{C183D7F6-B498-43B3-948B-1728B52AA6E4}">
                <adec:decorative xmlns:adec="http://schemas.microsoft.com/office/drawing/2017/decorative" val="0"/>
              </a:ext>
            </a:extLst>
          </p:cNvPr>
          <p:cNvPicPr>
            <a:picLocks noChangeAspect="1"/>
          </p:cNvPicPr>
          <p:nvPr/>
        </p:nvPicPr>
        <p:blipFill>
          <a:blip r:embed="rId3"/>
          <a:stretch>
            <a:fillRect/>
          </a:stretch>
        </p:blipFill>
        <p:spPr>
          <a:xfrm>
            <a:off x="-51497" y="1332854"/>
            <a:ext cx="9195498" cy="4153951"/>
          </a:xfrm>
          <a:prstGeom prst="rect">
            <a:avLst/>
          </a:prstGeom>
        </p:spPr>
      </p:pic>
      <p:sp>
        <p:nvSpPr>
          <p:cNvPr id="2" name="Title 1">
            <a:extLst>
              <a:ext uri="{FF2B5EF4-FFF2-40B4-BE49-F238E27FC236}">
                <a16:creationId xmlns:a16="http://schemas.microsoft.com/office/drawing/2014/main" id="{17755C02-8DA0-6D4A-9645-ECE9A1031A62}"/>
              </a:ext>
            </a:extLst>
          </p:cNvPr>
          <p:cNvSpPr>
            <a:spLocks noGrp="1"/>
          </p:cNvSpPr>
          <p:nvPr>
            <p:ph type="title" idx="4294967295"/>
          </p:nvPr>
        </p:nvSpPr>
        <p:spPr/>
        <p:txBody>
          <a:bodyPr/>
          <a:lstStyle/>
          <a:p>
            <a:pPr rtl="0" fontAlgn="base"/>
            <a:r>
              <a:rPr lang="en-US" sz="3600" b="1" dirty="0">
                <a:solidFill>
                  <a:srgbClr val="00ACA1"/>
                </a:solidFill>
                <a:effectLst/>
                <a:latin typeface="Arial" panose="020B0604020202020204" pitchFamily="34" charset="0"/>
                <a:ea typeface="+mn-ea"/>
                <a:cs typeface="+mn-cs"/>
              </a:rPr>
              <a:t>MASH Test Levels (TL)</a:t>
            </a:r>
            <a:endParaRPr lang="en-US" dirty="0">
              <a:effectLst/>
            </a:endParaRPr>
          </a:p>
          <a:p>
            <a:endParaRPr lang="en-US" dirty="0"/>
          </a:p>
        </p:txBody>
      </p:sp>
      <p:sp>
        <p:nvSpPr>
          <p:cNvPr id="5" name="Google Shape;74;p1">
            <a:extLst>
              <a:ext uri="{FF2B5EF4-FFF2-40B4-BE49-F238E27FC236}">
                <a16:creationId xmlns:a16="http://schemas.microsoft.com/office/drawing/2014/main" id="{B616C091-FB94-88CD-499F-ABE0C3419AB0}"/>
              </a:ext>
            </a:extLst>
          </p:cNvPr>
          <p:cNvSpPr/>
          <p:nvPr/>
        </p:nvSpPr>
        <p:spPr>
          <a:xfrm>
            <a:off x="1524000" y="6172200"/>
            <a:ext cx="29718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Source: Manual for Assessing Safety Hardware</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3632329053"/>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1"/>
          <p:cNvSpPr txBox="1">
            <a:spLocks/>
          </p:cNvSpPr>
          <p:nvPr/>
        </p:nvSpPr>
        <p:spPr>
          <a:xfrm>
            <a:off x="312174" y="914400"/>
            <a:ext cx="8534400" cy="5486400"/>
          </a:xfrm>
          <a:prstGeom prst="rect">
            <a:avLst/>
          </a:prstGeom>
        </p:spPr>
        <p:txBody>
          <a:bodyPr/>
          <a:lstStyle/>
          <a:p>
            <a:pPr marL="342900" marR="0" lvl="0" indent="-342900" algn="l" defTabSz="914400" rtl="0" eaLnBrk="0" fontAlgn="base" latinLnBrk="0" hangingPunct="0">
              <a:lnSpc>
                <a:spcPct val="100000"/>
              </a:lnSpc>
              <a:spcBef>
                <a:spcPct val="20000"/>
              </a:spcBef>
              <a:spcAft>
                <a:spcPct val="0"/>
              </a:spcAft>
              <a:buClrTx/>
              <a:buSzPct val="90000"/>
              <a:buFontTx/>
              <a:buNone/>
              <a:tabLst/>
              <a:defRPr/>
            </a:pPr>
            <a:endParaRPr kumimoji="0" lang="en-US" sz="3200" b="0" i="0" u="none" strike="noStrike" kern="0" cap="none" spc="0" normalizeH="0" baseline="0" noProof="0" dirty="0">
              <a:ln>
                <a:noFill/>
              </a:ln>
              <a:solidFill>
                <a:schemeClr val="tx1"/>
              </a:solidFill>
              <a:effectLst/>
              <a:uLnTx/>
              <a:uFillTx/>
              <a:latin typeface="Arial" panose="020B0604020202020204" pitchFamily="34" charset="0"/>
              <a:ea typeface="+mn-ea"/>
              <a:cs typeface="+mn-cs"/>
            </a:endParaRPr>
          </a:p>
          <a:p>
            <a:pPr marL="236538" lvl="0" indent="-236538" eaLnBrk="0" hangingPunct="0">
              <a:spcBef>
                <a:spcPct val="20000"/>
              </a:spcBef>
              <a:buClr>
                <a:srgbClr val="C00000"/>
              </a:buClr>
              <a:buSzPct val="65000"/>
              <a:buFont typeface="Wingdings" panose="05000000000000000000" pitchFamily="2" charset="2"/>
              <a:buChar char="§"/>
            </a:pPr>
            <a:r>
              <a:rPr lang="en-US" sz="2800" kern="0" dirty="0">
                <a:latin typeface="Arial" panose="020B0604020202020204" pitchFamily="34" charset="0"/>
              </a:rPr>
              <a:t>Where large barrier deflections are less likely</a:t>
            </a:r>
          </a:p>
          <a:p>
            <a:pPr marL="236538" lvl="1" indent="-236538" eaLnBrk="0" hangingPunct="0">
              <a:spcBef>
                <a:spcPct val="20000"/>
              </a:spcBef>
              <a:buClr>
                <a:srgbClr val="C00000"/>
              </a:buClr>
              <a:buSzPct val="65000"/>
              <a:buFont typeface="Wingdings" panose="05000000000000000000" pitchFamily="2" charset="2"/>
              <a:buChar char="§"/>
            </a:pPr>
            <a:r>
              <a:rPr lang="en-US" sz="2800" kern="0" dirty="0">
                <a:latin typeface="Arial" panose="020B0604020202020204" pitchFamily="34" charset="0"/>
              </a:rPr>
              <a:t>Low speed and low impact angles</a:t>
            </a:r>
          </a:p>
          <a:p>
            <a:pPr marL="236538" lvl="0" indent="-236538" eaLnBrk="0" hangingPunct="0">
              <a:spcBef>
                <a:spcPct val="20000"/>
              </a:spcBef>
              <a:buClr>
                <a:srgbClr val="C00000"/>
              </a:buClr>
              <a:buSzPct val="65000"/>
              <a:buFont typeface="Wingdings" panose="05000000000000000000" pitchFamily="2" charset="2"/>
              <a:buChar char="§"/>
            </a:pPr>
            <a:r>
              <a:rPr lang="en-US" sz="2800" kern="0" dirty="0">
                <a:latin typeface="Arial" panose="020B0604020202020204" pitchFamily="34" charset="0"/>
                <a:cs typeface="Arial" panose="020B0604020202020204" pitchFamily="34" charset="0"/>
              </a:rPr>
              <a:t>Urban projects requiring pedestrian protection and accommodation</a:t>
            </a:r>
          </a:p>
          <a:p>
            <a:pPr marL="236538" lvl="0" indent="-236538" eaLnBrk="0" hangingPunct="0">
              <a:spcBef>
                <a:spcPct val="20000"/>
              </a:spcBef>
              <a:buClr>
                <a:srgbClr val="C00000"/>
              </a:buClr>
              <a:buSzPct val="65000"/>
              <a:buFont typeface="Wingdings" panose="05000000000000000000" pitchFamily="2" charset="2"/>
              <a:buChar char="§"/>
            </a:pPr>
            <a:r>
              <a:rPr lang="en-US" sz="2800" kern="0" dirty="0">
                <a:latin typeface="Arial" panose="020B0604020202020204" pitchFamily="34" charset="0"/>
                <a:cs typeface="Arial" panose="020B0604020202020204" pitchFamily="34" charset="0"/>
              </a:rPr>
              <a:t>Where space is too limited to allow heavy equipment to place concrete barriers</a:t>
            </a:r>
          </a:p>
          <a:p>
            <a:pPr marL="236538" lvl="0" indent="-236538" eaLnBrk="0" hangingPunct="0">
              <a:spcBef>
                <a:spcPct val="20000"/>
              </a:spcBef>
              <a:buClr>
                <a:srgbClr val="C00000"/>
              </a:buClr>
              <a:buSzPct val="65000"/>
              <a:buFont typeface="Wingdings" panose="05000000000000000000" pitchFamily="2" charset="2"/>
              <a:buChar char="§"/>
            </a:pPr>
            <a:r>
              <a:rPr lang="en-US" sz="2800" kern="0" dirty="0">
                <a:latin typeface="Arial" panose="020B0604020202020204" pitchFamily="34" charset="0"/>
                <a:cs typeface="Arial" panose="020B0604020202020204" pitchFamily="34" charset="0"/>
              </a:rPr>
              <a:t>Where the travel lanes are narrow</a:t>
            </a:r>
            <a:endParaRPr kumimoji="0" lang="en-US" sz="2800" b="0" i="0" u="none" strike="noStrike" kern="0" cap="none" spc="0" normalizeH="0" baseline="0" noProof="0" dirty="0">
              <a:ln>
                <a:noFill/>
              </a:ln>
              <a:solidFill>
                <a:schemeClr val="tx1"/>
              </a:solidFill>
              <a:effectLst/>
              <a:uLnTx/>
              <a:uFillTx/>
              <a:latin typeface="Arial" panose="020B0604020202020204" pitchFamily="34" charset="0"/>
              <a:cs typeface="Arial" panose="020B0604020202020204" pitchFamily="34" charset="0"/>
            </a:endParaRPr>
          </a:p>
        </p:txBody>
      </p:sp>
      <p:sp>
        <p:nvSpPr>
          <p:cNvPr id="4" name="Rectangle 2">
            <a:extLst>
              <a:ext uri="{FF2B5EF4-FFF2-40B4-BE49-F238E27FC236}">
                <a16:creationId xmlns:a16="http://schemas.microsoft.com/office/drawing/2014/main" id="{47584CDA-96A5-431B-975D-EDE50E12B199}"/>
              </a:ext>
            </a:extLst>
          </p:cNvPr>
          <p:cNvSpPr txBox="1">
            <a:spLocks noChangeArrowheads="1"/>
          </p:cNvSpPr>
          <p:nvPr/>
        </p:nvSpPr>
        <p:spPr bwMode="auto">
          <a:xfrm>
            <a:off x="304800" y="152400"/>
            <a:ext cx="8077200" cy="1295400"/>
          </a:xfrm>
          <a:prstGeom prst="rect">
            <a:avLst/>
          </a:prstGeom>
          <a:noFill/>
          <a:ln w="25400" cap="flat" cmpd="sng" algn="ctr">
            <a:solidFill>
              <a:schemeClr val="accent3"/>
            </a:solidFill>
            <a:prstDash val="solid"/>
            <a:miter lim="800000"/>
            <a:headEnd/>
            <a:tailEnd/>
          </a:ln>
          <a:effec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3200" b="1" i="0" baseline="0">
                <a:solidFill>
                  <a:srgbClr val="008080"/>
                </a:solidFill>
                <a:effectLst/>
                <a:latin typeface="Arial" panose="020B0604020202020204" pitchFamily="34" charset="0"/>
                <a:ea typeface="+mj-ea"/>
                <a:cs typeface="Arial" panose="020B0604020202020204" pitchFamily="34" charset="0"/>
              </a:defRPr>
            </a:lvl1pPr>
            <a:lvl2pPr algn="ctr" rtl="0" eaLnBrk="0" fontAlgn="base" hangingPunct="0">
              <a:spcBef>
                <a:spcPct val="0"/>
              </a:spcBef>
              <a:spcAft>
                <a:spcPct val="0"/>
              </a:spcAft>
              <a:defRPr sz="4000" b="1" i="1">
                <a:solidFill>
                  <a:srgbClr val="CC3300"/>
                </a:solidFill>
                <a:latin typeface="Calibri" pitchFamily="34" charset="0"/>
              </a:defRPr>
            </a:lvl2pPr>
            <a:lvl3pPr algn="ctr" rtl="0" eaLnBrk="0" fontAlgn="base" hangingPunct="0">
              <a:spcBef>
                <a:spcPct val="0"/>
              </a:spcBef>
              <a:spcAft>
                <a:spcPct val="0"/>
              </a:spcAft>
              <a:defRPr sz="4000" b="1" i="1">
                <a:solidFill>
                  <a:srgbClr val="CC3300"/>
                </a:solidFill>
                <a:latin typeface="Calibri" pitchFamily="34" charset="0"/>
              </a:defRPr>
            </a:lvl3pPr>
            <a:lvl4pPr algn="ctr" rtl="0" eaLnBrk="0" fontAlgn="base" hangingPunct="0">
              <a:spcBef>
                <a:spcPct val="0"/>
              </a:spcBef>
              <a:spcAft>
                <a:spcPct val="0"/>
              </a:spcAft>
              <a:defRPr sz="4000" b="1" i="1">
                <a:solidFill>
                  <a:srgbClr val="CC3300"/>
                </a:solidFill>
                <a:latin typeface="Calibri" pitchFamily="34" charset="0"/>
              </a:defRPr>
            </a:lvl4pPr>
            <a:lvl5pPr algn="ctr" rtl="0" eaLnBrk="0" fontAlgn="base" hangingPunct="0">
              <a:spcBef>
                <a:spcPct val="0"/>
              </a:spcBef>
              <a:spcAft>
                <a:spcPct val="0"/>
              </a:spcAft>
              <a:defRPr sz="4000" b="1" i="1">
                <a:solidFill>
                  <a:srgbClr val="CC3300"/>
                </a:solidFill>
                <a:latin typeface="Calibri" pitchFamily="34" charset="0"/>
              </a:defRPr>
            </a:lvl5pPr>
            <a:lvl6pPr marL="457200" algn="ctr" rtl="0" fontAlgn="base">
              <a:spcBef>
                <a:spcPct val="0"/>
              </a:spcBef>
              <a:spcAft>
                <a:spcPct val="0"/>
              </a:spcAft>
              <a:defRPr sz="4000" b="1" i="1">
                <a:solidFill>
                  <a:srgbClr val="CC3300"/>
                </a:solidFill>
                <a:latin typeface="Verdana" pitchFamily="34" charset="0"/>
              </a:defRPr>
            </a:lvl6pPr>
            <a:lvl7pPr marL="914400" algn="ctr" rtl="0" fontAlgn="base">
              <a:spcBef>
                <a:spcPct val="0"/>
              </a:spcBef>
              <a:spcAft>
                <a:spcPct val="0"/>
              </a:spcAft>
              <a:defRPr sz="4000" b="1" i="1">
                <a:solidFill>
                  <a:srgbClr val="CC3300"/>
                </a:solidFill>
                <a:latin typeface="Verdana" pitchFamily="34" charset="0"/>
              </a:defRPr>
            </a:lvl7pPr>
            <a:lvl8pPr marL="1371600" algn="ctr" rtl="0" fontAlgn="base">
              <a:spcBef>
                <a:spcPct val="0"/>
              </a:spcBef>
              <a:spcAft>
                <a:spcPct val="0"/>
              </a:spcAft>
              <a:defRPr sz="4000" b="1" i="1">
                <a:solidFill>
                  <a:srgbClr val="CC3300"/>
                </a:solidFill>
                <a:latin typeface="Verdana" pitchFamily="34" charset="0"/>
              </a:defRPr>
            </a:lvl8pPr>
            <a:lvl9pPr marL="1828800" algn="ctr" rtl="0" fontAlgn="base">
              <a:spcBef>
                <a:spcPct val="0"/>
              </a:spcBef>
              <a:spcAft>
                <a:spcPct val="0"/>
              </a:spcAft>
              <a:defRPr sz="4000" b="1" i="1">
                <a:solidFill>
                  <a:srgbClr val="CC3300"/>
                </a:solidFill>
                <a:latin typeface="Verdana" pitchFamily="34" charset="0"/>
              </a:defRPr>
            </a:lvl9pPr>
          </a:lstStyle>
          <a:p>
            <a:pPr lvl="0" eaLnBrk="1" hangingPunct="1">
              <a:defRPr/>
            </a:pPr>
            <a:r>
              <a:rPr lang="en-US" sz="3600" dirty="0"/>
              <a:t>Typical Applications</a:t>
            </a:r>
            <a:endParaRPr lang="en-US" sz="3600" kern="0" dirty="0"/>
          </a:p>
        </p:txBody>
      </p:sp>
    </p:spTree>
    <p:extLst>
      <p:ext uri="{BB962C8B-B14F-4D97-AF65-F5344CB8AC3E}">
        <p14:creationId xmlns:p14="http://schemas.microsoft.com/office/powerpoint/2010/main" val="2226661552"/>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1"/>
          <p:cNvSpPr txBox="1">
            <a:spLocks/>
          </p:cNvSpPr>
          <p:nvPr/>
        </p:nvSpPr>
        <p:spPr>
          <a:xfrm>
            <a:off x="228600" y="914400"/>
            <a:ext cx="4038600" cy="5105400"/>
          </a:xfrm>
          <a:prstGeom prst="rect">
            <a:avLst/>
          </a:prstGeom>
        </p:spPr>
        <p:txBody>
          <a:bodyPr/>
          <a:lstStyle/>
          <a:p>
            <a:pPr marL="342900" marR="0" lvl="0" indent="-342900" algn="l" defTabSz="914400" rtl="0" eaLnBrk="0" fontAlgn="base" latinLnBrk="0" hangingPunct="0">
              <a:lnSpc>
                <a:spcPct val="100000"/>
              </a:lnSpc>
              <a:spcBef>
                <a:spcPct val="20000"/>
              </a:spcBef>
              <a:spcAft>
                <a:spcPct val="0"/>
              </a:spcAft>
              <a:buClrTx/>
              <a:buSzPct val="90000"/>
              <a:buFontTx/>
              <a:buNone/>
              <a:tabLst/>
              <a:defRPr/>
            </a:pPr>
            <a:endParaRPr kumimoji="0" lang="en-US" sz="3200" b="0" i="0" u="none" strike="noStrike" kern="0" cap="none" spc="0" normalizeH="0" baseline="0" noProof="0" dirty="0">
              <a:ln>
                <a:noFill/>
              </a:ln>
              <a:solidFill>
                <a:schemeClr val="tx1"/>
              </a:solidFill>
              <a:effectLst/>
              <a:uLnTx/>
              <a:uFillTx/>
              <a:latin typeface="Arial" panose="020B0604020202020204" pitchFamily="34" charset="0"/>
              <a:ea typeface="+mn-ea"/>
              <a:cs typeface="+mn-cs"/>
            </a:endParaRPr>
          </a:p>
          <a:p>
            <a:pPr marL="236538" lvl="0" indent="-236538" eaLnBrk="0" hangingPunct="0">
              <a:spcBef>
                <a:spcPct val="20000"/>
              </a:spcBef>
              <a:buClr>
                <a:srgbClr val="C00000"/>
              </a:buClr>
              <a:buSzPct val="65000"/>
              <a:buFont typeface="Wingdings" panose="05000000000000000000" pitchFamily="2" charset="2"/>
              <a:buChar char="§"/>
            </a:pPr>
            <a:r>
              <a:rPr lang="en-US" sz="2800" kern="0" dirty="0">
                <a:latin typeface="Arial" panose="020B0604020202020204" pitchFamily="34" charset="0"/>
              </a:rPr>
              <a:t>Minimal installation and removal cost due to their light weight and easy handling</a:t>
            </a:r>
          </a:p>
          <a:p>
            <a:pPr marL="236538" lvl="0" indent="-236538" eaLnBrk="0" hangingPunct="0">
              <a:spcBef>
                <a:spcPct val="20000"/>
              </a:spcBef>
              <a:buClr>
                <a:srgbClr val="C00000"/>
              </a:buClr>
              <a:buSzPct val="65000"/>
              <a:buFont typeface="Wingdings" panose="05000000000000000000" pitchFamily="2" charset="2"/>
              <a:buChar char="§"/>
            </a:pPr>
            <a:r>
              <a:rPr kumimoji="0" lang="en-US" sz="2800" b="0" i="0" u="none" strike="noStrike" kern="0" cap="none" spc="0" normalizeH="0" baseline="0" noProof="0" dirty="0">
                <a:ln>
                  <a:noFill/>
                </a:ln>
                <a:solidFill>
                  <a:schemeClr val="tx1"/>
                </a:solidFill>
                <a:effectLst/>
                <a:uLnTx/>
                <a:uFillTx/>
                <a:latin typeface="Arial" panose="020B0604020202020204" pitchFamily="34" charset="0"/>
                <a:cs typeface="Arial" panose="020B0604020202020204" pitchFamily="34" charset="0"/>
              </a:rPr>
              <a:t>Keeps workers</a:t>
            </a:r>
            <a:r>
              <a:rPr kumimoji="0" lang="en-US" sz="2800" b="0" i="0" u="none" strike="noStrike" kern="0" cap="none" spc="0" normalizeH="0" noProof="0" dirty="0">
                <a:ln>
                  <a:noFill/>
                </a:ln>
                <a:solidFill>
                  <a:schemeClr val="tx1"/>
                </a:solidFill>
                <a:effectLst/>
                <a:uLnTx/>
                <a:uFillTx/>
                <a:latin typeface="Arial" panose="020B0604020202020204" pitchFamily="34" charset="0"/>
                <a:cs typeface="Arial" panose="020B0604020202020204" pitchFamily="34" charset="0"/>
              </a:rPr>
              <a:t> from inadvertently encroaching into travel lanes</a:t>
            </a:r>
          </a:p>
          <a:p>
            <a:pPr marL="693738" lvl="2" indent="-236538" eaLnBrk="0" hangingPunct="0">
              <a:spcBef>
                <a:spcPct val="20000"/>
              </a:spcBef>
              <a:buClr>
                <a:srgbClr val="C00000"/>
              </a:buClr>
              <a:buSzPct val="65000"/>
              <a:buFont typeface="Wingdings" panose="05000000000000000000" pitchFamily="2" charset="2"/>
              <a:buChar char="§"/>
            </a:pPr>
            <a:r>
              <a:rPr lang="en-US" sz="2800" kern="0" baseline="0" dirty="0">
                <a:latin typeface="Arial" panose="020B0604020202020204" pitchFamily="34" charset="0"/>
                <a:cs typeface="Arial" panose="020B0604020202020204" pitchFamily="34" charset="0"/>
              </a:rPr>
              <a:t>Slips and falls</a:t>
            </a:r>
            <a:endParaRPr kumimoji="0" lang="en-US" sz="2800" b="0" i="0" u="none" strike="noStrike" kern="0" cap="none" spc="0" normalizeH="0" baseline="0" noProof="0" dirty="0">
              <a:ln>
                <a:noFill/>
              </a:ln>
              <a:solidFill>
                <a:schemeClr val="tx1"/>
              </a:solidFill>
              <a:effectLst/>
              <a:uLnTx/>
              <a:uFillTx/>
              <a:latin typeface="Arial" panose="020B0604020202020204" pitchFamily="34" charset="0"/>
              <a:cs typeface="Arial" panose="020B0604020202020204" pitchFamily="34" charset="0"/>
            </a:endParaRPr>
          </a:p>
        </p:txBody>
      </p:sp>
      <p:pic>
        <p:nvPicPr>
          <p:cNvPr id="1026" name="Picture 2" descr="Water filled barrier with metal straps connecting sections together">
            <a:extLst>
              <a:ext uri="{C183D7F6-B498-43B3-948B-1728B52AA6E4}">
                <adec:decorative xmlns:adec="http://schemas.microsoft.com/office/drawing/2017/decorative" val="0"/>
              </a:ext>
            </a:extLst>
          </p:cNvPr>
          <p:cNvPicPr>
            <a:picLocks noChangeAspect="1" noChangeArrowheads="1"/>
          </p:cNvPicPr>
          <p:nvPr/>
        </p:nvPicPr>
        <p:blipFill>
          <a:blip r:embed="rId3" cstate="print"/>
          <a:srcRect/>
          <a:stretch>
            <a:fillRect/>
          </a:stretch>
        </p:blipFill>
        <p:spPr bwMode="auto">
          <a:xfrm>
            <a:off x="4495800" y="1752600"/>
            <a:ext cx="4286250" cy="3081280"/>
          </a:xfrm>
          <a:prstGeom prst="rect">
            <a:avLst/>
          </a:prstGeom>
          <a:noFill/>
          <a:ln w="9525">
            <a:noFill/>
            <a:miter lim="800000"/>
            <a:headEnd/>
            <a:tailEnd/>
          </a:ln>
        </p:spPr>
      </p:pic>
      <p:sp>
        <p:nvSpPr>
          <p:cNvPr id="5" name="Rectangle 2">
            <a:extLst>
              <a:ext uri="{FF2B5EF4-FFF2-40B4-BE49-F238E27FC236}">
                <a16:creationId xmlns:a16="http://schemas.microsoft.com/office/drawing/2014/main" id="{DF7DB983-9FDB-43FB-8E24-CC7C39ECE5B2}"/>
              </a:ext>
            </a:extLst>
          </p:cNvPr>
          <p:cNvSpPr txBox="1">
            <a:spLocks noChangeArrowheads="1"/>
          </p:cNvSpPr>
          <p:nvPr/>
        </p:nvSpPr>
        <p:spPr bwMode="auto">
          <a:xfrm>
            <a:off x="228600" y="0"/>
            <a:ext cx="8077200" cy="1295400"/>
          </a:xfrm>
          <a:prstGeom prst="rect">
            <a:avLst/>
          </a:prstGeom>
          <a:noFill/>
          <a:ln w="25400" cap="flat" cmpd="sng" algn="ctr">
            <a:solidFill>
              <a:schemeClr val="accent3"/>
            </a:solidFill>
            <a:prstDash val="solid"/>
            <a:miter lim="800000"/>
            <a:headEnd/>
            <a:tailEnd/>
          </a:ln>
          <a:effec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3200" b="1" i="0" baseline="0">
                <a:solidFill>
                  <a:srgbClr val="008080"/>
                </a:solidFill>
                <a:effectLst/>
                <a:latin typeface="Arial" panose="020B0604020202020204" pitchFamily="34" charset="0"/>
                <a:ea typeface="+mj-ea"/>
                <a:cs typeface="Arial" panose="020B0604020202020204" pitchFamily="34" charset="0"/>
              </a:defRPr>
            </a:lvl1pPr>
            <a:lvl2pPr algn="ctr" rtl="0" eaLnBrk="0" fontAlgn="base" hangingPunct="0">
              <a:spcBef>
                <a:spcPct val="0"/>
              </a:spcBef>
              <a:spcAft>
                <a:spcPct val="0"/>
              </a:spcAft>
              <a:defRPr sz="4000" b="1" i="1">
                <a:solidFill>
                  <a:srgbClr val="CC3300"/>
                </a:solidFill>
                <a:latin typeface="Calibri" pitchFamily="34" charset="0"/>
              </a:defRPr>
            </a:lvl2pPr>
            <a:lvl3pPr algn="ctr" rtl="0" eaLnBrk="0" fontAlgn="base" hangingPunct="0">
              <a:spcBef>
                <a:spcPct val="0"/>
              </a:spcBef>
              <a:spcAft>
                <a:spcPct val="0"/>
              </a:spcAft>
              <a:defRPr sz="4000" b="1" i="1">
                <a:solidFill>
                  <a:srgbClr val="CC3300"/>
                </a:solidFill>
                <a:latin typeface="Calibri" pitchFamily="34" charset="0"/>
              </a:defRPr>
            </a:lvl3pPr>
            <a:lvl4pPr algn="ctr" rtl="0" eaLnBrk="0" fontAlgn="base" hangingPunct="0">
              <a:spcBef>
                <a:spcPct val="0"/>
              </a:spcBef>
              <a:spcAft>
                <a:spcPct val="0"/>
              </a:spcAft>
              <a:defRPr sz="4000" b="1" i="1">
                <a:solidFill>
                  <a:srgbClr val="CC3300"/>
                </a:solidFill>
                <a:latin typeface="Calibri" pitchFamily="34" charset="0"/>
              </a:defRPr>
            </a:lvl4pPr>
            <a:lvl5pPr algn="ctr" rtl="0" eaLnBrk="0" fontAlgn="base" hangingPunct="0">
              <a:spcBef>
                <a:spcPct val="0"/>
              </a:spcBef>
              <a:spcAft>
                <a:spcPct val="0"/>
              </a:spcAft>
              <a:defRPr sz="4000" b="1" i="1">
                <a:solidFill>
                  <a:srgbClr val="CC3300"/>
                </a:solidFill>
                <a:latin typeface="Calibri" pitchFamily="34" charset="0"/>
              </a:defRPr>
            </a:lvl5pPr>
            <a:lvl6pPr marL="457200" algn="ctr" rtl="0" fontAlgn="base">
              <a:spcBef>
                <a:spcPct val="0"/>
              </a:spcBef>
              <a:spcAft>
                <a:spcPct val="0"/>
              </a:spcAft>
              <a:defRPr sz="4000" b="1" i="1">
                <a:solidFill>
                  <a:srgbClr val="CC3300"/>
                </a:solidFill>
                <a:latin typeface="Verdana" pitchFamily="34" charset="0"/>
              </a:defRPr>
            </a:lvl6pPr>
            <a:lvl7pPr marL="914400" algn="ctr" rtl="0" fontAlgn="base">
              <a:spcBef>
                <a:spcPct val="0"/>
              </a:spcBef>
              <a:spcAft>
                <a:spcPct val="0"/>
              </a:spcAft>
              <a:defRPr sz="4000" b="1" i="1">
                <a:solidFill>
                  <a:srgbClr val="CC3300"/>
                </a:solidFill>
                <a:latin typeface="Verdana" pitchFamily="34" charset="0"/>
              </a:defRPr>
            </a:lvl7pPr>
            <a:lvl8pPr marL="1371600" algn="ctr" rtl="0" fontAlgn="base">
              <a:spcBef>
                <a:spcPct val="0"/>
              </a:spcBef>
              <a:spcAft>
                <a:spcPct val="0"/>
              </a:spcAft>
              <a:defRPr sz="4000" b="1" i="1">
                <a:solidFill>
                  <a:srgbClr val="CC3300"/>
                </a:solidFill>
                <a:latin typeface="Verdana" pitchFamily="34" charset="0"/>
              </a:defRPr>
            </a:lvl8pPr>
            <a:lvl9pPr marL="1828800" algn="ctr" rtl="0" fontAlgn="base">
              <a:spcBef>
                <a:spcPct val="0"/>
              </a:spcBef>
              <a:spcAft>
                <a:spcPct val="0"/>
              </a:spcAft>
              <a:defRPr sz="4000" b="1" i="1">
                <a:solidFill>
                  <a:srgbClr val="CC3300"/>
                </a:solidFill>
                <a:latin typeface="Verdana" pitchFamily="34" charset="0"/>
              </a:defRPr>
            </a:lvl9pPr>
          </a:lstStyle>
          <a:p>
            <a:pPr lvl="0" eaLnBrk="1" hangingPunct="1">
              <a:defRPr/>
            </a:pPr>
            <a:r>
              <a:rPr lang="en-US" sz="3600" dirty="0"/>
              <a:t>Relative Costs and Benefits</a:t>
            </a:r>
            <a:endParaRPr lang="en-US" sz="3600" kern="0" dirty="0"/>
          </a:p>
        </p:txBody>
      </p:sp>
      <p:sp>
        <p:nvSpPr>
          <p:cNvPr id="6" name="TextBox 5">
            <a:extLst>
              <a:ext uri="{FF2B5EF4-FFF2-40B4-BE49-F238E27FC236}">
                <a16:creationId xmlns:a16="http://schemas.microsoft.com/office/drawing/2014/main" id="{93D88BA8-C999-52B0-FC3A-E0B4CC34880C}"/>
              </a:ext>
            </a:extLst>
          </p:cNvPr>
          <p:cNvSpPr txBox="1"/>
          <p:nvPr/>
        </p:nvSpPr>
        <p:spPr>
          <a:xfrm>
            <a:off x="723902" y="5718731"/>
            <a:ext cx="8305800" cy="215444"/>
          </a:xfrm>
          <a:prstGeom prst="rect">
            <a:avLst/>
          </a:prstGeom>
          <a:noFill/>
        </p:spPr>
        <p:txBody>
          <a:bodyPr wrap="square">
            <a:spAutoFit/>
          </a:bodyPr>
          <a:lstStyle/>
          <a:p>
            <a:r>
              <a:rPr lang="en-US" sz="800" dirty="0"/>
              <a:t>Image: https://workzonesafety-media.s3.amazonaws.com/workzonesafety/files/documents/training/fhwa_wz_grant/atssa_positive_protection_guidelines.pdf</a:t>
            </a:r>
          </a:p>
        </p:txBody>
      </p:sp>
    </p:spTree>
    <p:extLst>
      <p:ext uri="{BB962C8B-B14F-4D97-AF65-F5344CB8AC3E}">
        <p14:creationId xmlns:p14="http://schemas.microsoft.com/office/powerpoint/2010/main" val="869561518"/>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descr="Water filled barrier separating traffic from work space">
            <a:extLst>
              <a:ext uri="{C183D7F6-B498-43B3-948B-1728B52AA6E4}">
                <adec:decorative xmlns:adec="http://schemas.microsoft.com/office/drawing/2017/decorative" val="0"/>
              </a:ext>
            </a:extLst>
          </p:cNvPr>
          <p:cNvPicPr>
            <a:picLocks noChangeAspect="1" noChangeArrowheads="1"/>
          </p:cNvPicPr>
          <p:nvPr/>
        </p:nvPicPr>
        <p:blipFill>
          <a:blip r:embed="rId3" cstate="print"/>
          <a:srcRect/>
          <a:stretch>
            <a:fillRect/>
          </a:stretch>
        </p:blipFill>
        <p:spPr bwMode="auto">
          <a:xfrm>
            <a:off x="4572000" y="1600200"/>
            <a:ext cx="4312294" cy="3062232"/>
          </a:xfrm>
          <a:prstGeom prst="rect">
            <a:avLst/>
          </a:prstGeom>
          <a:noFill/>
          <a:ln w="57150">
            <a:solidFill>
              <a:srgbClr val="C00000"/>
            </a:solidFill>
            <a:miter lim="800000"/>
            <a:headEnd/>
            <a:tailEnd/>
          </a:ln>
        </p:spPr>
      </p:pic>
      <p:pic>
        <p:nvPicPr>
          <p:cNvPr id="13315" name="Picture 3" descr="Tubular markers channelizing traffic">
            <a:extLst>
              <a:ext uri="{C183D7F6-B498-43B3-948B-1728B52AA6E4}">
                <adec:decorative xmlns:adec="http://schemas.microsoft.com/office/drawing/2017/decorative" val="0"/>
              </a:ext>
            </a:extLst>
          </p:cNvPr>
          <p:cNvPicPr>
            <a:picLocks noChangeAspect="1" noChangeArrowheads="1"/>
          </p:cNvPicPr>
          <p:nvPr/>
        </p:nvPicPr>
        <p:blipFill>
          <a:blip r:embed="rId4" cstate="print"/>
          <a:srcRect/>
          <a:stretch>
            <a:fillRect/>
          </a:stretch>
        </p:blipFill>
        <p:spPr bwMode="auto">
          <a:xfrm>
            <a:off x="90928" y="1676400"/>
            <a:ext cx="4328672" cy="2971800"/>
          </a:xfrm>
          <a:prstGeom prst="rect">
            <a:avLst/>
          </a:prstGeom>
          <a:noFill/>
          <a:ln w="57150">
            <a:solidFill>
              <a:srgbClr val="C00000"/>
            </a:solidFill>
            <a:miter lim="800000"/>
            <a:headEnd/>
            <a:tailEnd/>
          </a:ln>
        </p:spPr>
      </p:pic>
      <p:sp>
        <p:nvSpPr>
          <p:cNvPr id="5" name="Rectangle 2">
            <a:extLst>
              <a:ext uri="{FF2B5EF4-FFF2-40B4-BE49-F238E27FC236}">
                <a16:creationId xmlns:a16="http://schemas.microsoft.com/office/drawing/2014/main" id="{3A8BD657-09F4-4176-92A5-18148EAFFCDF}"/>
              </a:ext>
            </a:extLst>
          </p:cNvPr>
          <p:cNvSpPr txBox="1">
            <a:spLocks noChangeArrowheads="1"/>
          </p:cNvSpPr>
          <p:nvPr/>
        </p:nvSpPr>
        <p:spPr bwMode="auto">
          <a:xfrm>
            <a:off x="228600" y="0"/>
            <a:ext cx="8077200" cy="1295400"/>
          </a:xfrm>
          <a:prstGeom prst="rect">
            <a:avLst/>
          </a:prstGeom>
          <a:noFill/>
          <a:ln w="25400" cap="flat" cmpd="sng" algn="ctr">
            <a:solidFill>
              <a:schemeClr val="accent3"/>
            </a:solidFill>
            <a:prstDash val="solid"/>
            <a:miter lim="800000"/>
            <a:headEnd/>
            <a:tailEnd/>
          </a:ln>
          <a:effec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3200" b="1" i="0" baseline="0">
                <a:solidFill>
                  <a:srgbClr val="008080"/>
                </a:solidFill>
                <a:effectLst/>
                <a:latin typeface="Arial" panose="020B0604020202020204" pitchFamily="34" charset="0"/>
                <a:ea typeface="+mj-ea"/>
                <a:cs typeface="Arial" panose="020B0604020202020204" pitchFamily="34" charset="0"/>
              </a:defRPr>
            </a:lvl1pPr>
            <a:lvl2pPr algn="ctr" rtl="0" eaLnBrk="0" fontAlgn="base" hangingPunct="0">
              <a:spcBef>
                <a:spcPct val="0"/>
              </a:spcBef>
              <a:spcAft>
                <a:spcPct val="0"/>
              </a:spcAft>
              <a:defRPr sz="4000" b="1" i="1">
                <a:solidFill>
                  <a:srgbClr val="CC3300"/>
                </a:solidFill>
                <a:latin typeface="Calibri" pitchFamily="34" charset="0"/>
              </a:defRPr>
            </a:lvl2pPr>
            <a:lvl3pPr algn="ctr" rtl="0" eaLnBrk="0" fontAlgn="base" hangingPunct="0">
              <a:spcBef>
                <a:spcPct val="0"/>
              </a:spcBef>
              <a:spcAft>
                <a:spcPct val="0"/>
              </a:spcAft>
              <a:defRPr sz="4000" b="1" i="1">
                <a:solidFill>
                  <a:srgbClr val="CC3300"/>
                </a:solidFill>
                <a:latin typeface="Calibri" pitchFamily="34" charset="0"/>
              </a:defRPr>
            </a:lvl3pPr>
            <a:lvl4pPr algn="ctr" rtl="0" eaLnBrk="0" fontAlgn="base" hangingPunct="0">
              <a:spcBef>
                <a:spcPct val="0"/>
              </a:spcBef>
              <a:spcAft>
                <a:spcPct val="0"/>
              </a:spcAft>
              <a:defRPr sz="4000" b="1" i="1">
                <a:solidFill>
                  <a:srgbClr val="CC3300"/>
                </a:solidFill>
                <a:latin typeface="Calibri" pitchFamily="34" charset="0"/>
              </a:defRPr>
            </a:lvl4pPr>
            <a:lvl5pPr algn="ctr" rtl="0" eaLnBrk="0" fontAlgn="base" hangingPunct="0">
              <a:spcBef>
                <a:spcPct val="0"/>
              </a:spcBef>
              <a:spcAft>
                <a:spcPct val="0"/>
              </a:spcAft>
              <a:defRPr sz="4000" b="1" i="1">
                <a:solidFill>
                  <a:srgbClr val="CC3300"/>
                </a:solidFill>
                <a:latin typeface="Calibri" pitchFamily="34" charset="0"/>
              </a:defRPr>
            </a:lvl5pPr>
            <a:lvl6pPr marL="457200" algn="ctr" rtl="0" fontAlgn="base">
              <a:spcBef>
                <a:spcPct val="0"/>
              </a:spcBef>
              <a:spcAft>
                <a:spcPct val="0"/>
              </a:spcAft>
              <a:defRPr sz="4000" b="1" i="1">
                <a:solidFill>
                  <a:srgbClr val="CC3300"/>
                </a:solidFill>
                <a:latin typeface="Verdana" pitchFamily="34" charset="0"/>
              </a:defRPr>
            </a:lvl6pPr>
            <a:lvl7pPr marL="914400" algn="ctr" rtl="0" fontAlgn="base">
              <a:spcBef>
                <a:spcPct val="0"/>
              </a:spcBef>
              <a:spcAft>
                <a:spcPct val="0"/>
              </a:spcAft>
              <a:defRPr sz="4000" b="1" i="1">
                <a:solidFill>
                  <a:srgbClr val="CC3300"/>
                </a:solidFill>
                <a:latin typeface="Verdana" pitchFamily="34" charset="0"/>
              </a:defRPr>
            </a:lvl7pPr>
            <a:lvl8pPr marL="1371600" algn="ctr" rtl="0" fontAlgn="base">
              <a:spcBef>
                <a:spcPct val="0"/>
              </a:spcBef>
              <a:spcAft>
                <a:spcPct val="0"/>
              </a:spcAft>
              <a:defRPr sz="4000" b="1" i="1">
                <a:solidFill>
                  <a:srgbClr val="CC3300"/>
                </a:solidFill>
                <a:latin typeface="Verdana" pitchFamily="34" charset="0"/>
              </a:defRPr>
            </a:lvl8pPr>
            <a:lvl9pPr marL="1828800" algn="ctr" rtl="0" fontAlgn="base">
              <a:spcBef>
                <a:spcPct val="0"/>
              </a:spcBef>
              <a:spcAft>
                <a:spcPct val="0"/>
              </a:spcAft>
              <a:defRPr sz="4000" b="1" i="1">
                <a:solidFill>
                  <a:srgbClr val="CC3300"/>
                </a:solidFill>
                <a:latin typeface="Verdana" pitchFamily="34" charset="0"/>
              </a:defRPr>
            </a:lvl9pPr>
          </a:lstStyle>
          <a:p>
            <a:pPr lvl="0" eaLnBrk="1" hangingPunct="1">
              <a:defRPr/>
            </a:pPr>
            <a:r>
              <a:rPr lang="en-US" sz="3600" dirty="0"/>
              <a:t>Worker Encroachment Prevention</a:t>
            </a:r>
            <a:endParaRPr lang="en-US" sz="3600" kern="0" dirty="0"/>
          </a:p>
        </p:txBody>
      </p:sp>
      <p:sp>
        <p:nvSpPr>
          <p:cNvPr id="3" name="Google Shape;74;p1">
            <a:extLst>
              <a:ext uri="{FF2B5EF4-FFF2-40B4-BE49-F238E27FC236}">
                <a16:creationId xmlns:a16="http://schemas.microsoft.com/office/drawing/2014/main" id="{50DBCE8D-29A1-0437-9C26-057EF15394B9}"/>
              </a:ext>
            </a:extLst>
          </p:cNvPr>
          <p:cNvSpPr/>
          <p:nvPr/>
        </p:nvSpPr>
        <p:spPr>
          <a:xfrm>
            <a:off x="7856013" y="4844141"/>
            <a:ext cx="12192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Images: ATSSA</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3454298458"/>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1"/>
          <p:cNvSpPr txBox="1">
            <a:spLocks/>
          </p:cNvSpPr>
          <p:nvPr/>
        </p:nvSpPr>
        <p:spPr>
          <a:xfrm>
            <a:off x="457200" y="1524000"/>
            <a:ext cx="10096500" cy="4174144"/>
          </a:xfrm>
          <a:prstGeom prst="rect">
            <a:avLst/>
          </a:prstGeom>
        </p:spPr>
        <p:txBody>
          <a:bodyPr/>
          <a:lstStyle/>
          <a:p>
            <a:pPr marL="342900" marR="0" lvl="0" indent="-342900" algn="l" defTabSz="914400" rtl="0" eaLnBrk="0" fontAlgn="base" latinLnBrk="0" hangingPunct="0">
              <a:lnSpc>
                <a:spcPct val="100000"/>
              </a:lnSpc>
              <a:spcBef>
                <a:spcPct val="20000"/>
              </a:spcBef>
              <a:spcAft>
                <a:spcPct val="0"/>
              </a:spcAft>
              <a:buClrTx/>
              <a:buSzPct val="90000"/>
              <a:buFontTx/>
              <a:buNone/>
              <a:tabLst/>
              <a:defRPr/>
            </a:pPr>
            <a:endParaRPr kumimoji="0" lang="en-US" sz="3200" b="0" i="0" u="none" strike="noStrike" kern="0" cap="none" spc="0" normalizeH="0" baseline="0" noProof="0" dirty="0">
              <a:ln>
                <a:noFill/>
              </a:ln>
              <a:solidFill>
                <a:schemeClr val="tx1"/>
              </a:solidFill>
              <a:effectLst/>
              <a:uLnTx/>
              <a:uFillTx/>
              <a:latin typeface="Arial" panose="020B0604020202020204" pitchFamily="34" charset="0"/>
              <a:ea typeface="+mn-ea"/>
              <a:cs typeface="+mn-cs"/>
            </a:endParaRPr>
          </a:p>
          <a:p>
            <a:pPr marL="231775" indent="-231775" eaLnBrk="0" hangingPunct="0">
              <a:spcBef>
                <a:spcPct val="20000"/>
              </a:spcBef>
              <a:buClr>
                <a:srgbClr val="C00000"/>
              </a:buClr>
              <a:buSzPct val="65000"/>
              <a:buFont typeface="Wingdings" panose="05000000000000000000" pitchFamily="2" charset="2"/>
              <a:buChar char="§"/>
            </a:pPr>
            <a:r>
              <a:rPr lang="en-US" sz="2800" kern="0" dirty="0">
                <a:latin typeface="Arial" panose="020B0604020202020204" pitchFamily="34" charset="0"/>
              </a:rPr>
              <a:t>Guardian Safety Barriers</a:t>
            </a:r>
          </a:p>
          <a:p>
            <a:pPr marL="231775" indent="-231775" eaLnBrk="0" hangingPunct="0">
              <a:spcBef>
                <a:spcPct val="20000"/>
              </a:spcBef>
              <a:buClr>
                <a:srgbClr val="C00000"/>
              </a:buClr>
              <a:buSzPct val="65000"/>
              <a:buFont typeface="Wingdings" panose="05000000000000000000" pitchFamily="2" charset="2"/>
              <a:buChar char="§"/>
            </a:pPr>
            <a:r>
              <a:rPr lang="en-US" sz="2800" kern="0" dirty="0">
                <a:latin typeface="Arial" panose="020B0604020202020204" pitchFamily="34" charset="0"/>
              </a:rPr>
              <a:t>2001M-BM</a:t>
            </a:r>
          </a:p>
          <a:p>
            <a:pPr marL="231775" indent="-231775" eaLnBrk="0" hangingPunct="0">
              <a:spcBef>
                <a:spcPct val="20000"/>
              </a:spcBef>
              <a:buClr>
                <a:srgbClr val="C00000"/>
              </a:buClr>
              <a:buSzPct val="65000"/>
              <a:buFont typeface="Wingdings" panose="05000000000000000000" pitchFamily="2" charset="2"/>
              <a:buChar char="§"/>
            </a:pPr>
            <a:r>
              <a:rPr lang="en-US" sz="2800" kern="0" dirty="0">
                <a:latin typeface="Arial" panose="020B0604020202020204" pitchFamily="34" charset="0"/>
              </a:rPr>
              <a:t>Sentry Water-Cable Barrier Wall</a:t>
            </a:r>
          </a:p>
          <a:p>
            <a:pPr marL="231775" indent="-231775" eaLnBrk="0" hangingPunct="0">
              <a:spcBef>
                <a:spcPct val="20000"/>
              </a:spcBef>
              <a:buClr>
                <a:srgbClr val="C00000"/>
              </a:buClr>
              <a:buSzPct val="65000"/>
              <a:buFont typeface="Wingdings" panose="05000000000000000000" pitchFamily="2" charset="2"/>
              <a:buChar char="§"/>
            </a:pPr>
            <a:r>
              <a:rPr lang="en-US" sz="2800" kern="0" dirty="0">
                <a:latin typeface="Arial" panose="020B0604020202020204" pitchFamily="34" charset="0"/>
              </a:rPr>
              <a:t>Triton Barrier TL-3</a:t>
            </a:r>
          </a:p>
        </p:txBody>
      </p:sp>
      <p:sp>
        <p:nvSpPr>
          <p:cNvPr id="4" name="Rectangle 3"/>
          <p:cNvSpPr/>
          <p:nvPr/>
        </p:nvSpPr>
        <p:spPr>
          <a:xfrm>
            <a:off x="1752600" y="4572000"/>
            <a:ext cx="5275996" cy="707886"/>
          </a:xfrm>
          <a:prstGeom prst="rect">
            <a:avLst/>
          </a:prstGeom>
          <a:noFill/>
          <a:ln>
            <a:solidFill>
              <a:srgbClr val="C00000"/>
            </a:solidFill>
          </a:ln>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40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panose="020B0604020202020204" pitchFamily="34" charset="0"/>
              </a:rPr>
              <a:t>Let’s Discuss Them!</a:t>
            </a:r>
          </a:p>
        </p:txBody>
      </p:sp>
      <p:sp>
        <p:nvSpPr>
          <p:cNvPr id="5" name="Rectangle 2">
            <a:extLst>
              <a:ext uri="{FF2B5EF4-FFF2-40B4-BE49-F238E27FC236}">
                <a16:creationId xmlns:a16="http://schemas.microsoft.com/office/drawing/2014/main" id="{8B3BED05-9D54-4705-8002-04D2A0EB4DC6}"/>
              </a:ext>
            </a:extLst>
          </p:cNvPr>
          <p:cNvSpPr txBox="1">
            <a:spLocks noChangeArrowheads="1"/>
          </p:cNvSpPr>
          <p:nvPr/>
        </p:nvSpPr>
        <p:spPr bwMode="auto">
          <a:xfrm>
            <a:off x="457200" y="36871"/>
            <a:ext cx="6934200" cy="1828800"/>
          </a:xfrm>
          <a:prstGeom prst="rect">
            <a:avLst/>
          </a:prstGeom>
          <a:noFill/>
          <a:ln w="25400" cap="flat" cmpd="sng" algn="ctr">
            <a:solidFill>
              <a:schemeClr val="accent3"/>
            </a:solidFill>
            <a:prstDash val="solid"/>
            <a:miter lim="800000"/>
            <a:headEnd/>
            <a:tailEnd/>
          </a:ln>
          <a:effec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3200" b="1" i="0" baseline="0">
                <a:solidFill>
                  <a:srgbClr val="008080"/>
                </a:solidFill>
                <a:effectLst/>
                <a:latin typeface="Arial" panose="020B0604020202020204" pitchFamily="34" charset="0"/>
                <a:ea typeface="+mj-ea"/>
                <a:cs typeface="Arial" panose="020B0604020202020204" pitchFamily="34" charset="0"/>
              </a:defRPr>
            </a:lvl1pPr>
            <a:lvl2pPr algn="ctr" rtl="0" eaLnBrk="0" fontAlgn="base" hangingPunct="0">
              <a:spcBef>
                <a:spcPct val="0"/>
              </a:spcBef>
              <a:spcAft>
                <a:spcPct val="0"/>
              </a:spcAft>
              <a:defRPr sz="4000" b="1" i="1">
                <a:solidFill>
                  <a:srgbClr val="CC3300"/>
                </a:solidFill>
                <a:latin typeface="Calibri" pitchFamily="34" charset="0"/>
              </a:defRPr>
            </a:lvl2pPr>
            <a:lvl3pPr algn="ctr" rtl="0" eaLnBrk="0" fontAlgn="base" hangingPunct="0">
              <a:spcBef>
                <a:spcPct val="0"/>
              </a:spcBef>
              <a:spcAft>
                <a:spcPct val="0"/>
              </a:spcAft>
              <a:defRPr sz="4000" b="1" i="1">
                <a:solidFill>
                  <a:srgbClr val="CC3300"/>
                </a:solidFill>
                <a:latin typeface="Calibri" pitchFamily="34" charset="0"/>
              </a:defRPr>
            </a:lvl3pPr>
            <a:lvl4pPr algn="ctr" rtl="0" eaLnBrk="0" fontAlgn="base" hangingPunct="0">
              <a:spcBef>
                <a:spcPct val="0"/>
              </a:spcBef>
              <a:spcAft>
                <a:spcPct val="0"/>
              </a:spcAft>
              <a:defRPr sz="4000" b="1" i="1">
                <a:solidFill>
                  <a:srgbClr val="CC3300"/>
                </a:solidFill>
                <a:latin typeface="Calibri" pitchFamily="34" charset="0"/>
              </a:defRPr>
            </a:lvl4pPr>
            <a:lvl5pPr algn="ctr" rtl="0" eaLnBrk="0" fontAlgn="base" hangingPunct="0">
              <a:spcBef>
                <a:spcPct val="0"/>
              </a:spcBef>
              <a:spcAft>
                <a:spcPct val="0"/>
              </a:spcAft>
              <a:defRPr sz="4000" b="1" i="1">
                <a:solidFill>
                  <a:srgbClr val="CC3300"/>
                </a:solidFill>
                <a:latin typeface="Calibri" pitchFamily="34" charset="0"/>
              </a:defRPr>
            </a:lvl5pPr>
            <a:lvl6pPr marL="457200" algn="ctr" rtl="0" fontAlgn="base">
              <a:spcBef>
                <a:spcPct val="0"/>
              </a:spcBef>
              <a:spcAft>
                <a:spcPct val="0"/>
              </a:spcAft>
              <a:defRPr sz="4000" b="1" i="1">
                <a:solidFill>
                  <a:srgbClr val="CC3300"/>
                </a:solidFill>
                <a:latin typeface="Verdana" pitchFamily="34" charset="0"/>
              </a:defRPr>
            </a:lvl6pPr>
            <a:lvl7pPr marL="914400" algn="ctr" rtl="0" fontAlgn="base">
              <a:spcBef>
                <a:spcPct val="0"/>
              </a:spcBef>
              <a:spcAft>
                <a:spcPct val="0"/>
              </a:spcAft>
              <a:defRPr sz="4000" b="1" i="1">
                <a:solidFill>
                  <a:srgbClr val="CC3300"/>
                </a:solidFill>
                <a:latin typeface="Verdana" pitchFamily="34" charset="0"/>
              </a:defRPr>
            </a:lvl7pPr>
            <a:lvl8pPr marL="1371600" algn="ctr" rtl="0" fontAlgn="base">
              <a:spcBef>
                <a:spcPct val="0"/>
              </a:spcBef>
              <a:spcAft>
                <a:spcPct val="0"/>
              </a:spcAft>
              <a:defRPr sz="4000" b="1" i="1">
                <a:solidFill>
                  <a:srgbClr val="CC3300"/>
                </a:solidFill>
                <a:latin typeface="Verdana" pitchFamily="34" charset="0"/>
              </a:defRPr>
            </a:lvl8pPr>
            <a:lvl9pPr marL="1828800" algn="ctr" rtl="0" fontAlgn="base">
              <a:spcBef>
                <a:spcPct val="0"/>
              </a:spcBef>
              <a:spcAft>
                <a:spcPct val="0"/>
              </a:spcAft>
              <a:defRPr sz="4000" b="1" i="1">
                <a:solidFill>
                  <a:srgbClr val="CC3300"/>
                </a:solidFill>
                <a:latin typeface="Verdana" pitchFamily="34" charset="0"/>
              </a:defRPr>
            </a:lvl9pPr>
          </a:lstStyle>
          <a:p>
            <a:pPr lvl="0" eaLnBrk="1" hangingPunct="1">
              <a:defRPr/>
            </a:pPr>
            <a:r>
              <a:rPr lang="en-US" sz="3600" dirty="0"/>
              <a:t>Water-Filled Barriers Meeting TL-3 Criteria</a:t>
            </a:r>
            <a:endParaRPr lang="en-US" sz="3600" kern="0" dirty="0"/>
          </a:p>
        </p:txBody>
      </p:sp>
    </p:spTree>
    <p:extLst>
      <p:ext uri="{BB962C8B-B14F-4D97-AF65-F5344CB8AC3E}">
        <p14:creationId xmlns:p14="http://schemas.microsoft.com/office/powerpoint/2010/main" val="23508322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1"/>
          <p:cNvSpPr txBox="1">
            <a:spLocks/>
          </p:cNvSpPr>
          <p:nvPr/>
        </p:nvSpPr>
        <p:spPr>
          <a:xfrm>
            <a:off x="489155" y="1295400"/>
            <a:ext cx="4408898" cy="4114800"/>
          </a:xfrm>
          <a:prstGeom prst="rect">
            <a:avLst/>
          </a:prstGeom>
          <a:solidFill>
            <a:schemeClr val="bg1"/>
          </a:solidFill>
        </p:spPr>
        <p:txBody>
          <a:bodyPr/>
          <a:lstStyle/>
          <a:p>
            <a:pPr marL="231775" indent="-231775" eaLnBrk="0" hangingPunct="0">
              <a:spcBef>
                <a:spcPct val="20000"/>
              </a:spcBef>
              <a:buClr>
                <a:srgbClr val="C00000"/>
              </a:buClr>
              <a:buSzPct val="65000"/>
              <a:buFont typeface="Wingdings" panose="05000000000000000000" pitchFamily="2" charset="2"/>
              <a:buChar char="§"/>
            </a:pPr>
            <a:r>
              <a:rPr lang="en-US" sz="2800" kern="0" dirty="0">
                <a:latin typeface="Arial" panose="020B0604020202020204" pitchFamily="34" charset="0"/>
              </a:rPr>
              <a:t>42” high by 72” long</a:t>
            </a:r>
          </a:p>
          <a:p>
            <a:pPr marL="231775" indent="-231775" eaLnBrk="0" hangingPunct="0">
              <a:spcBef>
                <a:spcPct val="20000"/>
              </a:spcBef>
              <a:buClr>
                <a:srgbClr val="C00000"/>
              </a:buClr>
              <a:buSzPct val="65000"/>
              <a:buFont typeface="Wingdings" panose="05000000000000000000" pitchFamily="2" charset="2"/>
              <a:buChar char="§"/>
            </a:pPr>
            <a:r>
              <a:rPr lang="en-US" sz="2800" kern="0" dirty="0">
                <a:latin typeface="Arial" panose="020B0604020202020204" pitchFamily="34" charset="0"/>
              </a:rPr>
              <a:t>Can acts as its own end treatment</a:t>
            </a:r>
          </a:p>
          <a:p>
            <a:pPr marL="231775" indent="-231775" eaLnBrk="0" hangingPunct="0">
              <a:spcBef>
                <a:spcPct val="20000"/>
              </a:spcBef>
              <a:buClr>
                <a:srgbClr val="C00000"/>
              </a:buClr>
              <a:buSzPct val="65000"/>
              <a:buFont typeface="Wingdings" panose="05000000000000000000" pitchFamily="2" charset="2"/>
              <a:buChar char="§"/>
            </a:pPr>
            <a:r>
              <a:rPr lang="en-US" sz="2800" kern="0" dirty="0">
                <a:latin typeface="Arial" panose="020B0604020202020204" pitchFamily="34" charset="0"/>
              </a:rPr>
              <a:t>TL-3: Four interlocking steel bars</a:t>
            </a:r>
          </a:p>
          <a:p>
            <a:pPr marL="231775" indent="-231775" eaLnBrk="0" hangingPunct="0">
              <a:spcBef>
                <a:spcPct val="20000"/>
              </a:spcBef>
              <a:buClr>
                <a:srgbClr val="C00000"/>
              </a:buClr>
              <a:buSzPct val="65000"/>
              <a:buFont typeface="Wingdings" panose="05000000000000000000" pitchFamily="2" charset="2"/>
              <a:buChar char="§"/>
            </a:pPr>
            <a:r>
              <a:rPr lang="en-US" sz="2800" kern="0" dirty="0">
                <a:latin typeface="Arial" panose="020B0604020202020204" pitchFamily="34" charset="0"/>
              </a:rPr>
              <a:t>280 pounds empty</a:t>
            </a:r>
          </a:p>
          <a:p>
            <a:pPr marL="231775" indent="-231775" eaLnBrk="0" hangingPunct="0">
              <a:spcBef>
                <a:spcPct val="20000"/>
              </a:spcBef>
              <a:buClr>
                <a:srgbClr val="C00000"/>
              </a:buClr>
              <a:buSzPct val="65000"/>
              <a:buFont typeface="Wingdings" panose="05000000000000000000" pitchFamily="2" charset="2"/>
              <a:buChar char="§"/>
            </a:pPr>
            <a:r>
              <a:rPr lang="en-US" sz="2800" kern="0" dirty="0">
                <a:latin typeface="Arial" panose="020B0604020202020204" pitchFamily="34" charset="0"/>
              </a:rPr>
              <a:t>1,750 pounds with water</a:t>
            </a:r>
          </a:p>
          <a:p>
            <a:pPr marL="231775" indent="-231775" eaLnBrk="0" hangingPunct="0">
              <a:spcBef>
                <a:spcPct val="20000"/>
              </a:spcBef>
              <a:buClr>
                <a:srgbClr val="C00000"/>
              </a:buClr>
              <a:buSzPct val="65000"/>
              <a:buFont typeface="Wingdings" panose="05000000000000000000" pitchFamily="2" charset="2"/>
              <a:buChar char="§"/>
            </a:pPr>
            <a:r>
              <a:rPr lang="en-US" sz="2800" kern="0" dirty="0">
                <a:latin typeface="Arial" panose="020B0604020202020204" pitchFamily="34" charset="0"/>
              </a:rPr>
              <a:t>Estimated Unit Price: $300-700</a:t>
            </a:r>
          </a:p>
        </p:txBody>
      </p:sp>
      <p:pic>
        <p:nvPicPr>
          <p:cNvPr id="4099" name="Picture 3" descr="Water filled barrier with side rails, not connected"/>
          <p:cNvPicPr>
            <a:picLocks noChangeAspect="1" noChangeArrowheads="1"/>
          </p:cNvPicPr>
          <p:nvPr/>
        </p:nvPicPr>
        <p:blipFill>
          <a:blip r:embed="rId3" cstate="print"/>
          <a:srcRect/>
          <a:stretch>
            <a:fillRect/>
          </a:stretch>
        </p:blipFill>
        <p:spPr bwMode="auto">
          <a:xfrm>
            <a:off x="4900511" y="1258529"/>
            <a:ext cx="3901698" cy="2698990"/>
          </a:xfrm>
          <a:prstGeom prst="rect">
            <a:avLst/>
          </a:prstGeom>
          <a:noFill/>
          <a:ln w="9525">
            <a:noFill/>
            <a:miter lim="800000"/>
            <a:headEnd/>
            <a:tailEnd/>
          </a:ln>
        </p:spPr>
      </p:pic>
      <p:sp>
        <p:nvSpPr>
          <p:cNvPr id="6" name="Rectangle 2" descr="Guardian Safety Barriers&#10;">
            <a:extLst>
              <a:ext uri="{FF2B5EF4-FFF2-40B4-BE49-F238E27FC236}">
                <a16:creationId xmlns:a16="http://schemas.microsoft.com/office/drawing/2014/main" id="{CDC67965-08FC-455E-BF21-15CCD22C716D}"/>
              </a:ext>
            </a:extLst>
          </p:cNvPr>
          <p:cNvSpPr txBox="1">
            <a:spLocks noChangeArrowheads="1"/>
          </p:cNvSpPr>
          <p:nvPr/>
        </p:nvSpPr>
        <p:spPr bwMode="auto">
          <a:xfrm>
            <a:off x="457200" y="381000"/>
            <a:ext cx="6391702" cy="685800"/>
          </a:xfrm>
          <a:prstGeom prst="rect">
            <a:avLst/>
          </a:prstGeom>
          <a:noFill/>
          <a:ln w="25400" cap="flat" cmpd="sng" algn="ctr">
            <a:solidFill>
              <a:schemeClr val="accent3"/>
            </a:solidFill>
            <a:prstDash val="solid"/>
            <a:miter lim="800000"/>
            <a:headEnd/>
            <a:tailEnd/>
          </a:ln>
          <a:effec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3200" b="1" i="0" baseline="0">
                <a:solidFill>
                  <a:srgbClr val="008080"/>
                </a:solidFill>
                <a:effectLst/>
                <a:latin typeface="Arial" panose="020B0604020202020204" pitchFamily="34" charset="0"/>
                <a:ea typeface="+mj-ea"/>
                <a:cs typeface="Arial" panose="020B0604020202020204" pitchFamily="34" charset="0"/>
              </a:defRPr>
            </a:lvl1pPr>
            <a:lvl2pPr algn="ctr" rtl="0" eaLnBrk="0" fontAlgn="base" hangingPunct="0">
              <a:spcBef>
                <a:spcPct val="0"/>
              </a:spcBef>
              <a:spcAft>
                <a:spcPct val="0"/>
              </a:spcAft>
              <a:defRPr sz="4000" b="1" i="1">
                <a:solidFill>
                  <a:srgbClr val="CC3300"/>
                </a:solidFill>
                <a:latin typeface="Calibri" pitchFamily="34" charset="0"/>
              </a:defRPr>
            </a:lvl2pPr>
            <a:lvl3pPr algn="ctr" rtl="0" eaLnBrk="0" fontAlgn="base" hangingPunct="0">
              <a:spcBef>
                <a:spcPct val="0"/>
              </a:spcBef>
              <a:spcAft>
                <a:spcPct val="0"/>
              </a:spcAft>
              <a:defRPr sz="4000" b="1" i="1">
                <a:solidFill>
                  <a:srgbClr val="CC3300"/>
                </a:solidFill>
                <a:latin typeface="Calibri" pitchFamily="34" charset="0"/>
              </a:defRPr>
            </a:lvl3pPr>
            <a:lvl4pPr algn="ctr" rtl="0" eaLnBrk="0" fontAlgn="base" hangingPunct="0">
              <a:spcBef>
                <a:spcPct val="0"/>
              </a:spcBef>
              <a:spcAft>
                <a:spcPct val="0"/>
              </a:spcAft>
              <a:defRPr sz="4000" b="1" i="1">
                <a:solidFill>
                  <a:srgbClr val="CC3300"/>
                </a:solidFill>
                <a:latin typeface="Calibri" pitchFamily="34" charset="0"/>
              </a:defRPr>
            </a:lvl4pPr>
            <a:lvl5pPr algn="ctr" rtl="0" eaLnBrk="0" fontAlgn="base" hangingPunct="0">
              <a:spcBef>
                <a:spcPct val="0"/>
              </a:spcBef>
              <a:spcAft>
                <a:spcPct val="0"/>
              </a:spcAft>
              <a:defRPr sz="4000" b="1" i="1">
                <a:solidFill>
                  <a:srgbClr val="CC3300"/>
                </a:solidFill>
                <a:latin typeface="Calibri" pitchFamily="34" charset="0"/>
              </a:defRPr>
            </a:lvl5pPr>
            <a:lvl6pPr marL="457200" algn="ctr" rtl="0" fontAlgn="base">
              <a:spcBef>
                <a:spcPct val="0"/>
              </a:spcBef>
              <a:spcAft>
                <a:spcPct val="0"/>
              </a:spcAft>
              <a:defRPr sz="4000" b="1" i="1">
                <a:solidFill>
                  <a:srgbClr val="CC3300"/>
                </a:solidFill>
                <a:latin typeface="Verdana" pitchFamily="34" charset="0"/>
              </a:defRPr>
            </a:lvl6pPr>
            <a:lvl7pPr marL="914400" algn="ctr" rtl="0" fontAlgn="base">
              <a:spcBef>
                <a:spcPct val="0"/>
              </a:spcBef>
              <a:spcAft>
                <a:spcPct val="0"/>
              </a:spcAft>
              <a:defRPr sz="4000" b="1" i="1">
                <a:solidFill>
                  <a:srgbClr val="CC3300"/>
                </a:solidFill>
                <a:latin typeface="Verdana" pitchFamily="34" charset="0"/>
              </a:defRPr>
            </a:lvl7pPr>
            <a:lvl8pPr marL="1371600" algn="ctr" rtl="0" fontAlgn="base">
              <a:spcBef>
                <a:spcPct val="0"/>
              </a:spcBef>
              <a:spcAft>
                <a:spcPct val="0"/>
              </a:spcAft>
              <a:defRPr sz="4000" b="1" i="1">
                <a:solidFill>
                  <a:srgbClr val="CC3300"/>
                </a:solidFill>
                <a:latin typeface="Verdana" pitchFamily="34" charset="0"/>
              </a:defRPr>
            </a:lvl8pPr>
            <a:lvl9pPr marL="1828800" algn="ctr" rtl="0" fontAlgn="base">
              <a:spcBef>
                <a:spcPct val="0"/>
              </a:spcBef>
              <a:spcAft>
                <a:spcPct val="0"/>
              </a:spcAft>
              <a:defRPr sz="4000" b="1" i="1">
                <a:solidFill>
                  <a:srgbClr val="CC3300"/>
                </a:solidFill>
                <a:latin typeface="Verdana" pitchFamily="34" charset="0"/>
              </a:defRPr>
            </a:lvl9pPr>
          </a:lstStyle>
          <a:p>
            <a:pPr lvl="0" eaLnBrk="1" hangingPunct="1">
              <a:defRPr/>
            </a:pPr>
            <a:r>
              <a:rPr lang="en-US" dirty="0"/>
              <a:t>Guardian Safety Barriers</a:t>
            </a:r>
            <a:endParaRPr lang="en-US" kern="0" dirty="0"/>
          </a:p>
        </p:txBody>
      </p:sp>
      <p:sp>
        <p:nvSpPr>
          <p:cNvPr id="4" name="Google Shape;74;p1">
            <a:extLst>
              <a:ext uri="{FF2B5EF4-FFF2-40B4-BE49-F238E27FC236}">
                <a16:creationId xmlns:a16="http://schemas.microsoft.com/office/drawing/2014/main" id="{8910E80C-F488-D5A2-F7E5-6E8A52826DED}"/>
              </a:ext>
            </a:extLst>
          </p:cNvPr>
          <p:cNvSpPr/>
          <p:nvPr/>
        </p:nvSpPr>
        <p:spPr>
          <a:xfrm>
            <a:off x="7772400" y="3957519"/>
            <a:ext cx="12192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ATSSA</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847545488"/>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1"/>
          <p:cNvSpPr txBox="1">
            <a:spLocks/>
          </p:cNvSpPr>
          <p:nvPr/>
        </p:nvSpPr>
        <p:spPr>
          <a:xfrm>
            <a:off x="228600" y="1447800"/>
            <a:ext cx="4648200" cy="5334000"/>
          </a:xfrm>
          <a:prstGeom prst="rect">
            <a:avLst/>
          </a:prstGeom>
          <a:solidFill>
            <a:schemeClr val="bg1"/>
          </a:solidFill>
        </p:spPr>
        <p:txBody>
          <a:bodyPr/>
          <a:lstStyle/>
          <a:p>
            <a:pPr marL="231775" indent="-231775" eaLnBrk="0" hangingPunct="0">
              <a:spcBef>
                <a:spcPct val="20000"/>
              </a:spcBef>
              <a:buClr>
                <a:srgbClr val="C00000"/>
              </a:buClr>
              <a:buSzPct val="65000"/>
              <a:buFont typeface="Wingdings" panose="05000000000000000000" pitchFamily="2" charset="2"/>
              <a:buChar char="§"/>
            </a:pPr>
            <a:r>
              <a:rPr lang="en-US" sz="2800" kern="0" dirty="0">
                <a:latin typeface="Arial" panose="020B0604020202020204" pitchFamily="34" charset="0"/>
              </a:rPr>
              <a:t>32” high by 72” long</a:t>
            </a:r>
          </a:p>
          <a:p>
            <a:pPr marL="231775" indent="-231775" eaLnBrk="0" hangingPunct="0">
              <a:spcBef>
                <a:spcPct val="20000"/>
              </a:spcBef>
              <a:buClr>
                <a:srgbClr val="C00000"/>
              </a:buClr>
              <a:buSzPct val="65000"/>
              <a:buFont typeface="Wingdings" panose="05000000000000000000" pitchFamily="2" charset="2"/>
              <a:buChar char="§"/>
            </a:pPr>
            <a:r>
              <a:rPr lang="en-US" sz="2800" kern="0" dirty="0">
                <a:latin typeface="Arial" panose="020B0604020202020204" pitchFamily="34" charset="0"/>
              </a:rPr>
              <a:t>229 gallons of water or sand filled</a:t>
            </a:r>
          </a:p>
          <a:p>
            <a:pPr marL="231775" indent="-231775" eaLnBrk="0" hangingPunct="0">
              <a:spcBef>
                <a:spcPct val="20000"/>
              </a:spcBef>
              <a:buClr>
                <a:srgbClr val="C00000"/>
              </a:buClr>
              <a:buSzPct val="65000"/>
              <a:buFont typeface="Wingdings" panose="05000000000000000000" pitchFamily="2" charset="2"/>
              <a:buChar char="§"/>
            </a:pPr>
            <a:r>
              <a:rPr lang="en-US" sz="2800" kern="0" dirty="0">
                <a:latin typeface="Arial" panose="020B0604020202020204" pitchFamily="34" charset="0"/>
              </a:rPr>
              <a:t>For TL-3: two external interlocking cross-connected steel barrier rails</a:t>
            </a:r>
          </a:p>
          <a:p>
            <a:pPr marL="231775" indent="-231775" eaLnBrk="0" hangingPunct="0">
              <a:spcBef>
                <a:spcPct val="20000"/>
              </a:spcBef>
              <a:buClr>
                <a:srgbClr val="C00000"/>
              </a:buClr>
              <a:buSzPct val="65000"/>
              <a:buFont typeface="Wingdings" panose="05000000000000000000" pitchFamily="2" charset="2"/>
              <a:buChar char="§"/>
            </a:pPr>
            <a:r>
              <a:rPr lang="en-US" sz="2800" kern="0" dirty="0">
                <a:latin typeface="Arial" panose="020B0604020202020204" pitchFamily="34" charset="0"/>
              </a:rPr>
              <a:t>90 lbs empty (900 lbs full)</a:t>
            </a:r>
          </a:p>
          <a:p>
            <a:pPr marL="231775" indent="-231775" eaLnBrk="0" hangingPunct="0">
              <a:spcBef>
                <a:spcPct val="20000"/>
              </a:spcBef>
              <a:buClr>
                <a:srgbClr val="C00000"/>
              </a:buClr>
              <a:buSzPct val="65000"/>
              <a:buFont typeface="Wingdings" panose="05000000000000000000" pitchFamily="2" charset="2"/>
              <a:buChar char="§"/>
            </a:pPr>
            <a:r>
              <a:rPr lang="en-US" sz="2800" kern="0" dirty="0">
                <a:latin typeface="Arial" panose="020B0604020202020204" pitchFamily="34" charset="0"/>
              </a:rPr>
              <a:t>Estimated Unit Price: $700</a:t>
            </a:r>
          </a:p>
        </p:txBody>
      </p:sp>
      <p:pic>
        <p:nvPicPr>
          <p:cNvPr id="5122" name="Picture 2" descr="water filled barrier with side rails (two connected sections)">
            <a:extLst>
              <a:ext uri="{C183D7F6-B498-43B3-948B-1728B52AA6E4}">
                <adec:decorative xmlns:adec="http://schemas.microsoft.com/office/drawing/2017/decorative" val="0"/>
              </a:ext>
            </a:extLst>
          </p:cNvPr>
          <p:cNvPicPr>
            <a:picLocks noChangeAspect="1" noChangeArrowheads="1"/>
          </p:cNvPicPr>
          <p:nvPr/>
        </p:nvPicPr>
        <p:blipFill>
          <a:blip r:embed="rId3" cstate="print"/>
          <a:srcRect/>
          <a:stretch>
            <a:fillRect/>
          </a:stretch>
        </p:blipFill>
        <p:spPr bwMode="auto">
          <a:xfrm>
            <a:off x="4648200" y="838200"/>
            <a:ext cx="4124325" cy="3381375"/>
          </a:xfrm>
          <a:prstGeom prst="rect">
            <a:avLst/>
          </a:prstGeom>
          <a:noFill/>
          <a:ln w="9525">
            <a:noFill/>
            <a:miter lim="800000"/>
            <a:headEnd/>
            <a:tailEnd/>
          </a:ln>
        </p:spPr>
      </p:pic>
      <p:sp>
        <p:nvSpPr>
          <p:cNvPr id="6" name="Rectangle 2">
            <a:extLst>
              <a:ext uri="{FF2B5EF4-FFF2-40B4-BE49-F238E27FC236}">
                <a16:creationId xmlns:a16="http://schemas.microsoft.com/office/drawing/2014/main" id="{BE04680F-3829-440D-9DF0-7AC2F1D589E2}"/>
              </a:ext>
            </a:extLst>
          </p:cNvPr>
          <p:cNvSpPr txBox="1">
            <a:spLocks noChangeArrowheads="1"/>
          </p:cNvSpPr>
          <p:nvPr/>
        </p:nvSpPr>
        <p:spPr bwMode="auto">
          <a:xfrm>
            <a:off x="457200" y="381000"/>
            <a:ext cx="6391702" cy="685800"/>
          </a:xfrm>
          <a:prstGeom prst="rect">
            <a:avLst/>
          </a:prstGeom>
          <a:noFill/>
          <a:ln w="25400" cap="flat" cmpd="sng" algn="ctr">
            <a:solidFill>
              <a:schemeClr val="accent3"/>
            </a:solidFill>
            <a:prstDash val="solid"/>
            <a:miter lim="800000"/>
            <a:headEnd/>
            <a:tailEnd/>
          </a:ln>
          <a:effec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3200" b="1" i="0" baseline="0">
                <a:solidFill>
                  <a:srgbClr val="008080"/>
                </a:solidFill>
                <a:effectLst/>
                <a:latin typeface="Arial" panose="020B0604020202020204" pitchFamily="34" charset="0"/>
                <a:ea typeface="+mj-ea"/>
                <a:cs typeface="Arial" panose="020B0604020202020204" pitchFamily="34" charset="0"/>
              </a:defRPr>
            </a:lvl1pPr>
            <a:lvl2pPr algn="ctr" rtl="0" eaLnBrk="0" fontAlgn="base" hangingPunct="0">
              <a:spcBef>
                <a:spcPct val="0"/>
              </a:spcBef>
              <a:spcAft>
                <a:spcPct val="0"/>
              </a:spcAft>
              <a:defRPr sz="4000" b="1" i="1">
                <a:solidFill>
                  <a:srgbClr val="CC3300"/>
                </a:solidFill>
                <a:latin typeface="Calibri" pitchFamily="34" charset="0"/>
              </a:defRPr>
            </a:lvl2pPr>
            <a:lvl3pPr algn="ctr" rtl="0" eaLnBrk="0" fontAlgn="base" hangingPunct="0">
              <a:spcBef>
                <a:spcPct val="0"/>
              </a:spcBef>
              <a:spcAft>
                <a:spcPct val="0"/>
              </a:spcAft>
              <a:defRPr sz="4000" b="1" i="1">
                <a:solidFill>
                  <a:srgbClr val="CC3300"/>
                </a:solidFill>
                <a:latin typeface="Calibri" pitchFamily="34" charset="0"/>
              </a:defRPr>
            </a:lvl3pPr>
            <a:lvl4pPr algn="ctr" rtl="0" eaLnBrk="0" fontAlgn="base" hangingPunct="0">
              <a:spcBef>
                <a:spcPct val="0"/>
              </a:spcBef>
              <a:spcAft>
                <a:spcPct val="0"/>
              </a:spcAft>
              <a:defRPr sz="4000" b="1" i="1">
                <a:solidFill>
                  <a:srgbClr val="CC3300"/>
                </a:solidFill>
                <a:latin typeface="Calibri" pitchFamily="34" charset="0"/>
              </a:defRPr>
            </a:lvl4pPr>
            <a:lvl5pPr algn="ctr" rtl="0" eaLnBrk="0" fontAlgn="base" hangingPunct="0">
              <a:spcBef>
                <a:spcPct val="0"/>
              </a:spcBef>
              <a:spcAft>
                <a:spcPct val="0"/>
              </a:spcAft>
              <a:defRPr sz="4000" b="1" i="1">
                <a:solidFill>
                  <a:srgbClr val="CC3300"/>
                </a:solidFill>
                <a:latin typeface="Calibri" pitchFamily="34" charset="0"/>
              </a:defRPr>
            </a:lvl5pPr>
            <a:lvl6pPr marL="457200" algn="ctr" rtl="0" fontAlgn="base">
              <a:spcBef>
                <a:spcPct val="0"/>
              </a:spcBef>
              <a:spcAft>
                <a:spcPct val="0"/>
              </a:spcAft>
              <a:defRPr sz="4000" b="1" i="1">
                <a:solidFill>
                  <a:srgbClr val="CC3300"/>
                </a:solidFill>
                <a:latin typeface="Verdana" pitchFamily="34" charset="0"/>
              </a:defRPr>
            </a:lvl6pPr>
            <a:lvl7pPr marL="914400" algn="ctr" rtl="0" fontAlgn="base">
              <a:spcBef>
                <a:spcPct val="0"/>
              </a:spcBef>
              <a:spcAft>
                <a:spcPct val="0"/>
              </a:spcAft>
              <a:defRPr sz="4000" b="1" i="1">
                <a:solidFill>
                  <a:srgbClr val="CC3300"/>
                </a:solidFill>
                <a:latin typeface="Verdana" pitchFamily="34" charset="0"/>
              </a:defRPr>
            </a:lvl7pPr>
            <a:lvl8pPr marL="1371600" algn="ctr" rtl="0" fontAlgn="base">
              <a:spcBef>
                <a:spcPct val="0"/>
              </a:spcBef>
              <a:spcAft>
                <a:spcPct val="0"/>
              </a:spcAft>
              <a:defRPr sz="4000" b="1" i="1">
                <a:solidFill>
                  <a:srgbClr val="CC3300"/>
                </a:solidFill>
                <a:latin typeface="Verdana" pitchFamily="34" charset="0"/>
              </a:defRPr>
            </a:lvl8pPr>
            <a:lvl9pPr marL="1828800" algn="ctr" rtl="0" fontAlgn="base">
              <a:spcBef>
                <a:spcPct val="0"/>
              </a:spcBef>
              <a:spcAft>
                <a:spcPct val="0"/>
              </a:spcAft>
              <a:defRPr sz="4000" b="1" i="1">
                <a:solidFill>
                  <a:srgbClr val="CC3300"/>
                </a:solidFill>
                <a:latin typeface="Verdana" pitchFamily="34" charset="0"/>
              </a:defRPr>
            </a:lvl9pPr>
          </a:lstStyle>
          <a:p>
            <a:pPr lvl="0" eaLnBrk="1" hangingPunct="1">
              <a:defRPr/>
            </a:pPr>
            <a:r>
              <a:rPr lang="en-US" dirty="0"/>
              <a:t>2001M-BM</a:t>
            </a:r>
            <a:endParaRPr lang="en-US" kern="0" dirty="0"/>
          </a:p>
        </p:txBody>
      </p:sp>
      <p:sp>
        <p:nvSpPr>
          <p:cNvPr id="3" name="TextBox 2">
            <a:extLst>
              <a:ext uri="{FF2B5EF4-FFF2-40B4-BE49-F238E27FC236}">
                <a16:creationId xmlns:a16="http://schemas.microsoft.com/office/drawing/2014/main" id="{4905A387-89D8-4CDC-0E35-5EC754B8614F}"/>
              </a:ext>
            </a:extLst>
          </p:cNvPr>
          <p:cNvSpPr txBox="1"/>
          <p:nvPr/>
        </p:nvSpPr>
        <p:spPr>
          <a:xfrm>
            <a:off x="6324600" y="4099727"/>
            <a:ext cx="2286000" cy="215444"/>
          </a:xfrm>
          <a:prstGeom prst="rect">
            <a:avLst/>
          </a:prstGeom>
          <a:noFill/>
        </p:spPr>
        <p:txBody>
          <a:bodyPr wrap="square">
            <a:spAutoFit/>
          </a:bodyPr>
          <a:lstStyle/>
          <a:p>
            <a:r>
              <a:rPr lang="en-US" sz="800" dirty="0"/>
              <a:t>https://startsafety.com/yodock-2001m</a:t>
            </a:r>
          </a:p>
        </p:txBody>
      </p:sp>
    </p:spTree>
    <p:extLst>
      <p:ext uri="{BB962C8B-B14F-4D97-AF65-F5344CB8AC3E}">
        <p14:creationId xmlns:p14="http://schemas.microsoft.com/office/powerpoint/2010/main" val="3940657004"/>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Water filled barrier with orange mesh fence on top separating the work space">
            <a:extLst>
              <a:ext uri="{FF2B5EF4-FFF2-40B4-BE49-F238E27FC236}">
                <a16:creationId xmlns:a16="http://schemas.microsoft.com/office/drawing/2014/main" id="{E593F2E2-BFAB-45A8-BFF9-E435BF76BA70}"/>
              </a:ext>
              <a:ext uri="{C183D7F6-B498-43B3-948B-1728B52AA6E4}">
                <adec:decorative xmlns:adec="http://schemas.microsoft.com/office/drawing/2017/decorative" val="0"/>
              </a:ext>
            </a:extLst>
          </p:cNvPr>
          <p:cNvPicPr>
            <a:picLocks noChangeAspect="1"/>
          </p:cNvPicPr>
          <p:nvPr/>
        </p:nvPicPr>
        <p:blipFill>
          <a:blip r:embed="rId3"/>
          <a:stretch>
            <a:fillRect/>
          </a:stretch>
        </p:blipFill>
        <p:spPr>
          <a:xfrm>
            <a:off x="0" y="-408996"/>
            <a:ext cx="9144000" cy="6352596"/>
          </a:xfrm>
          <a:prstGeom prst="rect">
            <a:avLst/>
          </a:prstGeom>
        </p:spPr>
      </p:pic>
      <p:sp>
        <p:nvSpPr>
          <p:cNvPr id="2" name="TextBox 1">
            <a:extLst>
              <a:ext uri="{FF2B5EF4-FFF2-40B4-BE49-F238E27FC236}">
                <a16:creationId xmlns:a16="http://schemas.microsoft.com/office/drawing/2014/main" id="{13C170E5-3405-CC4B-8F14-28F2619603F8}"/>
              </a:ext>
              <a:ext uri="{C183D7F6-B498-43B3-948B-1728B52AA6E4}">
                <adec:decorative xmlns:adec="http://schemas.microsoft.com/office/drawing/2017/decorative" val="1"/>
              </a:ext>
            </a:extLst>
          </p:cNvPr>
          <p:cNvSpPr txBox="1"/>
          <p:nvPr/>
        </p:nvSpPr>
        <p:spPr>
          <a:xfrm>
            <a:off x="6324600" y="5943600"/>
            <a:ext cx="2895600" cy="215444"/>
          </a:xfrm>
          <a:prstGeom prst="rect">
            <a:avLst/>
          </a:prstGeom>
          <a:noFill/>
        </p:spPr>
        <p:txBody>
          <a:bodyPr wrap="square" rtlCol="0">
            <a:spAutoFit/>
          </a:bodyPr>
          <a:lstStyle/>
          <a:p>
            <a:r>
              <a:rPr lang="en-US" sz="800" dirty="0"/>
              <a:t>https://</a:t>
            </a:r>
            <a:r>
              <a:rPr lang="en-US" sz="800" dirty="0" err="1"/>
              <a:t>trinityhighway.com</a:t>
            </a:r>
            <a:r>
              <a:rPr lang="en-US" sz="800" dirty="0"/>
              <a:t>/product/yodock-2001m/</a:t>
            </a:r>
          </a:p>
        </p:txBody>
      </p:sp>
    </p:spTree>
    <p:extLst>
      <p:ext uri="{BB962C8B-B14F-4D97-AF65-F5344CB8AC3E}">
        <p14:creationId xmlns:p14="http://schemas.microsoft.com/office/powerpoint/2010/main" val="1882811098"/>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1"/>
          <p:cNvSpPr txBox="1">
            <a:spLocks/>
          </p:cNvSpPr>
          <p:nvPr/>
        </p:nvSpPr>
        <p:spPr>
          <a:xfrm>
            <a:off x="381000" y="1447800"/>
            <a:ext cx="3657600" cy="5029200"/>
          </a:xfrm>
          <a:prstGeom prst="rect">
            <a:avLst/>
          </a:prstGeom>
          <a:solidFill>
            <a:schemeClr val="bg1"/>
          </a:solidFill>
        </p:spPr>
        <p:txBody>
          <a:bodyPr/>
          <a:lstStyle/>
          <a:p>
            <a:pPr marL="231775" indent="-231775" eaLnBrk="0" hangingPunct="0">
              <a:spcBef>
                <a:spcPct val="20000"/>
              </a:spcBef>
              <a:buClr>
                <a:srgbClr val="C00000"/>
              </a:buClr>
              <a:buSzPct val="65000"/>
              <a:buFont typeface="Wingdings" panose="05000000000000000000" pitchFamily="2" charset="2"/>
              <a:buChar char="§"/>
            </a:pPr>
            <a:r>
              <a:rPr lang="en-US" sz="2800" kern="0" dirty="0">
                <a:latin typeface="Arial" panose="020B0604020202020204" pitchFamily="34" charset="0"/>
              </a:rPr>
              <a:t>32” high by 72” long</a:t>
            </a:r>
          </a:p>
          <a:p>
            <a:pPr marL="231775" indent="-231775" eaLnBrk="0" hangingPunct="0">
              <a:spcBef>
                <a:spcPct val="20000"/>
              </a:spcBef>
              <a:buClr>
                <a:srgbClr val="C00000"/>
              </a:buClr>
              <a:buSzPct val="65000"/>
              <a:buFont typeface="Wingdings" panose="05000000000000000000" pitchFamily="2" charset="2"/>
              <a:buChar char="§"/>
            </a:pPr>
            <a:r>
              <a:rPr lang="en-US" sz="2800" kern="0" dirty="0">
                <a:latin typeface="Arial" panose="020B0604020202020204" pitchFamily="34" charset="0"/>
              </a:rPr>
              <a:t>242 gallons of water</a:t>
            </a:r>
          </a:p>
          <a:p>
            <a:pPr marL="231775" indent="-231775" eaLnBrk="0" hangingPunct="0">
              <a:spcBef>
                <a:spcPct val="20000"/>
              </a:spcBef>
              <a:buClr>
                <a:srgbClr val="C00000"/>
              </a:buClr>
              <a:buSzPct val="65000"/>
              <a:buFont typeface="Wingdings" panose="05000000000000000000" pitchFamily="2" charset="2"/>
              <a:buChar char="§"/>
            </a:pPr>
            <a:r>
              <a:rPr lang="en-US" sz="2800" kern="0" dirty="0">
                <a:latin typeface="Arial" panose="020B0604020202020204" pitchFamily="34" charset="0"/>
              </a:rPr>
              <a:t>For TL-3: four internal 3/8” steel cables connected to a 1 1/8” steel T-pin</a:t>
            </a:r>
          </a:p>
          <a:p>
            <a:pPr marL="231775" indent="-231775" eaLnBrk="0" hangingPunct="0">
              <a:spcBef>
                <a:spcPct val="20000"/>
              </a:spcBef>
              <a:buClr>
                <a:srgbClr val="C00000"/>
              </a:buClr>
              <a:buSzPct val="65000"/>
              <a:buFont typeface="Wingdings" panose="05000000000000000000" pitchFamily="2" charset="2"/>
              <a:buChar char="§"/>
            </a:pPr>
            <a:r>
              <a:rPr lang="en-US" sz="2800" kern="0" dirty="0">
                <a:latin typeface="Arial" panose="020B0604020202020204" pitchFamily="34" charset="0"/>
              </a:rPr>
              <a:t>200 lbs full</a:t>
            </a:r>
          </a:p>
          <a:p>
            <a:pPr marL="231775" indent="-231775" eaLnBrk="0" hangingPunct="0">
              <a:spcBef>
                <a:spcPct val="20000"/>
              </a:spcBef>
              <a:buClr>
                <a:srgbClr val="C00000"/>
              </a:buClr>
              <a:buSzPct val="65000"/>
              <a:buFont typeface="Wingdings" panose="05000000000000000000" pitchFamily="2" charset="2"/>
              <a:buChar char="§"/>
            </a:pPr>
            <a:r>
              <a:rPr lang="en-US" sz="2800" kern="0" dirty="0">
                <a:latin typeface="Arial" panose="020B0604020202020204" pitchFamily="34" charset="0"/>
              </a:rPr>
              <a:t>Estimated Unit Price: $685</a:t>
            </a:r>
          </a:p>
        </p:txBody>
      </p:sp>
      <p:pic>
        <p:nvPicPr>
          <p:cNvPr id="6146" name="Picture 2" descr="orange barrier section"/>
          <p:cNvPicPr>
            <a:picLocks noChangeAspect="1" noChangeArrowheads="1"/>
          </p:cNvPicPr>
          <p:nvPr/>
        </p:nvPicPr>
        <p:blipFill>
          <a:blip r:embed="rId3" cstate="print"/>
          <a:srcRect/>
          <a:stretch>
            <a:fillRect/>
          </a:stretch>
        </p:blipFill>
        <p:spPr bwMode="auto">
          <a:xfrm>
            <a:off x="4343400" y="1600200"/>
            <a:ext cx="4572000" cy="3543035"/>
          </a:xfrm>
          <a:prstGeom prst="rect">
            <a:avLst/>
          </a:prstGeom>
          <a:noFill/>
          <a:ln w="9525">
            <a:noFill/>
            <a:miter lim="800000"/>
            <a:headEnd/>
            <a:tailEnd/>
          </a:ln>
        </p:spPr>
      </p:pic>
      <p:sp>
        <p:nvSpPr>
          <p:cNvPr id="6" name="Rectangle 2">
            <a:extLst>
              <a:ext uri="{FF2B5EF4-FFF2-40B4-BE49-F238E27FC236}">
                <a16:creationId xmlns:a16="http://schemas.microsoft.com/office/drawing/2014/main" id="{92D26C08-C8F0-4F2C-A9F0-0AA4EF348611}"/>
              </a:ext>
            </a:extLst>
          </p:cNvPr>
          <p:cNvSpPr txBox="1">
            <a:spLocks noChangeArrowheads="1"/>
          </p:cNvSpPr>
          <p:nvPr/>
        </p:nvSpPr>
        <p:spPr bwMode="auto">
          <a:xfrm>
            <a:off x="457200" y="381000"/>
            <a:ext cx="6391702" cy="685800"/>
          </a:xfrm>
          <a:prstGeom prst="rect">
            <a:avLst/>
          </a:prstGeom>
          <a:noFill/>
          <a:ln w="25400" cap="flat" cmpd="sng" algn="ctr">
            <a:solidFill>
              <a:schemeClr val="accent3"/>
            </a:solidFill>
            <a:prstDash val="solid"/>
            <a:miter lim="800000"/>
            <a:headEnd/>
            <a:tailEnd/>
          </a:ln>
          <a:effec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3200" b="1" i="0" baseline="0">
                <a:solidFill>
                  <a:srgbClr val="008080"/>
                </a:solidFill>
                <a:effectLst/>
                <a:latin typeface="Arial" panose="020B0604020202020204" pitchFamily="34" charset="0"/>
                <a:ea typeface="+mj-ea"/>
                <a:cs typeface="Arial" panose="020B0604020202020204" pitchFamily="34" charset="0"/>
              </a:defRPr>
            </a:lvl1pPr>
            <a:lvl2pPr algn="ctr" rtl="0" eaLnBrk="0" fontAlgn="base" hangingPunct="0">
              <a:spcBef>
                <a:spcPct val="0"/>
              </a:spcBef>
              <a:spcAft>
                <a:spcPct val="0"/>
              </a:spcAft>
              <a:defRPr sz="4000" b="1" i="1">
                <a:solidFill>
                  <a:srgbClr val="CC3300"/>
                </a:solidFill>
                <a:latin typeface="Calibri" pitchFamily="34" charset="0"/>
              </a:defRPr>
            </a:lvl2pPr>
            <a:lvl3pPr algn="ctr" rtl="0" eaLnBrk="0" fontAlgn="base" hangingPunct="0">
              <a:spcBef>
                <a:spcPct val="0"/>
              </a:spcBef>
              <a:spcAft>
                <a:spcPct val="0"/>
              </a:spcAft>
              <a:defRPr sz="4000" b="1" i="1">
                <a:solidFill>
                  <a:srgbClr val="CC3300"/>
                </a:solidFill>
                <a:latin typeface="Calibri" pitchFamily="34" charset="0"/>
              </a:defRPr>
            </a:lvl3pPr>
            <a:lvl4pPr algn="ctr" rtl="0" eaLnBrk="0" fontAlgn="base" hangingPunct="0">
              <a:spcBef>
                <a:spcPct val="0"/>
              </a:spcBef>
              <a:spcAft>
                <a:spcPct val="0"/>
              </a:spcAft>
              <a:defRPr sz="4000" b="1" i="1">
                <a:solidFill>
                  <a:srgbClr val="CC3300"/>
                </a:solidFill>
                <a:latin typeface="Calibri" pitchFamily="34" charset="0"/>
              </a:defRPr>
            </a:lvl4pPr>
            <a:lvl5pPr algn="ctr" rtl="0" eaLnBrk="0" fontAlgn="base" hangingPunct="0">
              <a:spcBef>
                <a:spcPct val="0"/>
              </a:spcBef>
              <a:spcAft>
                <a:spcPct val="0"/>
              </a:spcAft>
              <a:defRPr sz="4000" b="1" i="1">
                <a:solidFill>
                  <a:srgbClr val="CC3300"/>
                </a:solidFill>
                <a:latin typeface="Calibri" pitchFamily="34" charset="0"/>
              </a:defRPr>
            </a:lvl5pPr>
            <a:lvl6pPr marL="457200" algn="ctr" rtl="0" fontAlgn="base">
              <a:spcBef>
                <a:spcPct val="0"/>
              </a:spcBef>
              <a:spcAft>
                <a:spcPct val="0"/>
              </a:spcAft>
              <a:defRPr sz="4000" b="1" i="1">
                <a:solidFill>
                  <a:srgbClr val="CC3300"/>
                </a:solidFill>
                <a:latin typeface="Verdana" pitchFamily="34" charset="0"/>
              </a:defRPr>
            </a:lvl6pPr>
            <a:lvl7pPr marL="914400" algn="ctr" rtl="0" fontAlgn="base">
              <a:spcBef>
                <a:spcPct val="0"/>
              </a:spcBef>
              <a:spcAft>
                <a:spcPct val="0"/>
              </a:spcAft>
              <a:defRPr sz="4000" b="1" i="1">
                <a:solidFill>
                  <a:srgbClr val="CC3300"/>
                </a:solidFill>
                <a:latin typeface="Verdana" pitchFamily="34" charset="0"/>
              </a:defRPr>
            </a:lvl7pPr>
            <a:lvl8pPr marL="1371600" algn="ctr" rtl="0" fontAlgn="base">
              <a:spcBef>
                <a:spcPct val="0"/>
              </a:spcBef>
              <a:spcAft>
                <a:spcPct val="0"/>
              </a:spcAft>
              <a:defRPr sz="4000" b="1" i="1">
                <a:solidFill>
                  <a:srgbClr val="CC3300"/>
                </a:solidFill>
                <a:latin typeface="Verdana" pitchFamily="34" charset="0"/>
              </a:defRPr>
            </a:lvl8pPr>
            <a:lvl9pPr marL="1828800" algn="ctr" rtl="0" fontAlgn="base">
              <a:spcBef>
                <a:spcPct val="0"/>
              </a:spcBef>
              <a:spcAft>
                <a:spcPct val="0"/>
              </a:spcAft>
              <a:defRPr sz="4000" b="1" i="1">
                <a:solidFill>
                  <a:srgbClr val="CC3300"/>
                </a:solidFill>
                <a:latin typeface="Verdana" pitchFamily="34" charset="0"/>
              </a:defRPr>
            </a:lvl9pPr>
          </a:lstStyle>
          <a:p>
            <a:pPr lvl="0" eaLnBrk="1" hangingPunct="1">
              <a:defRPr/>
            </a:pPr>
            <a:r>
              <a:rPr lang="en-US" dirty="0"/>
              <a:t>Sentry Water-Cable Barrier Wall</a:t>
            </a:r>
            <a:endParaRPr lang="en-US" kern="0" dirty="0"/>
          </a:p>
        </p:txBody>
      </p:sp>
      <p:sp>
        <p:nvSpPr>
          <p:cNvPr id="2" name="TextBox 1" descr="https://konacases.com/collections/barricades">
            <a:extLst>
              <a:ext uri="{FF2B5EF4-FFF2-40B4-BE49-F238E27FC236}">
                <a16:creationId xmlns:a16="http://schemas.microsoft.com/office/drawing/2014/main" id="{14CC2128-585E-8E43-B40A-747871C3AEC4}"/>
              </a:ext>
            </a:extLst>
          </p:cNvPr>
          <p:cNvSpPr txBox="1"/>
          <p:nvPr/>
        </p:nvSpPr>
        <p:spPr>
          <a:xfrm>
            <a:off x="5638800" y="5042356"/>
            <a:ext cx="3115235" cy="215444"/>
          </a:xfrm>
          <a:prstGeom prst="rect">
            <a:avLst/>
          </a:prstGeom>
          <a:noFill/>
        </p:spPr>
        <p:txBody>
          <a:bodyPr wrap="square" rtlCol="0">
            <a:spAutoFit/>
          </a:bodyPr>
          <a:lstStyle/>
          <a:p>
            <a:r>
              <a:rPr lang="en-US" sz="800" dirty="0"/>
              <a:t>https://www.traffixdevices.com/products/barriers/sentry</a:t>
            </a:r>
          </a:p>
        </p:txBody>
      </p:sp>
    </p:spTree>
    <p:extLst>
      <p:ext uri="{BB962C8B-B14F-4D97-AF65-F5344CB8AC3E}">
        <p14:creationId xmlns:p14="http://schemas.microsoft.com/office/powerpoint/2010/main" val="2575013629"/>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Sentry Water-Cable Barrier Wall orange section">
            <a:extLst>
              <a:ext uri="{FF2B5EF4-FFF2-40B4-BE49-F238E27FC236}">
                <a16:creationId xmlns:a16="http://schemas.microsoft.com/office/drawing/2014/main" id="{768CE92E-105D-42F2-B73B-FEA395F00A83}"/>
              </a:ext>
            </a:extLst>
          </p:cNvPr>
          <p:cNvPicPr>
            <a:picLocks noChangeAspect="1"/>
          </p:cNvPicPr>
          <p:nvPr/>
        </p:nvPicPr>
        <p:blipFill>
          <a:blip r:embed="rId3"/>
          <a:stretch>
            <a:fillRect/>
          </a:stretch>
        </p:blipFill>
        <p:spPr>
          <a:xfrm>
            <a:off x="914400" y="1371600"/>
            <a:ext cx="7567577" cy="4343400"/>
          </a:xfrm>
          <a:prstGeom prst="rect">
            <a:avLst/>
          </a:prstGeom>
        </p:spPr>
      </p:pic>
      <p:sp>
        <p:nvSpPr>
          <p:cNvPr id="4" name="Rectangle 2">
            <a:extLst>
              <a:ext uri="{FF2B5EF4-FFF2-40B4-BE49-F238E27FC236}">
                <a16:creationId xmlns:a16="http://schemas.microsoft.com/office/drawing/2014/main" id="{0E461C4C-7914-429D-9DA3-5EDD3763A8EF}"/>
              </a:ext>
            </a:extLst>
          </p:cNvPr>
          <p:cNvSpPr txBox="1">
            <a:spLocks noChangeArrowheads="1"/>
          </p:cNvSpPr>
          <p:nvPr/>
        </p:nvSpPr>
        <p:spPr bwMode="auto">
          <a:xfrm>
            <a:off x="457200" y="381000"/>
            <a:ext cx="6391702" cy="685800"/>
          </a:xfrm>
          <a:prstGeom prst="rect">
            <a:avLst/>
          </a:prstGeom>
          <a:noFill/>
          <a:ln w="25400" cap="flat" cmpd="sng" algn="ctr">
            <a:solidFill>
              <a:schemeClr val="accent3"/>
            </a:solidFill>
            <a:prstDash val="solid"/>
            <a:miter lim="800000"/>
            <a:headEnd/>
            <a:tailEnd/>
          </a:ln>
          <a:effec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3200" b="1" i="0" baseline="0">
                <a:solidFill>
                  <a:srgbClr val="008080"/>
                </a:solidFill>
                <a:effectLst/>
                <a:latin typeface="Arial" panose="020B0604020202020204" pitchFamily="34" charset="0"/>
                <a:ea typeface="+mj-ea"/>
                <a:cs typeface="Arial" panose="020B0604020202020204" pitchFamily="34" charset="0"/>
              </a:defRPr>
            </a:lvl1pPr>
            <a:lvl2pPr algn="ctr" rtl="0" eaLnBrk="0" fontAlgn="base" hangingPunct="0">
              <a:spcBef>
                <a:spcPct val="0"/>
              </a:spcBef>
              <a:spcAft>
                <a:spcPct val="0"/>
              </a:spcAft>
              <a:defRPr sz="4000" b="1" i="1">
                <a:solidFill>
                  <a:srgbClr val="CC3300"/>
                </a:solidFill>
                <a:latin typeface="Calibri" pitchFamily="34" charset="0"/>
              </a:defRPr>
            </a:lvl2pPr>
            <a:lvl3pPr algn="ctr" rtl="0" eaLnBrk="0" fontAlgn="base" hangingPunct="0">
              <a:spcBef>
                <a:spcPct val="0"/>
              </a:spcBef>
              <a:spcAft>
                <a:spcPct val="0"/>
              </a:spcAft>
              <a:defRPr sz="4000" b="1" i="1">
                <a:solidFill>
                  <a:srgbClr val="CC3300"/>
                </a:solidFill>
                <a:latin typeface="Calibri" pitchFamily="34" charset="0"/>
              </a:defRPr>
            </a:lvl3pPr>
            <a:lvl4pPr algn="ctr" rtl="0" eaLnBrk="0" fontAlgn="base" hangingPunct="0">
              <a:spcBef>
                <a:spcPct val="0"/>
              </a:spcBef>
              <a:spcAft>
                <a:spcPct val="0"/>
              </a:spcAft>
              <a:defRPr sz="4000" b="1" i="1">
                <a:solidFill>
                  <a:srgbClr val="CC3300"/>
                </a:solidFill>
                <a:latin typeface="Calibri" pitchFamily="34" charset="0"/>
              </a:defRPr>
            </a:lvl4pPr>
            <a:lvl5pPr algn="ctr" rtl="0" eaLnBrk="0" fontAlgn="base" hangingPunct="0">
              <a:spcBef>
                <a:spcPct val="0"/>
              </a:spcBef>
              <a:spcAft>
                <a:spcPct val="0"/>
              </a:spcAft>
              <a:defRPr sz="4000" b="1" i="1">
                <a:solidFill>
                  <a:srgbClr val="CC3300"/>
                </a:solidFill>
                <a:latin typeface="Calibri" pitchFamily="34" charset="0"/>
              </a:defRPr>
            </a:lvl5pPr>
            <a:lvl6pPr marL="457200" algn="ctr" rtl="0" fontAlgn="base">
              <a:spcBef>
                <a:spcPct val="0"/>
              </a:spcBef>
              <a:spcAft>
                <a:spcPct val="0"/>
              </a:spcAft>
              <a:defRPr sz="4000" b="1" i="1">
                <a:solidFill>
                  <a:srgbClr val="CC3300"/>
                </a:solidFill>
                <a:latin typeface="Verdana" pitchFamily="34" charset="0"/>
              </a:defRPr>
            </a:lvl6pPr>
            <a:lvl7pPr marL="914400" algn="ctr" rtl="0" fontAlgn="base">
              <a:spcBef>
                <a:spcPct val="0"/>
              </a:spcBef>
              <a:spcAft>
                <a:spcPct val="0"/>
              </a:spcAft>
              <a:defRPr sz="4000" b="1" i="1">
                <a:solidFill>
                  <a:srgbClr val="CC3300"/>
                </a:solidFill>
                <a:latin typeface="Verdana" pitchFamily="34" charset="0"/>
              </a:defRPr>
            </a:lvl7pPr>
            <a:lvl8pPr marL="1371600" algn="ctr" rtl="0" fontAlgn="base">
              <a:spcBef>
                <a:spcPct val="0"/>
              </a:spcBef>
              <a:spcAft>
                <a:spcPct val="0"/>
              </a:spcAft>
              <a:defRPr sz="4000" b="1" i="1">
                <a:solidFill>
                  <a:srgbClr val="CC3300"/>
                </a:solidFill>
                <a:latin typeface="Verdana" pitchFamily="34" charset="0"/>
              </a:defRPr>
            </a:lvl8pPr>
            <a:lvl9pPr marL="1828800" algn="ctr" rtl="0" fontAlgn="base">
              <a:spcBef>
                <a:spcPct val="0"/>
              </a:spcBef>
              <a:spcAft>
                <a:spcPct val="0"/>
              </a:spcAft>
              <a:defRPr sz="4000" b="1" i="1">
                <a:solidFill>
                  <a:srgbClr val="CC3300"/>
                </a:solidFill>
                <a:latin typeface="Verdana" pitchFamily="34" charset="0"/>
              </a:defRPr>
            </a:lvl9pPr>
          </a:lstStyle>
          <a:p>
            <a:pPr lvl="0" eaLnBrk="1" hangingPunct="1">
              <a:defRPr/>
            </a:pPr>
            <a:r>
              <a:rPr lang="en-US" dirty="0"/>
              <a:t>Sentry Water-Cable Barrier Wall</a:t>
            </a:r>
            <a:endParaRPr lang="en-US" kern="0" dirty="0"/>
          </a:p>
        </p:txBody>
      </p:sp>
      <p:sp>
        <p:nvSpPr>
          <p:cNvPr id="2" name="TextBox 1" descr="http://www.traffixdevices.com/products/barriers/sentry/">
            <a:extLst>
              <a:ext uri="{FF2B5EF4-FFF2-40B4-BE49-F238E27FC236}">
                <a16:creationId xmlns:a16="http://schemas.microsoft.com/office/drawing/2014/main" id="{5AEC3D08-19DC-FE42-A57D-1FB4FC17D236}"/>
              </a:ext>
            </a:extLst>
          </p:cNvPr>
          <p:cNvSpPr txBox="1"/>
          <p:nvPr/>
        </p:nvSpPr>
        <p:spPr>
          <a:xfrm>
            <a:off x="5562600" y="5607278"/>
            <a:ext cx="3114955" cy="215444"/>
          </a:xfrm>
          <a:prstGeom prst="rect">
            <a:avLst/>
          </a:prstGeom>
          <a:noFill/>
        </p:spPr>
        <p:txBody>
          <a:bodyPr wrap="none" rtlCol="0">
            <a:spAutoFit/>
          </a:bodyPr>
          <a:lstStyle/>
          <a:p>
            <a:r>
              <a:rPr lang="en-US" sz="800" dirty="0"/>
              <a:t>http://</a:t>
            </a:r>
            <a:r>
              <a:rPr lang="en-US" sz="800" dirty="0" err="1"/>
              <a:t>www.traffixdevices.com</a:t>
            </a:r>
            <a:r>
              <a:rPr lang="en-US" sz="800" dirty="0"/>
              <a:t>/products/barriers/sentry/</a:t>
            </a:r>
          </a:p>
        </p:txBody>
      </p:sp>
    </p:spTree>
    <p:extLst>
      <p:ext uri="{BB962C8B-B14F-4D97-AF65-F5344CB8AC3E}">
        <p14:creationId xmlns:p14="http://schemas.microsoft.com/office/powerpoint/2010/main" val="3296735127"/>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1"/>
          <p:cNvSpPr txBox="1">
            <a:spLocks/>
          </p:cNvSpPr>
          <p:nvPr/>
        </p:nvSpPr>
        <p:spPr>
          <a:xfrm>
            <a:off x="304800" y="1159933"/>
            <a:ext cx="4495800" cy="4038600"/>
          </a:xfrm>
          <a:prstGeom prst="rect">
            <a:avLst/>
          </a:prstGeom>
          <a:solidFill>
            <a:schemeClr val="bg1"/>
          </a:solidFill>
        </p:spPr>
        <p:txBody>
          <a:bodyPr/>
          <a:lstStyle/>
          <a:p>
            <a:pPr marL="228600" indent="-228600" eaLnBrk="0" hangingPunct="0">
              <a:spcBef>
                <a:spcPct val="20000"/>
              </a:spcBef>
              <a:buClr>
                <a:srgbClr val="C00000"/>
              </a:buClr>
              <a:buSzPct val="65000"/>
              <a:buFont typeface="Wingdings" panose="05000000000000000000" pitchFamily="2" charset="2"/>
              <a:buChar char="§"/>
            </a:pPr>
            <a:r>
              <a:rPr lang="en-US" sz="2800" kern="0" dirty="0">
                <a:latin typeface="Arial" panose="020B0604020202020204" pitchFamily="34" charset="0"/>
              </a:rPr>
              <a:t>32” high by 78” long</a:t>
            </a:r>
          </a:p>
          <a:p>
            <a:pPr marL="228600" indent="-228600" eaLnBrk="0" hangingPunct="0">
              <a:spcBef>
                <a:spcPct val="20000"/>
              </a:spcBef>
              <a:buClr>
                <a:srgbClr val="C00000"/>
              </a:buClr>
              <a:buSzPct val="65000"/>
              <a:buFont typeface="Wingdings" panose="05000000000000000000" pitchFamily="2" charset="2"/>
              <a:buChar char="§"/>
            </a:pPr>
            <a:r>
              <a:rPr lang="en-US" sz="2800" kern="0" dirty="0">
                <a:latin typeface="Arial" panose="020B0604020202020204" pitchFamily="34" charset="0"/>
              </a:rPr>
              <a:t>145 gallons of water</a:t>
            </a:r>
          </a:p>
          <a:p>
            <a:pPr marL="228600" indent="-228600" eaLnBrk="0" hangingPunct="0">
              <a:spcBef>
                <a:spcPct val="20000"/>
              </a:spcBef>
              <a:buClr>
                <a:srgbClr val="C00000"/>
              </a:buClr>
              <a:buSzPct val="65000"/>
              <a:buFont typeface="Wingdings" panose="05000000000000000000" pitchFamily="2" charset="2"/>
              <a:buChar char="§"/>
            </a:pPr>
            <a:r>
              <a:rPr lang="en-US" sz="2800" kern="0" dirty="0">
                <a:latin typeface="Arial" panose="020B0604020202020204" pitchFamily="34" charset="0"/>
              </a:rPr>
              <a:t>For TL-3: endoskeleton structure along with sitting on mechanically strapped pedestals</a:t>
            </a:r>
          </a:p>
          <a:p>
            <a:pPr marL="228600" indent="-228600" eaLnBrk="0" hangingPunct="0">
              <a:spcBef>
                <a:spcPct val="20000"/>
              </a:spcBef>
              <a:buClr>
                <a:srgbClr val="C00000"/>
              </a:buClr>
              <a:buSzPct val="65000"/>
              <a:buFont typeface="Wingdings" panose="05000000000000000000" pitchFamily="2" charset="2"/>
              <a:buChar char="§"/>
            </a:pPr>
            <a:r>
              <a:rPr lang="en-US" sz="2800" kern="0" dirty="0">
                <a:latin typeface="Arial" panose="020B0604020202020204" pitchFamily="34" charset="0"/>
              </a:rPr>
              <a:t>140 lbs empty (1350 lbs full</a:t>
            </a:r>
          </a:p>
          <a:p>
            <a:pPr marL="228600" indent="-228600" eaLnBrk="0" hangingPunct="0">
              <a:spcBef>
                <a:spcPct val="20000"/>
              </a:spcBef>
              <a:buClr>
                <a:srgbClr val="C00000"/>
              </a:buClr>
              <a:buSzPct val="65000"/>
              <a:buFont typeface="Wingdings" panose="05000000000000000000" pitchFamily="2" charset="2"/>
              <a:buChar char="§"/>
            </a:pPr>
            <a:r>
              <a:rPr lang="en-US" sz="2800" kern="0" dirty="0">
                <a:latin typeface="Arial" panose="020B0604020202020204" pitchFamily="34" charset="0"/>
              </a:rPr>
              <a:t>Estimated Unit Price: $680 - $720</a:t>
            </a:r>
          </a:p>
        </p:txBody>
      </p:sp>
      <p:sp>
        <p:nvSpPr>
          <p:cNvPr id="6" name="Rectangle 2">
            <a:extLst>
              <a:ext uri="{FF2B5EF4-FFF2-40B4-BE49-F238E27FC236}">
                <a16:creationId xmlns:a16="http://schemas.microsoft.com/office/drawing/2014/main" id="{DF8D5071-D3A2-4EBD-B94C-BEAE53C1291A}"/>
              </a:ext>
            </a:extLst>
          </p:cNvPr>
          <p:cNvSpPr txBox="1">
            <a:spLocks noChangeArrowheads="1"/>
          </p:cNvSpPr>
          <p:nvPr/>
        </p:nvSpPr>
        <p:spPr bwMode="auto">
          <a:xfrm>
            <a:off x="448732" y="317500"/>
            <a:ext cx="6391702" cy="685800"/>
          </a:xfrm>
          <a:prstGeom prst="rect">
            <a:avLst/>
          </a:prstGeom>
          <a:noFill/>
          <a:ln w="25400" cap="flat" cmpd="sng" algn="ctr">
            <a:solidFill>
              <a:schemeClr val="accent3"/>
            </a:solidFill>
            <a:prstDash val="solid"/>
            <a:miter lim="800000"/>
            <a:headEnd/>
            <a:tailEnd/>
          </a:ln>
          <a:effec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3200" b="1" i="0" baseline="0">
                <a:solidFill>
                  <a:srgbClr val="008080"/>
                </a:solidFill>
                <a:effectLst/>
                <a:latin typeface="Arial" panose="020B0604020202020204" pitchFamily="34" charset="0"/>
                <a:ea typeface="+mj-ea"/>
                <a:cs typeface="Arial" panose="020B0604020202020204" pitchFamily="34" charset="0"/>
              </a:defRPr>
            </a:lvl1pPr>
            <a:lvl2pPr algn="ctr" rtl="0" eaLnBrk="0" fontAlgn="base" hangingPunct="0">
              <a:spcBef>
                <a:spcPct val="0"/>
              </a:spcBef>
              <a:spcAft>
                <a:spcPct val="0"/>
              </a:spcAft>
              <a:defRPr sz="4000" b="1" i="1">
                <a:solidFill>
                  <a:srgbClr val="CC3300"/>
                </a:solidFill>
                <a:latin typeface="Calibri" pitchFamily="34" charset="0"/>
              </a:defRPr>
            </a:lvl2pPr>
            <a:lvl3pPr algn="ctr" rtl="0" eaLnBrk="0" fontAlgn="base" hangingPunct="0">
              <a:spcBef>
                <a:spcPct val="0"/>
              </a:spcBef>
              <a:spcAft>
                <a:spcPct val="0"/>
              </a:spcAft>
              <a:defRPr sz="4000" b="1" i="1">
                <a:solidFill>
                  <a:srgbClr val="CC3300"/>
                </a:solidFill>
                <a:latin typeface="Calibri" pitchFamily="34" charset="0"/>
              </a:defRPr>
            </a:lvl3pPr>
            <a:lvl4pPr algn="ctr" rtl="0" eaLnBrk="0" fontAlgn="base" hangingPunct="0">
              <a:spcBef>
                <a:spcPct val="0"/>
              </a:spcBef>
              <a:spcAft>
                <a:spcPct val="0"/>
              </a:spcAft>
              <a:defRPr sz="4000" b="1" i="1">
                <a:solidFill>
                  <a:srgbClr val="CC3300"/>
                </a:solidFill>
                <a:latin typeface="Calibri" pitchFamily="34" charset="0"/>
              </a:defRPr>
            </a:lvl4pPr>
            <a:lvl5pPr algn="ctr" rtl="0" eaLnBrk="0" fontAlgn="base" hangingPunct="0">
              <a:spcBef>
                <a:spcPct val="0"/>
              </a:spcBef>
              <a:spcAft>
                <a:spcPct val="0"/>
              </a:spcAft>
              <a:defRPr sz="4000" b="1" i="1">
                <a:solidFill>
                  <a:srgbClr val="CC3300"/>
                </a:solidFill>
                <a:latin typeface="Calibri" pitchFamily="34" charset="0"/>
              </a:defRPr>
            </a:lvl5pPr>
            <a:lvl6pPr marL="457200" algn="ctr" rtl="0" fontAlgn="base">
              <a:spcBef>
                <a:spcPct val="0"/>
              </a:spcBef>
              <a:spcAft>
                <a:spcPct val="0"/>
              </a:spcAft>
              <a:defRPr sz="4000" b="1" i="1">
                <a:solidFill>
                  <a:srgbClr val="CC3300"/>
                </a:solidFill>
                <a:latin typeface="Verdana" pitchFamily="34" charset="0"/>
              </a:defRPr>
            </a:lvl6pPr>
            <a:lvl7pPr marL="914400" algn="ctr" rtl="0" fontAlgn="base">
              <a:spcBef>
                <a:spcPct val="0"/>
              </a:spcBef>
              <a:spcAft>
                <a:spcPct val="0"/>
              </a:spcAft>
              <a:defRPr sz="4000" b="1" i="1">
                <a:solidFill>
                  <a:srgbClr val="CC3300"/>
                </a:solidFill>
                <a:latin typeface="Verdana" pitchFamily="34" charset="0"/>
              </a:defRPr>
            </a:lvl7pPr>
            <a:lvl8pPr marL="1371600" algn="ctr" rtl="0" fontAlgn="base">
              <a:spcBef>
                <a:spcPct val="0"/>
              </a:spcBef>
              <a:spcAft>
                <a:spcPct val="0"/>
              </a:spcAft>
              <a:defRPr sz="4000" b="1" i="1">
                <a:solidFill>
                  <a:srgbClr val="CC3300"/>
                </a:solidFill>
                <a:latin typeface="Verdana" pitchFamily="34" charset="0"/>
              </a:defRPr>
            </a:lvl8pPr>
            <a:lvl9pPr marL="1828800" algn="ctr" rtl="0" fontAlgn="base">
              <a:spcBef>
                <a:spcPct val="0"/>
              </a:spcBef>
              <a:spcAft>
                <a:spcPct val="0"/>
              </a:spcAft>
              <a:defRPr sz="4000" b="1" i="1">
                <a:solidFill>
                  <a:srgbClr val="CC3300"/>
                </a:solidFill>
                <a:latin typeface="Verdana" pitchFamily="34" charset="0"/>
              </a:defRPr>
            </a:lvl9pPr>
          </a:lstStyle>
          <a:p>
            <a:pPr lvl="0" eaLnBrk="1" hangingPunct="1">
              <a:defRPr/>
            </a:pPr>
            <a:r>
              <a:rPr lang="en-US" dirty="0"/>
              <a:t>Triton Barrier TL-3</a:t>
            </a:r>
            <a:endParaRPr lang="en-US" kern="0" dirty="0"/>
          </a:p>
        </p:txBody>
      </p:sp>
      <p:pic>
        <p:nvPicPr>
          <p:cNvPr id="4" name="Picture 3" descr="Triton Barrier TL-3 on roadside on pedestals&#10;">
            <a:extLst>
              <a:ext uri="{FF2B5EF4-FFF2-40B4-BE49-F238E27FC236}">
                <a16:creationId xmlns:a16="http://schemas.microsoft.com/office/drawing/2014/main" id="{0B493E6F-38A0-4604-B68F-A152248901DF}"/>
              </a:ext>
            </a:extLst>
          </p:cNvPr>
          <p:cNvPicPr>
            <a:picLocks noChangeAspect="1"/>
          </p:cNvPicPr>
          <p:nvPr/>
        </p:nvPicPr>
        <p:blipFill>
          <a:blip r:embed="rId3"/>
          <a:stretch>
            <a:fillRect/>
          </a:stretch>
        </p:blipFill>
        <p:spPr>
          <a:xfrm>
            <a:off x="4930671" y="1295400"/>
            <a:ext cx="3520778" cy="2919312"/>
          </a:xfrm>
          <a:prstGeom prst="rect">
            <a:avLst/>
          </a:prstGeom>
        </p:spPr>
      </p:pic>
      <p:sp>
        <p:nvSpPr>
          <p:cNvPr id="7" name="TextBox 6">
            <a:extLst>
              <a:ext uri="{FF2B5EF4-FFF2-40B4-BE49-F238E27FC236}">
                <a16:creationId xmlns:a16="http://schemas.microsoft.com/office/drawing/2014/main" id="{C81E673D-4E12-2147-B732-E97646390A3A}"/>
              </a:ext>
            </a:extLst>
          </p:cNvPr>
          <p:cNvSpPr txBox="1"/>
          <p:nvPr/>
        </p:nvSpPr>
        <p:spPr>
          <a:xfrm>
            <a:off x="5533521" y="4214712"/>
            <a:ext cx="3047999" cy="184666"/>
          </a:xfrm>
          <a:prstGeom prst="rect">
            <a:avLst/>
          </a:prstGeom>
          <a:noFill/>
        </p:spPr>
        <p:txBody>
          <a:bodyPr wrap="square" rtlCol="0">
            <a:spAutoFit/>
          </a:bodyPr>
          <a:lstStyle/>
          <a:p>
            <a:r>
              <a:rPr lang="en-US" sz="600" dirty="0"/>
              <a:t>https://www.jtitraffic.com/our-products/temporary-barriers/triton-barrier/</a:t>
            </a:r>
          </a:p>
        </p:txBody>
      </p:sp>
    </p:spTree>
    <p:extLst>
      <p:ext uri="{BB962C8B-B14F-4D97-AF65-F5344CB8AC3E}">
        <p14:creationId xmlns:p14="http://schemas.microsoft.com/office/powerpoint/2010/main" val="347457681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idx="4294967295"/>
          </p:nvPr>
        </p:nvSpPr>
        <p:spPr>
          <a:xfrm>
            <a:off x="1828800" y="0"/>
            <a:ext cx="7315200" cy="1203325"/>
          </a:xfrm>
        </p:spPr>
        <p:txBody>
          <a:bodyPr/>
          <a:lstStyle/>
          <a:p>
            <a:pPr eaLnBrk="1" hangingPunct="1">
              <a:defRPr/>
            </a:pPr>
            <a:r>
              <a:rPr lang="en-US" sz="3600" kern="1200" dirty="0"/>
              <a:t>NCHRP Report 350</a:t>
            </a:r>
            <a:endParaRPr lang="en-US" sz="3600" dirty="0"/>
          </a:p>
        </p:txBody>
      </p:sp>
      <p:sp>
        <p:nvSpPr>
          <p:cNvPr id="114691" name="Rectangle 3"/>
          <p:cNvSpPr>
            <a:spLocks noGrp="1" noChangeArrowheads="1"/>
          </p:cNvSpPr>
          <p:nvPr>
            <p:ph type="body" idx="1"/>
          </p:nvPr>
        </p:nvSpPr>
        <p:spPr>
          <a:xfrm>
            <a:off x="3857253" y="1477345"/>
            <a:ext cx="4876800" cy="4648200"/>
          </a:xfrm>
        </p:spPr>
        <p:txBody>
          <a:bodyPr/>
          <a:lstStyle/>
          <a:p>
            <a:pPr eaLnBrk="1" hangingPunct="1">
              <a:lnSpc>
                <a:spcPct val="90000"/>
              </a:lnSpc>
              <a:defRPr/>
            </a:pPr>
            <a:r>
              <a:rPr lang="en-US" kern="1200" dirty="0"/>
              <a:t>FHWA policy that requires all roadside traffic control used on the National Highway System </a:t>
            </a:r>
            <a:r>
              <a:rPr lang="en-US" b="1" kern="1200" dirty="0"/>
              <a:t>meet the crashworthy performance criteria </a:t>
            </a:r>
            <a:r>
              <a:rPr lang="en-US" kern="1200" dirty="0"/>
              <a:t>contained in the </a:t>
            </a:r>
            <a:r>
              <a:rPr lang="en-US" b="1" i="1" kern="1200" dirty="0"/>
              <a:t>National Cooperative Highway Research Program (NCHRP) Report 350</a:t>
            </a:r>
            <a:endParaRPr lang="en-US" b="1" i="1" dirty="0"/>
          </a:p>
        </p:txBody>
      </p:sp>
      <p:pic>
        <p:nvPicPr>
          <p:cNvPr id="5" name="Picture 2" descr="NCHRP Report 350 Cover"/>
          <p:cNvPicPr>
            <a:picLocks noChangeAspect="1" noChangeArrowheads="1"/>
          </p:cNvPicPr>
          <p:nvPr/>
        </p:nvPicPr>
        <p:blipFill>
          <a:blip r:embed="rId3" cstate="print"/>
          <a:srcRect/>
          <a:stretch>
            <a:fillRect/>
          </a:stretch>
        </p:blipFill>
        <p:spPr bwMode="auto">
          <a:xfrm>
            <a:off x="458472" y="1447799"/>
            <a:ext cx="3324136" cy="4520039"/>
          </a:xfrm>
          <a:prstGeom prst="rect">
            <a:avLst/>
          </a:prstGeom>
          <a:noFill/>
          <a:ln w="9525">
            <a:noFill/>
            <a:miter lim="800000"/>
            <a:headEnd/>
            <a:tailEnd/>
          </a:ln>
        </p:spPr>
      </p:pic>
      <p:sp>
        <p:nvSpPr>
          <p:cNvPr id="7" name="TextBox 6"/>
          <p:cNvSpPr txBox="1"/>
          <p:nvPr/>
        </p:nvSpPr>
        <p:spPr>
          <a:xfrm>
            <a:off x="458472" y="263733"/>
            <a:ext cx="1143000" cy="707886"/>
          </a:xfrm>
          <a:prstGeom prst="rect">
            <a:avLst/>
          </a:prstGeom>
          <a:noFill/>
          <a:ln w="57150">
            <a:solidFill>
              <a:srgbClr val="C00000"/>
            </a:solidFill>
          </a:ln>
        </p:spPr>
        <p:txBody>
          <a:bodyPr wrap="square" rtlCol="0">
            <a:spAutoFit/>
          </a:bodyPr>
          <a:lstStyle/>
          <a:p>
            <a:pPr algn="ctr"/>
            <a:r>
              <a:rPr lang="en-US" sz="4000" b="1" dirty="0">
                <a:latin typeface="Arial" panose="020B0604020202020204" pitchFamily="34" charset="0"/>
              </a:rPr>
              <a:t>72</a:t>
            </a:r>
          </a:p>
        </p:txBody>
      </p:sp>
      <p:sp>
        <p:nvSpPr>
          <p:cNvPr id="2" name="Google Shape;74;p1">
            <a:extLst>
              <a:ext uri="{FF2B5EF4-FFF2-40B4-BE49-F238E27FC236}">
                <a16:creationId xmlns:a16="http://schemas.microsoft.com/office/drawing/2014/main" id="{52F25D24-0456-C06B-18EA-9193926BC633}"/>
              </a:ext>
            </a:extLst>
          </p:cNvPr>
          <p:cNvSpPr/>
          <p:nvPr/>
        </p:nvSpPr>
        <p:spPr>
          <a:xfrm>
            <a:off x="1447800" y="6002454"/>
            <a:ext cx="25146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Transportation Research Board</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901325706"/>
      </p:ext>
    </p:extLst>
  </p:cSld>
  <p:clrMapOvr>
    <a:masterClrMapping/>
  </p:clrMapOvr>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1"/>
          <p:cNvSpPr txBox="1">
            <a:spLocks/>
          </p:cNvSpPr>
          <p:nvPr/>
        </p:nvSpPr>
        <p:spPr>
          <a:xfrm>
            <a:off x="423331" y="969433"/>
            <a:ext cx="8034869" cy="4876800"/>
          </a:xfrm>
          <a:prstGeom prst="rect">
            <a:avLst/>
          </a:prstGeom>
        </p:spPr>
        <p:txBody>
          <a:bodyPr/>
          <a:lstStyle/>
          <a:p>
            <a:pPr marL="342900" marR="0" lvl="0" indent="-342900" algn="l" defTabSz="914400" rtl="0" eaLnBrk="0" fontAlgn="base" latinLnBrk="0" hangingPunct="0">
              <a:lnSpc>
                <a:spcPct val="100000"/>
              </a:lnSpc>
              <a:spcBef>
                <a:spcPct val="20000"/>
              </a:spcBef>
              <a:spcAft>
                <a:spcPct val="0"/>
              </a:spcAft>
              <a:buClrTx/>
              <a:buSzPct val="90000"/>
              <a:buFontTx/>
              <a:buNone/>
              <a:tabLst/>
              <a:defRPr/>
            </a:pPr>
            <a:endParaRPr kumimoji="0" lang="en-US" sz="3200" b="0" i="0" u="none" strike="noStrike" kern="0" cap="none" spc="0" normalizeH="0" baseline="0" noProof="0" dirty="0">
              <a:ln>
                <a:noFill/>
              </a:ln>
              <a:solidFill>
                <a:schemeClr val="tx1"/>
              </a:solidFill>
              <a:effectLst/>
              <a:uLnTx/>
              <a:uFillTx/>
              <a:latin typeface="Arial" panose="020B0604020202020204" pitchFamily="34" charset="0"/>
              <a:ea typeface="+mn-ea"/>
              <a:cs typeface="+mn-cs"/>
            </a:endParaRPr>
          </a:p>
          <a:p>
            <a:pPr marL="228600" indent="-228600" eaLnBrk="0" hangingPunct="0">
              <a:spcBef>
                <a:spcPct val="20000"/>
              </a:spcBef>
              <a:buClr>
                <a:srgbClr val="C00000"/>
              </a:buClr>
              <a:buSzPct val="65000"/>
              <a:buFont typeface="Wingdings" panose="05000000000000000000" pitchFamily="2" charset="2"/>
              <a:buChar char="§"/>
            </a:pPr>
            <a:r>
              <a:rPr kumimoji="0" lang="en-US" sz="2800" b="0" i="0" u="none" strike="noStrike" kern="0" cap="none" spc="0" normalizeH="0" noProof="0" dirty="0">
                <a:ln>
                  <a:noFill/>
                </a:ln>
                <a:solidFill>
                  <a:schemeClr val="tx1"/>
                </a:solidFill>
                <a:effectLst/>
                <a:uLnTx/>
                <a:uFillTx/>
                <a:latin typeface="Arial" panose="020B0604020202020204" pitchFamily="34" charset="0"/>
                <a:ea typeface="+mn-ea"/>
                <a:cs typeface="+mn-cs"/>
              </a:rPr>
              <a:t>Antifreeze may be needed</a:t>
            </a:r>
          </a:p>
          <a:p>
            <a:pPr marL="228600" indent="-228600" eaLnBrk="0" hangingPunct="0">
              <a:spcBef>
                <a:spcPct val="20000"/>
              </a:spcBef>
              <a:buClr>
                <a:srgbClr val="C00000"/>
              </a:buClr>
              <a:buSzPct val="65000"/>
              <a:buFont typeface="Wingdings" panose="05000000000000000000" pitchFamily="2" charset="2"/>
              <a:buChar char="§"/>
            </a:pPr>
            <a:r>
              <a:rPr lang="en-US" sz="2800" kern="0" dirty="0">
                <a:latin typeface="Arial" panose="020B0604020202020204" pitchFamily="34" charset="0"/>
              </a:rPr>
              <a:t>Where to release the water in the barrier</a:t>
            </a:r>
          </a:p>
          <a:p>
            <a:pPr marL="685800" lvl="2" indent="-228600" eaLnBrk="0" hangingPunct="0">
              <a:spcBef>
                <a:spcPct val="20000"/>
              </a:spcBef>
              <a:buClr>
                <a:srgbClr val="C00000"/>
              </a:buClr>
              <a:buSzPct val="65000"/>
              <a:buFont typeface="Wingdings" panose="05000000000000000000" pitchFamily="2" charset="2"/>
              <a:buChar char="§"/>
            </a:pPr>
            <a:r>
              <a:rPr lang="en-US" sz="2800" kern="0" dirty="0">
                <a:latin typeface="Arial" panose="020B0604020202020204" pitchFamily="34" charset="0"/>
              </a:rPr>
              <a:t>Pumping may be required</a:t>
            </a:r>
          </a:p>
          <a:p>
            <a:pPr marL="228600" indent="-228600" eaLnBrk="0" hangingPunct="0">
              <a:spcBef>
                <a:spcPct val="20000"/>
              </a:spcBef>
              <a:buClr>
                <a:srgbClr val="C00000"/>
              </a:buClr>
              <a:buSzPct val="65000"/>
              <a:buFont typeface="Wingdings" panose="05000000000000000000" pitchFamily="2" charset="2"/>
              <a:buChar char="§"/>
            </a:pPr>
            <a:r>
              <a:rPr lang="en-US" sz="2800" kern="0" dirty="0">
                <a:latin typeface="Arial" panose="020B0604020202020204" pitchFamily="34" charset="0"/>
              </a:rPr>
              <a:t>Exterior shell may become brittle due to exposure to cold weather</a:t>
            </a:r>
          </a:p>
          <a:p>
            <a:pPr marL="228600" indent="-228600" eaLnBrk="0" hangingPunct="0">
              <a:spcBef>
                <a:spcPct val="20000"/>
              </a:spcBef>
              <a:buClr>
                <a:srgbClr val="C00000"/>
              </a:buClr>
              <a:buSzPct val="65000"/>
              <a:buFont typeface="Wingdings" panose="05000000000000000000" pitchFamily="2" charset="2"/>
              <a:buChar char="§"/>
            </a:pPr>
            <a:r>
              <a:rPr lang="en-US" sz="2800" kern="0" dirty="0">
                <a:latin typeface="Arial" panose="020B0604020202020204" pitchFamily="34" charset="0"/>
              </a:rPr>
              <a:t>Follow the manufacturer’s instructions</a:t>
            </a:r>
          </a:p>
        </p:txBody>
      </p:sp>
      <p:sp>
        <p:nvSpPr>
          <p:cNvPr id="4" name="Rectangle 2">
            <a:extLst>
              <a:ext uri="{FF2B5EF4-FFF2-40B4-BE49-F238E27FC236}">
                <a16:creationId xmlns:a16="http://schemas.microsoft.com/office/drawing/2014/main" id="{ACFE9CE3-D491-4A3C-8BF2-31CAF6822362}"/>
              </a:ext>
            </a:extLst>
          </p:cNvPr>
          <p:cNvSpPr txBox="1">
            <a:spLocks noChangeArrowheads="1"/>
          </p:cNvSpPr>
          <p:nvPr/>
        </p:nvSpPr>
        <p:spPr bwMode="auto">
          <a:xfrm>
            <a:off x="448732" y="317500"/>
            <a:ext cx="6391702" cy="685800"/>
          </a:xfrm>
          <a:prstGeom prst="rect">
            <a:avLst/>
          </a:prstGeom>
          <a:noFill/>
          <a:ln w="25400" cap="flat" cmpd="sng" algn="ctr">
            <a:solidFill>
              <a:schemeClr val="accent3"/>
            </a:solidFill>
            <a:prstDash val="solid"/>
            <a:miter lim="800000"/>
            <a:headEnd/>
            <a:tailEnd/>
          </a:ln>
          <a:effec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3200" b="1" i="0" baseline="0">
                <a:solidFill>
                  <a:srgbClr val="008080"/>
                </a:solidFill>
                <a:effectLst/>
                <a:latin typeface="Arial" panose="020B0604020202020204" pitchFamily="34" charset="0"/>
                <a:ea typeface="+mj-ea"/>
                <a:cs typeface="Arial" panose="020B0604020202020204" pitchFamily="34" charset="0"/>
              </a:defRPr>
            </a:lvl1pPr>
            <a:lvl2pPr algn="ctr" rtl="0" eaLnBrk="0" fontAlgn="base" hangingPunct="0">
              <a:spcBef>
                <a:spcPct val="0"/>
              </a:spcBef>
              <a:spcAft>
                <a:spcPct val="0"/>
              </a:spcAft>
              <a:defRPr sz="4000" b="1" i="1">
                <a:solidFill>
                  <a:srgbClr val="CC3300"/>
                </a:solidFill>
                <a:latin typeface="Calibri" pitchFamily="34" charset="0"/>
              </a:defRPr>
            </a:lvl2pPr>
            <a:lvl3pPr algn="ctr" rtl="0" eaLnBrk="0" fontAlgn="base" hangingPunct="0">
              <a:spcBef>
                <a:spcPct val="0"/>
              </a:spcBef>
              <a:spcAft>
                <a:spcPct val="0"/>
              </a:spcAft>
              <a:defRPr sz="4000" b="1" i="1">
                <a:solidFill>
                  <a:srgbClr val="CC3300"/>
                </a:solidFill>
                <a:latin typeface="Calibri" pitchFamily="34" charset="0"/>
              </a:defRPr>
            </a:lvl3pPr>
            <a:lvl4pPr algn="ctr" rtl="0" eaLnBrk="0" fontAlgn="base" hangingPunct="0">
              <a:spcBef>
                <a:spcPct val="0"/>
              </a:spcBef>
              <a:spcAft>
                <a:spcPct val="0"/>
              </a:spcAft>
              <a:defRPr sz="4000" b="1" i="1">
                <a:solidFill>
                  <a:srgbClr val="CC3300"/>
                </a:solidFill>
                <a:latin typeface="Calibri" pitchFamily="34" charset="0"/>
              </a:defRPr>
            </a:lvl4pPr>
            <a:lvl5pPr algn="ctr" rtl="0" eaLnBrk="0" fontAlgn="base" hangingPunct="0">
              <a:spcBef>
                <a:spcPct val="0"/>
              </a:spcBef>
              <a:spcAft>
                <a:spcPct val="0"/>
              </a:spcAft>
              <a:defRPr sz="4000" b="1" i="1">
                <a:solidFill>
                  <a:srgbClr val="CC3300"/>
                </a:solidFill>
                <a:latin typeface="Calibri" pitchFamily="34" charset="0"/>
              </a:defRPr>
            </a:lvl5pPr>
            <a:lvl6pPr marL="457200" algn="ctr" rtl="0" fontAlgn="base">
              <a:spcBef>
                <a:spcPct val="0"/>
              </a:spcBef>
              <a:spcAft>
                <a:spcPct val="0"/>
              </a:spcAft>
              <a:defRPr sz="4000" b="1" i="1">
                <a:solidFill>
                  <a:srgbClr val="CC3300"/>
                </a:solidFill>
                <a:latin typeface="Verdana" pitchFamily="34" charset="0"/>
              </a:defRPr>
            </a:lvl6pPr>
            <a:lvl7pPr marL="914400" algn="ctr" rtl="0" fontAlgn="base">
              <a:spcBef>
                <a:spcPct val="0"/>
              </a:spcBef>
              <a:spcAft>
                <a:spcPct val="0"/>
              </a:spcAft>
              <a:defRPr sz="4000" b="1" i="1">
                <a:solidFill>
                  <a:srgbClr val="CC3300"/>
                </a:solidFill>
                <a:latin typeface="Verdana" pitchFamily="34" charset="0"/>
              </a:defRPr>
            </a:lvl7pPr>
            <a:lvl8pPr marL="1371600" algn="ctr" rtl="0" fontAlgn="base">
              <a:spcBef>
                <a:spcPct val="0"/>
              </a:spcBef>
              <a:spcAft>
                <a:spcPct val="0"/>
              </a:spcAft>
              <a:defRPr sz="4000" b="1" i="1">
                <a:solidFill>
                  <a:srgbClr val="CC3300"/>
                </a:solidFill>
                <a:latin typeface="Verdana" pitchFamily="34" charset="0"/>
              </a:defRPr>
            </a:lvl8pPr>
            <a:lvl9pPr marL="1828800" algn="ctr" rtl="0" fontAlgn="base">
              <a:spcBef>
                <a:spcPct val="0"/>
              </a:spcBef>
              <a:spcAft>
                <a:spcPct val="0"/>
              </a:spcAft>
              <a:defRPr sz="4000" b="1" i="1">
                <a:solidFill>
                  <a:srgbClr val="CC3300"/>
                </a:solidFill>
                <a:latin typeface="Verdana" pitchFamily="34" charset="0"/>
              </a:defRPr>
            </a:lvl9pPr>
          </a:lstStyle>
          <a:p>
            <a:pPr lvl="0" eaLnBrk="1" hangingPunct="1">
              <a:defRPr/>
            </a:pPr>
            <a:r>
              <a:rPr lang="en-US" dirty="0"/>
              <a:t>Other Considerations</a:t>
            </a:r>
            <a:endParaRPr lang="en-US" kern="0" dirty="0"/>
          </a:p>
        </p:txBody>
      </p:sp>
    </p:spTree>
    <p:extLst>
      <p:ext uri="{BB962C8B-B14F-4D97-AF65-F5344CB8AC3E}">
        <p14:creationId xmlns:p14="http://schemas.microsoft.com/office/powerpoint/2010/main" val="2148256302"/>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9" name="Rectangle 3"/>
          <p:cNvSpPr>
            <a:spLocks noGrp="1" noChangeArrowheads="1"/>
          </p:cNvSpPr>
          <p:nvPr>
            <p:ph type="body" idx="1"/>
          </p:nvPr>
        </p:nvSpPr>
        <p:spPr>
          <a:xfrm>
            <a:off x="254000" y="1233488"/>
            <a:ext cx="4343400" cy="3886200"/>
          </a:xfrm>
        </p:spPr>
        <p:txBody>
          <a:bodyPr/>
          <a:lstStyle/>
          <a:p>
            <a:pPr eaLnBrk="1" hangingPunct="1"/>
            <a:r>
              <a:rPr lang="en-US" dirty="0"/>
              <a:t>Usually required on bridge railings and where there is no room for deflection</a:t>
            </a:r>
          </a:p>
          <a:p>
            <a:pPr eaLnBrk="1" hangingPunct="1"/>
            <a:endParaRPr lang="en-US" dirty="0"/>
          </a:p>
        </p:txBody>
      </p:sp>
      <p:pic>
        <p:nvPicPr>
          <p:cNvPr id="39940" name="Picture 4" descr="Anchored Barrier sections"/>
          <p:cNvPicPr>
            <a:picLocks noChangeAspect="1" noChangeArrowheads="1"/>
          </p:cNvPicPr>
          <p:nvPr/>
        </p:nvPicPr>
        <p:blipFill>
          <a:blip r:embed="rId3" cstate="print"/>
          <a:srcRect/>
          <a:stretch>
            <a:fillRect/>
          </a:stretch>
        </p:blipFill>
        <p:spPr bwMode="auto">
          <a:xfrm>
            <a:off x="4622800" y="1258888"/>
            <a:ext cx="4343400" cy="2968625"/>
          </a:xfrm>
          <a:prstGeom prst="rect">
            <a:avLst/>
          </a:prstGeom>
          <a:noFill/>
          <a:ln w="38100">
            <a:solidFill>
              <a:srgbClr val="CC0000"/>
            </a:solidFill>
            <a:miter lim="800000"/>
            <a:headEnd/>
            <a:tailEnd/>
          </a:ln>
        </p:spPr>
      </p:pic>
      <p:pic>
        <p:nvPicPr>
          <p:cNvPr id="39941" name="Picture 5" descr="Anchored Barrier showing anchor bolt opening at bottom"/>
          <p:cNvPicPr>
            <a:picLocks noChangeAspect="1" noChangeArrowheads="1"/>
          </p:cNvPicPr>
          <p:nvPr/>
        </p:nvPicPr>
        <p:blipFill>
          <a:blip r:embed="rId4" cstate="print"/>
          <a:srcRect/>
          <a:stretch>
            <a:fillRect/>
          </a:stretch>
        </p:blipFill>
        <p:spPr bwMode="auto">
          <a:xfrm>
            <a:off x="1435100" y="3597276"/>
            <a:ext cx="3581400" cy="2686050"/>
          </a:xfrm>
          <a:prstGeom prst="rect">
            <a:avLst/>
          </a:prstGeom>
          <a:noFill/>
          <a:ln w="38100">
            <a:solidFill>
              <a:srgbClr val="CC0000"/>
            </a:solidFill>
            <a:miter lim="800000"/>
            <a:headEnd/>
            <a:tailEnd/>
          </a:ln>
        </p:spPr>
      </p:pic>
      <p:sp>
        <p:nvSpPr>
          <p:cNvPr id="425998" name="Text Box 14"/>
          <p:cNvSpPr txBox="1">
            <a:spLocks noChangeArrowheads="1"/>
          </p:cNvSpPr>
          <p:nvPr/>
        </p:nvSpPr>
        <p:spPr bwMode="auto">
          <a:xfrm>
            <a:off x="5391150" y="4580731"/>
            <a:ext cx="3200400" cy="1077913"/>
          </a:xfrm>
          <a:prstGeom prst="rect">
            <a:avLst/>
          </a:prstGeom>
          <a:solidFill>
            <a:schemeClr val="bg1"/>
          </a:solidFill>
          <a:ln w="9525">
            <a:solidFill>
              <a:srgbClr val="CC0000"/>
            </a:solidFill>
            <a:miter lim="800000"/>
            <a:headEnd/>
            <a:tailEnd/>
          </a:ln>
        </p:spPr>
        <p:txBody>
          <a:bodyPr>
            <a:spAutoFit/>
          </a:bodyPr>
          <a:lstStyle/>
          <a:p>
            <a:pPr algn="ctr"/>
            <a:r>
              <a:rPr lang="en-US" sz="3200" b="1" dirty="0">
                <a:solidFill>
                  <a:srgbClr val="000000"/>
                </a:solidFill>
                <a:latin typeface="Arial" panose="020B0604020202020204" pitchFamily="34" charset="0"/>
              </a:rPr>
              <a:t>Minimal deflection!</a:t>
            </a:r>
          </a:p>
        </p:txBody>
      </p:sp>
      <p:sp>
        <p:nvSpPr>
          <p:cNvPr id="7" name="Rectangle 2" descr="Anchored Barriers">
            <a:extLst>
              <a:ext uri="{FF2B5EF4-FFF2-40B4-BE49-F238E27FC236}">
                <a16:creationId xmlns:a16="http://schemas.microsoft.com/office/drawing/2014/main" id="{9DFFCB63-56CE-4321-8098-7A511BC6ABF2}"/>
              </a:ext>
            </a:extLst>
          </p:cNvPr>
          <p:cNvSpPr txBox="1">
            <a:spLocks noChangeArrowheads="1"/>
          </p:cNvSpPr>
          <p:nvPr/>
        </p:nvSpPr>
        <p:spPr bwMode="auto">
          <a:xfrm>
            <a:off x="448732" y="317500"/>
            <a:ext cx="6391702" cy="685800"/>
          </a:xfrm>
          <a:prstGeom prst="rect">
            <a:avLst/>
          </a:prstGeom>
          <a:noFill/>
          <a:ln w="25400" cap="flat" cmpd="sng" algn="ctr">
            <a:solidFill>
              <a:schemeClr val="accent3"/>
            </a:solidFill>
            <a:prstDash val="solid"/>
            <a:miter lim="800000"/>
            <a:headEnd/>
            <a:tailEnd/>
          </a:ln>
          <a:effec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3200" b="1" i="0" baseline="0">
                <a:solidFill>
                  <a:srgbClr val="008080"/>
                </a:solidFill>
                <a:effectLst/>
                <a:latin typeface="Arial" panose="020B0604020202020204" pitchFamily="34" charset="0"/>
                <a:ea typeface="+mj-ea"/>
                <a:cs typeface="Arial" panose="020B0604020202020204" pitchFamily="34" charset="0"/>
              </a:defRPr>
            </a:lvl1pPr>
            <a:lvl2pPr algn="ctr" rtl="0" eaLnBrk="0" fontAlgn="base" hangingPunct="0">
              <a:spcBef>
                <a:spcPct val="0"/>
              </a:spcBef>
              <a:spcAft>
                <a:spcPct val="0"/>
              </a:spcAft>
              <a:defRPr sz="4000" b="1" i="1">
                <a:solidFill>
                  <a:srgbClr val="CC3300"/>
                </a:solidFill>
                <a:latin typeface="Calibri" pitchFamily="34" charset="0"/>
              </a:defRPr>
            </a:lvl2pPr>
            <a:lvl3pPr algn="ctr" rtl="0" eaLnBrk="0" fontAlgn="base" hangingPunct="0">
              <a:spcBef>
                <a:spcPct val="0"/>
              </a:spcBef>
              <a:spcAft>
                <a:spcPct val="0"/>
              </a:spcAft>
              <a:defRPr sz="4000" b="1" i="1">
                <a:solidFill>
                  <a:srgbClr val="CC3300"/>
                </a:solidFill>
                <a:latin typeface="Calibri" pitchFamily="34" charset="0"/>
              </a:defRPr>
            </a:lvl3pPr>
            <a:lvl4pPr algn="ctr" rtl="0" eaLnBrk="0" fontAlgn="base" hangingPunct="0">
              <a:spcBef>
                <a:spcPct val="0"/>
              </a:spcBef>
              <a:spcAft>
                <a:spcPct val="0"/>
              </a:spcAft>
              <a:defRPr sz="4000" b="1" i="1">
                <a:solidFill>
                  <a:srgbClr val="CC3300"/>
                </a:solidFill>
                <a:latin typeface="Calibri" pitchFamily="34" charset="0"/>
              </a:defRPr>
            </a:lvl4pPr>
            <a:lvl5pPr algn="ctr" rtl="0" eaLnBrk="0" fontAlgn="base" hangingPunct="0">
              <a:spcBef>
                <a:spcPct val="0"/>
              </a:spcBef>
              <a:spcAft>
                <a:spcPct val="0"/>
              </a:spcAft>
              <a:defRPr sz="4000" b="1" i="1">
                <a:solidFill>
                  <a:srgbClr val="CC3300"/>
                </a:solidFill>
                <a:latin typeface="Calibri" pitchFamily="34" charset="0"/>
              </a:defRPr>
            </a:lvl5pPr>
            <a:lvl6pPr marL="457200" algn="ctr" rtl="0" fontAlgn="base">
              <a:spcBef>
                <a:spcPct val="0"/>
              </a:spcBef>
              <a:spcAft>
                <a:spcPct val="0"/>
              </a:spcAft>
              <a:defRPr sz="4000" b="1" i="1">
                <a:solidFill>
                  <a:srgbClr val="CC3300"/>
                </a:solidFill>
                <a:latin typeface="Verdana" pitchFamily="34" charset="0"/>
              </a:defRPr>
            </a:lvl6pPr>
            <a:lvl7pPr marL="914400" algn="ctr" rtl="0" fontAlgn="base">
              <a:spcBef>
                <a:spcPct val="0"/>
              </a:spcBef>
              <a:spcAft>
                <a:spcPct val="0"/>
              </a:spcAft>
              <a:defRPr sz="4000" b="1" i="1">
                <a:solidFill>
                  <a:srgbClr val="CC3300"/>
                </a:solidFill>
                <a:latin typeface="Verdana" pitchFamily="34" charset="0"/>
              </a:defRPr>
            </a:lvl7pPr>
            <a:lvl8pPr marL="1371600" algn="ctr" rtl="0" fontAlgn="base">
              <a:spcBef>
                <a:spcPct val="0"/>
              </a:spcBef>
              <a:spcAft>
                <a:spcPct val="0"/>
              </a:spcAft>
              <a:defRPr sz="4000" b="1" i="1">
                <a:solidFill>
                  <a:srgbClr val="CC3300"/>
                </a:solidFill>
                <a:latin typeface="Verdana" pitchFamily="34" charset="0"/>
              </a:defRPr>
            </a:lvl8pPr>
            <a:lvl9pPr marL="1828800" algn="ctr" rtl="0" fontAlgn="base">
              <a:spcBef>
                <a:spcPct val="0"/>
              </a:spcBef>
              <a:spcAft>
                <a:spcPct val="0"/>
              </a:spcAft>
              <a:defRPr sz="4000" b="1" i="1">
                <a:solidFill>
                  <a:srgbClr val="CC3300"/>
                </a:solidFill>
                <a:latin typeface="Verdana" pitchFamily="34" charset="0"/>
              </a:defRPr>
            </a:lvl9pPr>
          </a:lstStyle>
          <a:p>
            <a:pPr lvl="0" eaLnBrk="1" hangingPunct="1">
              <a:defRPr/>
            </a:pPr>
            <a:r>
              <a:rPr lang="en-US" dirty="0"/>
              <a:t>3. Anchored Barriers</a:t>
            </a:r>
            <a:endParaRPr lang="en-US" kern="0" dirty="0"/>
          </a:p>
        </p:txBody>
      </p:sp>
      <p:sp>
        <p:nvSpPr>
          <p:cNvPr id="2" name="Google Shape;74;p1">
            <a:extLst>
              <a:ext uri="{FF2B5EF4-FFF2-40B4-BE49-F238E27FC236}">
                <a16:creationId xmlns:a16="http://schemas.microsoft.com/office/drawing/2014/main" id="{18C9A7D2-5848-CAD2-4851-90279059DE16}"/>
              </a:ext>
            </a:extLst>
          </p:cNvPr>
          <p:cNvSpPr/>
          <p:nvPr/>
        </p:nvSpPr>
        <p:spPr>
          <a:xfrm>
            <a:off x="7739882" y="4317803"/>
            <a:ext cx="12192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Images: ATSSA</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12887838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25998"/>
                                        </p:tgtEl>
                                        <p:attrNameLst>
                                          <p:attrName>style.visibility</p:attrName>
                                        </p:attrNameLst>
                                      </p:cBhvr>
                                      <p:to>
                                        <p:strVal val="visible"/>
                                      </p:to>
                                    </p:set>
                                    <p:anim calcmode="lin" valueType="num">
                                      <p:cBhvr>
                                        <p:cTn id="7" dur="500" fill="hold"/>
                                        <p:tgtEl>
                                          <p:spTgt spid="425998"/>
                                        </p:tgtEl>
                                        <p:attrNameLst>
                                          <p:attrName>ppt_w</p:attrName>
                                        </p:attrNameLst>
                                      </p:cBhvr>
                                      <p:tavLst>
                                        <p:tav tm="0">
                                          <p:val>
                                            <p:fltVal val="0"/>
                                          </p:val>
                                        </p:tav>
                                        <p:tav tm="100000">
                                          <p:val>
                                            <p:strVal val="#ppt_w"/>
                                          </p:val>
                                        </p:tav>
                                      </p:tavLst>
                                    </p:anim>
                                    <p:anim calcmode="lin" valueType="num">
                                      <p:cBhvr>
                                        <p:cTn id="8" dur="500" fill="hold"/>
                                        <p:tgtEl>
                                          <p:spTgt spid="425998"/>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5998" grpId="0" animBg="1" autoUpdateAnimBg="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1"/>
          <p:cNvSpPr txBox="1">
            <a:spLocks/>
          </p:cNvSpPr>
          <p:nvPr/>
        </p:nvSpPr>
        <p:spPr>
          <a:xfrm>
            <a:off x="448732" y="1094317"/>
            <a:ext cx="3581400" cy="4343400"/>
          </a:xfrm>
          <a:prstGeom prst="rect">
            <a:avLst/>
          </a:prstGeom>
        </p:spPr>
        <p:txBody>
          <a:bodyPr/>
          <a:lstStyle/>
          <a:p>
            <a:pPr marL="342900" marR="0" lvl="0" indent="-342900" algn="l" defTabSz="914400" rtl="0" eaLnBrk="0" fontAlgn="base" latinLnBrk="0" hangingPunct="0">
              <a:lnSpc>
                <a:spcPct val="100000"/>
              </a:lnSpc>
              <a:spcBef>
                <a:spcPct val="20000"/>
              </a:spcBef>
              <a:spcAft>
                <a:spcPct val="0"/>
              </a:spcAft>
              <a:buClrTx/>
              <a:buSzPct val="90000"/>
              <a:buFontTx/>
              <a:buNone/>
              <a:tabLst/>
              <a:defRPr/>
            </a:pPr>
            <a:endParaRPr kumimoji="0" lang="en-US" sz="3200" b="0" i="0" u="none" strike="noStrike" kern="0" cap="none" spc="0" normalizeH="0" baseline="0" noProof="0" dirty="0">
              <a:ln>
                <a:noFill/>
              </a:ln>
              <a:solidFill>
                <a:schemeClr val="tx1"/>
              </a:solidFill>
              <a:effectLst/>
              <a:uLnTx/>
              <a:uFillTx/>
              <a:latin typeface="Arial" panose="020B0604020202020204" pitchFamily="34" charset="0"/>
              <a:ea typeface="+mn-ea"/>
              <a:cs typeface="+mn-cs"/>
            </a:endParaRPr>
          </a:p>
          <a:p>
            <a:pPr marL="228600" lvl="0" indent="-228600" eaLnBrk="0" hangingPunct="0">
              <a:spcBef>
                <a:spcPct val="20000"/>
              </a:spcBef>
              <a:buClr>
                <a:srgbClr val="C00000"/>
              </a:buClr>
              <a:buSzPct val="65000"/>
              <a:buFont typeface="Wingdings" panose="05000000000000000000" pitchFamily="2" charset="2"/>
              <a:buChar char="§"/>
            </a:pPr>
            <a:r>
              <a:rPr lang="en-US" sz="2800" kern="0" dirty="0">
                <a:latin typeface="Arial" panose="020B0604020202020204" pitchFamily="34" charset="0"/>
              </a:rPr>
              <a:t>Same as PCB</a:t>
            </a:r>
          </a:p>
          <a:p>
            <a:pPr marL="228600" lvl="0" indent="-228600" eaLnBrk="0" hangingPunct="0">
              <a:spcBef>
                <a:spcPct val="20000"/>
              </a:spcBef>
              <a:buClr>
                <a:srgbClr val="C00000"/>
              </a:buClr>
              <a:buSzPct val="65000"/>
              <a:buFont typeface="Wingdings" panose="05000000000000000000" pitchFamily="2" charset="2"/>
              <a:buChar char="§"/>
            </a:pPr>
            <a:r>
              <a:rPr kumimoji="0" lang="en-US" sz="2800" b="0" i="0" u="none" strike="noStrike" kern="0" cap="none" spc="0" normalizeH="0" baseline="0" noProof="0" dirty="0">
                <a:ln>
                  <a:noFill/>
                </a:ln>
                <a:solidFill>
                  <a:schemeClr val="tx1"/>
                </a:solidFill>
                <a:effectLst/>
                <a:uLnTx/>
                <a:uFillTx/>
                <a:latin typeface="Arial" panose="020B0604020202020204" pitchFamily="34" charset="0"/>
                <a:cs typeface="Arial" panose="020B0604020202020204" pitchFamily="34" charset="0"/>
              </a:rPr>
              <a:t>Where</a:t>
            </a:r>
            <a:r>
              <a:rPr kumimoji="0" lang="en-US" sz="2800" b="0" i="0" u="none" strike="noStrike" kern="0" cap="none" spc="0" normalizeH="0" noProof="0" dirty="0">
                <a:ln>
                  <a:noFill/>
                </a:ln>
                <a:solidFill>
                  <a:schemeClr val="tx1"/>
                </a:solidFill>
                <a:effectLst/>
                <a:uLnTx/>
                <a:uFillTx/>
                <a:latin typeface="Arial" panose="020B0604020202020204" pitchFamily="34" charset="0"/>
                <a:cs typeface="Arial" panose="020B0604020202020204" pitchFamily="34" charset="0"/>
              </a:rPr>
              <a:t> there is no room for deflection</a:t>
            </a:r>
          </a:p>
          <a:p>
            <a:pPr marL="685800" lvl="1" indent="-228600" eaLnBrk="0" hangingPunct="0">
              <a:spcBef>
                <a:spcPct val="20000"/>
              </a:spcBef>
              <a:buClr>
                <a:srgbClr val="C00000"/>
              </a:buClr>
              <a:buSzPct val="65000"/>
              <a:buFont typeface="Wingdings" panose="05000000000000000000" pitchFamily="2" charset="2"/>
              <a:buChar char="§"/>
            </a:pPr>
            <a:r>
              <a:rPr lang="en-US" sz="2800" kern="0" dirty="0">
                <a:latin typeface="Arial" panose="020B0604020202020204" pitchFamily="34" charset="0"/>
                <a:cs typeface="Arial" panose="020B0604020202020204" pitchFamily="34" charset="0"/>
              </a:rPr>
              <a:t>Bridge railings</a:t>
            </a:r>
          </a:p>
          <a:p>
            <a:pPr marL="685800" lvl="1" indent="-228600" eaLnBrk="0" hangingPunct="0">
              <a:spcBef>
                <a:spcPct val="20000"/>
              </a:spcBef>
              <a:buClr>
                <a:srgbClr val="C00000"/>
              </a:buClr>
              <a:buSzPct val="65000"/>
              <a:buFont typeface="Wingdings" panose="05000000000000000000" pitchFamily="2" charset="2"/>
              <a:buChar char="§"/>
            </a:pPr>
            <a:r>
              <a:rPr lang="en-US" sz="2800" kern="0" noProof="0" dirty="0">
                <a:latin typeface="Arial" panose="020B0604020202020204" pitchFamily="34" charset="0"/>
                <a:cs typeface="Arial" panose="020B0604020202020204" pitchFamily="34" charset="0"/>
              </a:rPr>
              <a:t>Separating opposing flows</a:t>
            </a:r>
          </a:p>
          <a:p>
            <a:pPr marL="342900" lvl="0" indent="-342900" eaLnBrk="0" hangingPunct="0">
              <a:spcBef>
                <a:spcPct val="20000"/>
              </a:spcBef>
              <a:buSzPct val="90000"/>
              <a:buBlip>
                <a:blip r:embed="rId3"/>
              </a:buBlip>
            </a:pPr>
            <a:endParaRPr kumimoji="0" lang="en-US" sz="3200" b="0" i="0" u="none" strike="noStrike" kern="0" cap="none" spc="0" normalizeH="0" baseline="0" noProof="0" dirty="0">
              <a:ln>
                <a:noFill/>
              </a:ln>
              <a:solidFill>
                <a:schemeClr val="tx1"/>
              </a:solidFill>
              <a:effectLst/>
              <a:uLnTx/>
              <a:uFillTx/>
              <a:latin typeface="Arial" panose="020B0604020202020204" pitchFamily="34" charset="0"/>
              <a:cs typeface="Arial" panose="020B0604020202020204" pitchFamily="34" charset="0"/>
            </a:endParaRPr>
          </a:p>
        </p:txBody>
      </p:sp>
      <p:pic>
        <p:nvPicPr>
          <p:cNvPr id="9218" name="Picture 2" descr="Anchored barrier separating traffic from bridge rail area under construction"/>
          <p:cNvPicPr>
            <a:picLocks noChangeAspect="1" noChangeArrowheads="1"/>
          </p:cNvPicPr>
          <p:nvPr/>
        </p:nvPicPr>
        <p:blipFill>
          <a:blip r:embed="rId4" cstate="print"/>
          <a:srcRect l="13333" t="24444" r="47500" b="30000"/>
          <a:stretch>
            <a:fillRect/>
          </a:stretch>
        </p:blipFill>
        <p:spPr bwMode="auto">
          <a:xfrm>
            <a:off x="4267200" y="1600200"/>
            <a:ext cx="4192859" cy="3657600"/>
          </a:xfrm>
          <a:prstGeom prst="rect">
            <a:avLst/>
          </a:prstGeom>
          <a:noFill/>
        </p:spPr>
      </p:pic>
      <p:sp>
        <p:nvSpPr>
          <p:cNvPr id="5" name="Rectangle 2">
            <a:extLst>
              <a:ext uri="{FF2B5EF4-FFF2-40B4-BE49-F238E27FC236}">
                <a16:creationId xmlns:a16="http://schemas.microsoft.com/office/drawing/2014/main" id="{2A9C2122-DE9F-415D-88CE-788066692F1C}"/>
              </a:ext>
            </a:extLst>
          </p:cNvPr>
          <p:cNvSpPr txBox="1">
            <a:spLocks noChangeArrowheads="1"/>
          </p:cNvSpPr>
          <p:nvPr/>
        </p:nvSpPr>
        <p:spPr bwMode="auto">
          <a:xfrm>
            <a:off x="448732" y="317500"/>
            <a:ext cx="6391702" cy="685800"/>
          </a:xfrm>
          <a:prstGeom prst="rect">
            <a:avLst/>
          </a:prstGeom>
          <a:noFill/>
          <a:ln w="25400" cap="flat" cmpd="sng" algn="ctr">
            <a:solidFill>
              <a:schemeClr val="accent3"/>
            </a:solidFill>
            <a:prstDash val="solid"/>
            <a:miter lim="800000"/>
            <a:headEnd/>
            <a:tailEnd/>
          </a:ln>
          <a:effec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3200" b="1" i="0" baseline="0">
                <a:solidFill>
                  <a:srgbClr val="008080"/>
                </a:solidFill>
                <a:effectLst/>
                <a:latin typeface="Arial" panose="020B0604020202020204" pitchFamily="34" charset="0"/>
                <a:ea typeface="+mj-ea"/>
                <a:cs typeface="Arial" panose="020B0604020202020204" pitchFamily="34" charset="0"/>
              </a:defRPr>
            </a:lvl1pPr>
            <a:lvl2pPr algn="ctr" rtl="0" eaLnBrk="0" fontAlgn="base" hangingPunct="0">
              <a:spcBef>
                <a:spcPct val="0"/>
              </a:spcBef>
              <a:spcAft>
                <a:spcPct val="0"/>
              </a:spcAft>
              <a:defRPr sz="4000" b="1" i="1">
                <a:solidFill>
                  <a:srgbClr val="CC3300"/>
                </a:solidFill>
                <a:latin typeface="Calibri" pitchFamily="34" charset="0"/>
              </a:defRPr>
            </a:lvl2pPr>
            <a:lvl3pPr algn="ctr" rtl="0" eaLnBrk="0" fontAlgn="base" hangingPunct="0">
              <a:spcBef>
                <a:spcPct val="0"/>
              </a:spcBef>
              <a:spcAft>
                <a:spcPct val="0"/>
              </a:spcAft>
              <a:defRPr sz="4000" b="1" i="1">
                <a:solidFill>
                  <a:srgbClr val="CC3300"/>
                </a:solidFill>
                <a:latin typeface="Calibri" pitchFamily="34" charset="0"/>
              </a:defRPr>
            </a:lvl3pPr>
            <a:lvl4pPr algn="ctr" rtl="0" eaLnBrk="0" fontAlgn="base" hangingPunct="0">
              <a:spcBef>
                <a:spcPct val="0"/>
              </a:spcBef>
              <a:spcAft>
                <a:spcPct val="0"/>
              </a:spcAft>
              <a:defRPr sz="4000" b="1" i="1">
                <a:solidFill>
                  <a:srgbClr val="CC3300"/>
                </a:solidFill>
                <a:latin typeface="Calibri" pitchFamily="34" charset="0"/>
              </a:defRPr>
            </a:lvl4pPr>
            <a:lvl5pPr algn="ctr" rtl="0" eaLnBrk="0" fontAlgn="base" hangingPunct="0">
              <a:spcBef>
                <a:spcPct val="0"/>
              </a:spcBef>
              <a:spcAft>
                <a:spcPct val="0"/>
              </a:spcAft>
              <a:defRPr sz="4000" b="1" i="1">
                <a:solidFill>
                  <a:srgbClr val="CC3300"/>
                </a:solidFill>
                <a:latin typeface="Calibri" pitchFamily="34" charset="0"/>
              </a:defRPr>
            </a:lvl5pPr>
            <a:lvl6pPr marL="457200" algn="ctr" rtl="0" fontAlgn="base">
              <a:spcBef>
                <a:spcPct val="0"/>
              </a:spcBef>
              <a:spcAft>
                <a:spcPct val="0"/>
              </a:spcAft>
              <a:defRPr sz="4000" b="1" i="1">
                <a:solidFill>
                  <a:srgbClr val="CC3300"/>
                </a:solidFill>
                <a:latin typeface="Verdana" pitchFamily="34" charset="0"/>
              </a:defRPr>
            </a:lvl6pPr>
            <a:lvl7pPr marL="914400" algn="ctr" rtl="0" fontAlgn="base">
              <a:spcBef>
                <a:spcPct val="0"/>
              </a:spcBef>
              <a:spcAft>
                <a:spcPct val="0"/>
              </a:spcAft>
              <a:defRPr sz="4000" b="1" i="1">
                <a:solidFill>
                  <a:srgbClr val="CC3300"/>
                </a:solidFill>
                <a:latin typeface="Verdana" pitchFamily="34" charset="0"/>
              </a:defRPr>
            </a:lvl7pPr>
            <a:lvl8pPr marL="1371600" algn="ctr" rtl="0" fontAlgn="base">
              <a:spcBef>
                <a:spcPct val="0"/>
              </a:spcBef>
              <a:spcAft>
                <a:spcPct val="0"/>
              </a:spcAft>
              <a:defRPr sz="4000" b="1" i="1">
                <a:solidFill>
                  <a:srgbClr val="CC3300"/>
                </a:solidFill>
                <a:latin typeface="Verdana" pitchFamily="34" charset="0"/>
              </a:defRPr>
            </a:lvl8pPr>
            <a:lvl9pPr marL="1828800" algn="ctr" rtl="0" fontAlgn="base">
              <a:spcBef>
                <a:spcPct val="0"/>
              </a:spcBef>
              <a:spcAft>
                <a:spcPct val="0"/>
              </a:spcAft>
              <a:defRPr sz="4000" b="1" i="1">
                <a:solidFill>
                  <a:srgbClr val="CC3300"/>
                </a:solidFill>
                <a:latin typeface="Verdana" pitchFamily="34" charset="0"/>
              </a:defRPr>
            </a:lvl9pPr>
          </a:lstStyle>
          <a:p>
            <a:pPr lvl="0" eaLnBrk="1" hangingPunct="1">
              <a:defRPr/>
            </a:pPr>
            <a:r>
              <a:rPr lang="en-US" dirty="0"/>
              <a:t>Typical Applications</a:t>
            </a:r>
            <a:endParaRPr lang="en-US" kern="0" dirty="0"/>
          </a:p>
        </p:txBody>
      </p:sp>
      <p:sp>
        <p:nvSpPr>
          <p:cNvPr id="4" name="Google Shape;74;p1">
            <a:extLst>
              <a:ext uri="{FF2B5EF4-FFF2-40B4-BE49-F238E27FC236}">
                <a16:creationId xmlns:a16="http://schemas.microsoft.com/office/drawing/2014/main" id="{6DD75B5A-599A-53DA-845D-5305CB6933B4}"/>
              </a:ext>
            </a:extLst>
          </p:cNvPr>
          <p:cNvSpPr/>
          <p:nvPr/>
        </p:nvSpPr>
        <p:spPr>
          <a:xfrm>
            <a:off x="7391400" y="5314626"/>
            <a:ext cx="12192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ATSSA</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3744794431"/>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endParaRPr lang="en-US" dirty="0"/>
          </a:p>
        </p:txBody>
      </p:sp>
      <p:sp>
        <p:nvSpPr>
          <p:cNvPr id="3" name="Title 2"/>
          <p:cNvSpPr>
            <a:spLocks noGrp="1"/>
          </p:cNvSpPr>
          <p:nvPr>
            <p:ph type="title"/>
          </p:nvPr>
        </p:nvSpPr>
        <p:spPr/>
        <p:txBody>
          <a:bodyPr/>
          <a:lstStyle/>
          <a:p>
            <a:endParaRPr lang="en-US" dirty="0"/>
          </a:p>
        </p:txBody>
      </p:sp>
      <p:pic>
        <p:nvPicPr>
          <p:cNvPr id="1026" name="Picture 2" descr="Anchored barrier for bridge deck with traffic nearby"/>
          <p:cNvPicPr>
            <a:picLocks noChangeAspect="1" noChangeArrowheads="1"/>
          </p:cNvPicPr>
          <p:nvPr/>
        </p:nvPicPr>
        <p:blipFill>
          <a:blip r:embed="rId3" cstate="print"/>
          <a:srcRect/>
          <a:stretch>
            <a:fillRect/>
          </a:stretch>
        </p:blipFill>
        <p:spPr bwMode="auto">
          <a:xfrm>
            <a:off x="0" y="4482"/>
            <a:ext cx="9144000" cy="6858000"/>
          </a:xfrm>
          <a:prstGeom prst="rect">
            <a:avLst/>
          </a:prstGeom>
          <a:noFill/>
        </p:spPr>
      </p:pic>
      <p:sp>
        <p:nvSpPr>
          <p:cNvPr id="5" name="Rounded Rectangular Callout 4" descr="Bridge deck&#10;"/>
          <p:cNvSpPr/>
          <p:nvPr/>
        </p:nvSpPr>
        <p:spPr>
          <a:xfrm>
            <a:off x="3200400" y="457200"/>
            <a:ext cx="2743200" cy="838200"/>
          </a:xfrm>
          <a:prstGeom prst="wedgeRoundRectCallout">
            <a:avLst>
              <a:gd name="adj1" fmla="val -54924"/>
              <a:gd name="adj2" fmla="val 302996"/>
              <a:gd name="adj3" fmla="val 16667"/>
            </a:avLst>
          </a:prstGeom>
          <a:solidFill>
            <a:srgbClr val="FFFF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solidFill>
                  <a:schemeClr val="tx1"/>
                </a:solidFill>
                <a:latin typeface="Arial" panose="020B0604020202020204" pitchFamily="34" charset="0"/>
                <a:cs typeface="Arial" panose="020B0604020202020204" pitchFamily="34" charset="0"/>
              </a:rPr>
              <a:t>Bridge deck</a:t>
            </a:r>
          </a:p>
        </p:txBody>
      </p:sp>
      <p:sp>
        <p:nvSpPr>
          <p:cNvPr id="4" name="Google Shape;74;p1">
            <a:extLst>
              <a:ext uri="{FF2B5EF4-FFF2-40B4-BE49-F238E27FC236}">
                <a16:creationId xmlns:a16="http://schemas.microsoft.com/office/drawing/2014/main" id="{56375FA1-CC4F-BB70-67E2-387BDFC1956F}"/>
              </a:ext>
            </a:extLst>
          </p:cNvPr>
          <p:cNvSpPr/>
          <p:nvPr/>
        </p:nvSpPr>
        <p:spPr>
          <a:xfrm>
            <a:off x="7625024" y="6477000"/>
            <a:ext cx="12192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chemeClr val="bg1"/>
                </a:solidFill>
                <a:latin typeface="Arial" panose="020B0604020202020204" pitchFamily="34" charset="0"/>
                <a:ea typeface="Open Sans"/>
                <a:cs typeface="Arial" panose="020B0604020202020204" pitchFamily="34" charset="0"/>
                <a:sym typeface="Open Sans"/>
              </a:rPr>
              <a:t>Image: ATSSA</a:t>
            </a:r>
            <a:endParaRPr sz="1000" dirty="0">
              <a:solidFill>
                <a:schemeClr val="bg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973101451"/>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endParaRPr lang="en-US" dirty="0"/>
          </a:p>
        </p:txBody>
      </p:sp>
      <p:sp>
        <p:nvSpPr>
          <p:cNvPr id="3" name="Title 2"/>
          <p:cNvSpPr>
            <a:spLocks noGrp="1"/>
          </p:cNvSpPr>
          <p:nvPr>
            <p:ph type="title"/>
          </p:nvPr>
        </p:nvSpPr>
        <p:spPr/>
        <p:txBody>
          <a:bodyPr/>
          <a:lstStyle/>
          <a:p>
            <a:endParaRPr lang="en-US" dirty="0"/>
          </a:p>
        </p:txBody>
      </p:sp>
      <p:pic>
        <p:nvPicPr>
          <p:cNvPr id="8194" name="Picture 2" descr="Anchored barrier separating traffic on freeway from the work space on a bridge section"/>
          <p:cNvPicPr>
            <a:picLocks noChangeAspect="1" noChangeArrowheads="1"/>
          </p:cNvPicPr>
          <p:nvPr/>
        </p:nvPicPr>
        <p:blipFill>
          <a:blip r:embed="rId3" cstate="print"/>
          <a:srcRect/>
          <a:stretch>
            <a:fillRect/>
          </a:stretch>
        </p:blipFill>
        <p:spPr bwMode="auto">
          <a:xfrm>
            <a:off x="0" y="0"/>
            <a:ext cx="9144000" cy="6858000"/>
          </a:xfrm>
          <a:prstGeom prst="rect">
            <a:avLst/>
          </a:prstGeom>
          <a:noFill/>
        </p:spPr>
      </p:pic>
      <p:sp>
        <p:nvSpPr>
          <p:cNvPr id="5" name="Google Shape;74;p1">
            <a:extLst>
              <a:ext uri="{FF2B5EF4-FFF2-40B4-BE49-F238E27FC236}">
                <a16:creationId xmlns:a16="http://schemas.microsoft.com/office/drawing/2014/main" id="{227C8D45-DD0B-7AB2-C047-A19EAE0DEF89}"/>
              </a:ext>
            </a:extLst>
          </p:cNvPr>
          <p:cNvSpPr/>
          <p:nvPr/>
        </p:nvSpPr>
        <p:spPr>
          <a:xfrm>
            <a:off x="7924800" y="6400800"/>
            <a:ext cx="12192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ATSSA</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3746199980"/>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1"/>
          <p:cNvSpPr txBox="1">
            <a:spLocks/>
          </p:cNvSpPr>
          <p:nvPr/>
        </p:nvSpPr>
        <p:spPr>
          <a:xfrm>
            <a:off x="228600" y="990600"/>
            <a:ext cx="3914340" cy="4267200"/>
          </a:xfrm>
          <a:prstGeom prst="rect">
            <a:avLst/>
          </a:prstGeom>
        </p:spPr>
        <p:txBody>
          <a:bodyPr/>
          <a:lstStyle/>
          <a:p>
            <a:pPr marL="342900" marR="0" lvl="0" indent="-342900" algn="l" defTabSz="914400" rtl="0" eaLnBrk="0" fontAlgn="base" latinLnBrk="0" hangingPunct="0">
              <a:lnSpc>
                <a:spcPct val="100000"/>
              </a:lnSpc>
              <a:spcBef>
                <a:spcPct val="20000"/>
              </a:spcBef>
              <a:spcAft>
                <a:spcPct val="0"/>
              </a:spcAft>
              <a:buClrTx/>
              <a:buSzPct val="90000"/>
              <a:buFontTx/>
              <a:buNone/>
              <a:tabLst/>
              <a:defRPr/>
            </a:pPr>
            <a:endParaRPr kumimoji="0" lang="en-US" sz="3200" b="0" i="0" u="none" strike="noStrike" kern="0" cap="none" spc="0" normalizeH="0" baseline="0" noProof="0" dirty="0">
              <a:ln>
                <a:noFill/>
              </a:ln>
              <a:solidFill>
                <a:schemeClr val="tx1"/>
              </a:solidFill>
              <a:effectLst/>
              <a:uLnTx/>
              <a:uFillTx/>
              <a:latin typeface="Arial" panose="020B0604020202020204" pitchFamily="34" charset="0"/>
              <a:ea typeface="+mn-ea"/>
              <a:cs typeface="+mn-cs"/>
            </a:endParaRPr>
          </a:p>
          <a:p>
            <a:pPr marL="236538" lvl="0" indent="-236538" eaLnBrk="0" hangingPunct="0">
              <a:spcBef>
                <a:spcPct val="20000"/>
              </a:spcBef>
              <a:buClr>
                <a:srgbClr val="C00000"/>
              </a:buClr>
              <a:buSzPct val="65000"/>
              <a:buFont typeface="Wingdings" panose="05000000000000000000" pitchFamily="2" charset="2"/>
              <a:buChar char="§"/>
            </a:pPr>
            <a:r>
              <a:rPr lang="en-US" sz="2800" kern="0" dirty="0">
                <a:latin typeface="Arial" panose="020B0604020202020204" pitchFamily="34" charset="0"/>
              </a:rPr>
              <a:t>Minimal deflection</a:t>
            </a:r>
          </a:p>
          <a:p>
            <a:pPr marL="236538" lvl="0" indent="-236538" eaLnBrk="0" hangingPunct="0">
              <a:spcBef>
                <a:spcPct val="20000"/>
              </a:spcBef>
              <a:buClr>
                <a:srgbClr val="C00000"/>
              </a:buClr>
              <a:buSzPct val="65000"/>
              <a:buFont typeface="Wingdings" panose="05000000000000000000" pitchFamily="2" charset="2"/>
              <a:buChar char="§"/>
            </a:pPr>
            <a:r>
              <a:rPr lang="en-US" sz="2800" kern="0" dirty="0">
                <a:latin typeface="Arial" panose="020B0604020202020204" pitchFamily="34" charset="0"/>
              </a:rPr>
              <a:t>Higher installation costs due to anchoring</a:t>
            </a:r>
          </a:p>
          <a:p>
            <a:pPr marL="693738" lvl="2" indent="-236538" eaLnBrk="0" hangingPunct="0">
              <a:spcBef>
                <a:spcPct val="20000"/>
              </a:spcBef>
              <a:buClr>
                <a:srgbClr val="C00000"/>
              </a:buClr>
              <a:buSzPct val="65000"/>
              <a:buFont typeface="Wingdings" panose="05000000000000000000" pitchFamily="2" charset="2"/>
              <a:buChar char="§"/>
            </a:pPr>
            <a:r>
              <a:rPr kumimoji="0" lang="en-US" sz="2800" b="0" i="0" u="none" strike="noStrike" kern="0" cap="none" spc="0" normalizeH="0" baseline="0" noProof="0" dirty="0">
                <a:ln>
                  <a:noFill/>
                </a:ln>
                <a:solidFill>
                  <a:schemeClr val="tx1"/>
                </a:solidFill>
                <a:effectLst/>
                <a:uLnTx/>
                <a:uFillTx/>
                <a:latin typeface="Arial" panose="020B0604020202020204" pitchFamily="34" charset="0"/>
                <a:cs typeface="Arial" panose="020B0604020202020204" pitchFamily="34" charset="0"/>
              </a:rPr>
              <a:t>Bolted</a:t>
            </a:r>
          </a:p>
          <a:p>
            <a:pPr marL="693738" lvl="2" indent="-236538" eaLnBrk="0" hangingPunct="0">
              <a:spcBef>
                <a:spcPct val="20000"/>
              </a:spcBef>
              <a:buClr>
                <a:srgbClr val="C00000"/>
              </a:buClr>
              <a:buSzPct val="65000"/>
              <a:buFont typeface="Wingdings" panose="05000000000000000000" pitchFamily="2" charset="2"/>
              <a:buChar char="§"/>
            </a:pPr>
            <a:r>
              <a:rPr lang="en-US" sz="2800" kern="0" dirty="0">
                <a:latin typeface="Arial" panose="020B0604020202020204" pitchFamily="34" charset="0"/>
                <a:cs typeface="Arial" panose="020B0604020202020204" pitchFamily="34" charset="0"/>
              </a:rPr>
              <a:t>Staked</a:t>
            </a:r>
          </a:p>
          <a:p>
            <a:pPr marL="693738" lvl="2" indent="-236538" eaLnBrk="0" hangingPunct="0">
              <a:spcBef>
                <a:spcPct val="20000"/>
              </a:spcBef>
              <a:buClr>
                <a:srgbClr val="C00000"/>
              </a:buClr>
              <a:buSzPct val="65000"/>
              <a:buFont typeface="Wingdings" panose="05000000000000000000" pitchFamily="2" charset="2"/>
              <a:buChar char="§"/>
            </a:pPr>
            <a:r>
              <a:rPr kumimoji="0" lang="en-US" sz="2800" b="0" i="0" u="none" strike="noStrike" kern="0" cap="none" spc="0" normalizeH="0" baseline="0" noProof="0" dirty="0">
                <a:ln>
                  <a:noFill/>
                </a:ln>
                <a:solidFill>
                  <a:schemeClr val="tx1"/>
                </a:solidFill>
                <a:effectLst/>
                <a:uLnTx/>
                <a:uFillTx/>
                <a:latin typeface="Arial" panose="020B0604020202020204" pitchFamily="34" charset="0"/>
                <a:cs typeface="Arial" panose="020B0604020202020204" pitchFamily="34" charset="0"/>
              </a:rPr>
              <a:t>Pins</a:t>
            </a:r>
          </a:p>
          <a:p>
            <a:pPr marL="693738" lvl="2" indent="-236538" eaLnBrk="0" hangingPunct="0">
              <a:spcBef>
                <a:spcPct val="20000"/>
              </a:spcBef>
              <a:buClr>
                <a:srgbClr val="C00000"/>
              </a:buClr>
              <a:buSzPct val="65000"/>
              <a:buFont typeface="Wingdings" panose="05000000000000000000" pitchFamily="2" charset="2"/>
              <a:buChar char="§"/>
            </a:pPr>
            <a:r>
              <a:rPr lang="en-US" sz="2800" kern="0" dirty="0">
                <a:latin typeface="Arial" panose="020B0604020202020204" pitchFamily="34" charset="0"/>
                <a:cs typeface="Arial" panose="020B0604020202020204" pitchFamily="34" charset="0"/>
              </a:rPr>
              <a:t>Backfilled</a:t>
            </a:r>
            <a:endParaRPr kumimoji="0" lang="en-US" sz="2800" b="0" i="0" u="none" strike="noStrike" kern="0" cap="none" spc="0" normalizeH="0" baseline="0" noProof="0" dirty="0">
              <a:ln>
                <a:noFill/>
              </a:ln>
              <a:solidFill>
                <a:schemeClr val="tx1"/>
              </a:solidFill>
              <a:effectLst/>
              <a:uLnTx/>
              <a:uFillTx/>
              <a:latin typeface="Arial" panose="020B0604020202020204" pitchFamily="34" charset="0"/>
              <a:cs typeface="Arial" panose="020B0604020202020204" pitchFamily="34" charset="0"/>
            </a:endParaRPr>
          </a:p>
        </p:txBody>
      </p:sp>
      <p:pic>
        <p:nvPicPr>
          <p:cNvPr id="3074" name="Picture 2">
            <a:extLst>
              <a:ext uri="{C183D7F6-B498-43B3-948B-1728B52AA6E4}">
                <adec:decorative xmlns:adec="http://schemas.microsoft.com/office/drawing/2017/decorative" val="1"/>
              </a:ext>
            </a:extLst>
          </p:cNvPr>
          <p:cNvPicPr>
            <a:picLocks noChangeAspect="1" noChangeArrowheads="1"/>
          </p:cNvPicPr>
          <p:nvPr/>
        </p:nvPicPr>
        <p:blipFill>
          <a:blip r:embed="rId3" cstate="print"/>
          <a:srcRect/>
          <a:stretch>
            <a:fillRect/>
          </a:stretch>
        </p:blipFill>
        <p:spPr bwMode="auto">
          <a:xfrm>
            <a:off x="3737186" y="1691216"/>
            <a:ext cx="4965107" cy="3033183"/>
          </a:xfrm>
          <a:prstGeom prst="rect">
            <a:avLst/>
          </a:prstGeom>
          <a:noFill/>
          <a:ln w="9525">
            <a:solidFill>
              <a:srgbClr val="C00000"/>
            </a:solidFill>
            <a:miter lim="800000"/>
            <a:headEnd/>
            <a:tailEnd/>
          </a:ln>
        </p:spPr>
      </p:pic>
      <p:sp>
        <p:nvSpPr>
          <p:cNvPr id="5" name="Rectangle 2">
            <a:extLst>
              <a:ext uri="{FF2B5EF4-FFF2-40B4-BE49-F238E27FC236}">
                <a16:creationId xmlns:a16="http://schemas.microsoft.com/office/drawing/2014/main" id="{954D6615-9BC7-4CEC-9418-F674772A2EF0}"/>
              </a:ext>
            </a:extLst>
          </p:cNvPr>
          <p:cNvSpPr txBox="1">
            <a:spLocks noChangeArrowheads="1"/>
          </p:cNvSpPr>
          <p:nvPr/>
        </p:nvSpPr>
        <p:spPr bwMode="auto">
          <a:xfrm>
            <a:off x="448732" y="317500"/>
            <a:ext cx="6391702" cy="685800"/>
          </a:xfrm>
          <a:prstGeom prst="rect">
            <a:avLst/>
          </a:prstGeom>
          <a:noFill/>
          <a:ln w="25400" cap="flat" cmpd="sng" algn="ctr">
            <a:solidFill>
              <a:schemeClr val="accent3"/>
            </a:solidFill>
            <a:prstDash val="solid"/>
            <a:miter lim="800000"/>
            <a:headEnd/>
            <a:tailEnd/>
          </a:ln>
          <a:effec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3200" b="1" i="0" baseline="0">
                <a:solidFill>
                  <a:srgbClr val="008080"/>
                </a:solidFill>
                <a:effectLst/>
                <a:latin typeface="Arial" panose="020B0604020202020204" pitchFamily="34" charset="0"/>
                <a:ea typeface="+mj-ea"/>
                <a:cs typeface="Arial" panose="020B0604020202020204" pitchFamily="34" charset="0"/>
              </a:defRPr>
            </a:lvl1pPr>
            <a:lvl2pPr algn="ctr" rtl="0" eaLnBrk="0" fontAlgn="base" hangingPunct="0">
              <a:spcBef>
                <a:spcPct val="0"/>
              </a:spcBef>
              <a:spcAft>
                <a:spcPct val="0"/>
              </a:spcAft>
              <a:defRPr sz="4000" b="1" i="1">
                <a:solidFill>
                  <a:srgbClr val="CC3300"/>
                </a:solidFill>
                <a:latin typeface="Calibri" pitchFamily="34" charset="0"/>
              </a:defRPr>
            </a:lvl2pPr>
            <a:lvl3pPr algn="ctr" rtl="0" eaLnBrk="0" fontAlgn="base" hangingPunct="0">
              <a:spcBef>
                <a:spcPct val="0"/>
              </a:spcBef>
              <a:spcAft>
                <a:spcPct val="0"/>
              </a:spcAft>
              <a:defRPr sz="4000" b="1" i="1">
                <a:solidFill>
                  <a:srgbClr val="CC3300"/>
                </a:solidFill>
                <a:latin typeface="Calibri" pitchFamily="34" charset="0"/>
              </a:defRPr>
            </a:lvl3pPr>
            <a:lvl4pPr algn="ctr" rtl="0" eaLnBrk="0" fontAlgn="base" hangingPunct="0">
              <a:spcBef>
                <a:spcPct val="0"/>
              </a:spcBef>
              <a:spcAft>
                <a:spcPct val="0"/>
              </a:spcAft>
              <a:defRPr sz="4000" b="1" i="1">
                <a:solidFill>
                  <a:srgbClr val="CC3300"/>
                </a:solidFill>
                <a:latin typeface="Calibri" pitchFamily="34" charset="0"/>
              </a:defRPr>
            </a:lvl4pPr>
            <a:lvl5pPr algn="ctr" rtl="0" eaLnBrk="0" fontAlgn="base" hangingPunct="0">
              <a:spcBef>
                <a:spcPct val="0"/>
              </a:spcBef>
              <a:spcAft>
                <a:spcPct val="0"/>
              </a:spcAft>
              <a:defRPr sz="4000" b="1" i="1">
                <a:solidFill>
                  <a:srgbClr val="CC3300"/>
                </a:solidFill>
                <a:latin typeface="Calibri" pitchFamily="34" charset="0"/>
              </a:defRPr>
            </a:lvl5pPr>
            <a:lvl6pPr marL="457200" algn="ctr" rtl="0" fontAlgn="base">
              <a:spcBef>
                <a:spcPct val="0"/>
              </a:spcBef>
              <a:spcAft>
                <a:spcPct val="0"/>
              </a:spcAft>
              <a:defRPr sz="4000" b="1" i="1">
                <a:solidFill>
                  <a:srgbClr val="CC3300"/>
                </a:solidFill>
                <a:latin typeface="Verdana" pitchFamily="34" charset="0"/>
              </a:defRPr>
            </a:lvl6pPr>
            <a:lvl7pPr marL="914400" algn="ctr" rtl="0" fontAlgn="base">
              <a:spcBef>
                <a:spcPct val="0"/>
              </a:spcBef>
              <a:spcAft>
                <a:spcPct val="0"/>
              </a:spcAft>
              <a:defRPr sz="4000" b="1" i="1">
                <a:solidFill>
                  <a:srgbClr val="CC3300"/>
                </a:solidFill>
                <a:latin typeface="Verdana" pitchFamily="34" charset="0"/>
              </a:defRPr>
            </a:lvl7pPr>
            <a:lvl8pPr marL="1371600" algn="ctr" rtl="0" fontAlgn="base">
              <a:spcBef>
                <a:spcPct val="0"/>
              </a:spcBef>
              <a:spcAft>
                <a:spcPct val="0"/>
              </a:spcAft>
              <a:defRPr sz="4000" b="1" i="1">
                <a:solidFill>
                  <a:srgbClr val="CC3300"/>
                </a:solidFill>
                <a:latin typeface="Verdana" pitchFamily="34" charset="0"/>
              </a:defRPr>
            </a:lvl8pPr>
            <a:lvl9pPr marL="1828800" algn="ctr" rtl="0" fontAlgn="base">
              <a:spcBef>
                <a:spcPct val="0"/>
              </a:spcBef>
              <a:spcAft>
                <a:spcPct val="0"/>
              </a:spcAft>
              <a:defRPr sz="4000" b="1" i="1">
                <a:solidFill>
                  <a:srgbClr val="CC3300"/>
                </a:solidFill>
                <a:latin typeface="Verdana" pitchFamily="34" charset="0"/>
              </a:defRPr>
            </a:lvl9pPr>
          </a:lstStyle>
          <a:p>
            <a:pPr lvl="0" eaLnBrk="1" hangingPunct="1">
              <a:defRPr/>
            </a:pPr>
            <a:r>
              <a:rPr lang="en-US" dirty="0"/>
              <a:t>Relative Costs and Benefits</a:t>
            </a:r>
            <a:endParaRPr lang="en-US" kern="0" dirty="0"/>
          </a:p>
        </p:txBody>
      </p:sp>
      <p:sp>
        <p:nvSpPr>
          <p:cNvPr id="4" name="Google Shape;74;p1">
            <a:extLst>
              <a:ext uri="{FF2B5EF4-FFF2-40B4-BE49-F238E27FC236}">
                <a16:creationId xmlns:a16="http://schemas.microsoft.com/office/drawing/2014/main" id="{B5AC245B-5782-C408-7A31-B69EE1F1C0FB}"/>
              </a:ext>
            </a:extLst>
          </p:cNvPr>
          <p:cNvSpPr/>
          <p:nvPr/>
        </p:nvSpPr>
        <p:spPr>
          <a:xfrm>
            <a:off x="7483092" y="4868009"/>
            <a:ext cx="1356107"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Florida DOT</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1695519002"/>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Schematic of anchored barrier with anchor on traffic side">
            <a:extLst>
              <a:ext uri="{FF2B5EF4-FFF2-40B4-BE49-F238E27FC236}">
                <a16:creationId xmlns:a16="http://schemas.microsoft.com/office/drawing/2014/main" id="{289BB73E-932F-4BC4-A488-DB7839731124}"/>
              </a:ext>
              <a:ext uri="{C183D7F6-B498-43B3-948B-1728B52AA6E4}">
                <adec:decorative xmlns:adec="http://schemas.microsoft.com/office/drawing/2017/decorative" val="0"/>
              </a:ext>
            </a:extLst>
          </p:cNvPr>
          <p:cNvPicPr>
            <a:picLocks noChangeAspect="1" noChangeArrowheads="1"/>
          </p:cNvPicPr>
          <p:nvPr/>
        </p:nvPicPr>
        <p:blipFill>
          <a:blip r:embed="rId3" cstate="print"/>
          <a:srcRect/>
          <a:stretch>
            <a:fillRect/>
          </a:stretch>
        </p:blipFill>
        <p:spPr bwMode="auto">
          <a:xfrm>
            <a:off x="152400" y="304800"/>
            <a:ext cx="8731382" cy="5334000"/>
          </a:xfrm>
          <a:prstGeom prst="rect">
            <a:avLst/>
          </a:prstGeom>
          <a:noFill/>
          <a:ln w="9525">
            <a:solidFill>
              <a:srgbClr val="C00000"/>
            </a:solidFill>
            <a:miter lim="800000"/>
            <a:headEnd/>
            <a:tailEnd/>
          </a:ln>
        </p:spPr>
      </p:pic>
      <p:sp>
        <p:nvSpPr>
          <p:cNvPr id="5" name="Google Shape;74;p1">
            <a:extLst>
              <a:ext uri="{FF2B5EF4-FFF2-40B4-BE49-F238E27FC236}">
                <a16:creationId xmlns:a16="http://schemas.microsoft.com/office/drawing/2014/main" id="{F1BDD5AF-AE58-8B3C-A1E6-CBEB0374994B}"/>
              </a:ext>
            </a:extLst>
          </p:cNvPr>
          <p:cNvSpPr/>
          <p:nvPr/>
        </p:nvSpPr>
        <p:spPr>
          <a:xfrm>
            <a:off x="7620000" y="5672295"/>
            <a:ext cx="1328215"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Florida DOT</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2037895040"/>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04800" y="1371600"/>
            <a:ext cx="5029200" cy="5334000"/>
          </a:xfrm>
          <a:solidFill>
            <a:schemeClr val="bg1"/>
          </a:solidFill>
        </p:spPr>
        <p:txBody>
          <a:bodyPr/>
          <a:lstStyle/>
          <a:p>
            <a:r>
              <a:rPr lang="en-US" dirty="0"/>
              <a:t>Mobile positive protection</a:t>
            </a:r>
          </a:p>
          <a:p>
            <a:r>
              <a:rPr lang="en-US" dirty="0"/>
              <a:t>Short-term/some mobile operations</a:t>
            </a:r>
          </a:p>
          <a:p>
            <a:r>
              <a:rPr lang="en-US" dirty="0"/>
              <a:t>Minimizes exposure for workers and motorists</a:t>
            </a:r>
          </a:p>
          <a:p>
            <a:r>
              <a:rPr lang="en-US" dirty="0"/>
              <a:t>Reduces set-up time</a:t>
            </a:r>
          </a:p>
          <a:p>
            <a:r>
              <a:rPr lang="en-US" dirty="0"/>
              <a:t>Minimizes foot print and manpower by placing  tools and materials on one vehicle</a:t>
            </a:r>
          </a:p>
          <a:p>
            <a:endParaRPr lang="en-US" dirty="0"/>
          </a:p>
        </p:txBody>
      </p:sp>
      <p:pic>
        <p:nvPicPr>
          <p:cNvPr id="5" name="Picture 2" descr="Mobile Barrier crash test with truck impacting trailer section on semi-cab"/>
          <p:cNvPicPr>
            <a:picLocks noChangeAspect="1" noChangeArrowheads="1"/>
          </p:cNvPicPr>
          <p:nvPr/>
        </p:nvPicPr>
        <p:blipFill>
          <a:blip r:embed="rId3" cstate="print"/>
          <a:srcRect r="79518" b="54259"/>
          <a:stretch>
            <a:fillRect/>
          </a:stretch>
        </p:blipFill>
        <p:spPr bwMode="auto">
          <a:xfrm>
            <a:off x="5536769" y="762000"/>
            <a:ext cx="3073225" cy="2590800"/>
          </a:xfrm>
          <a:prstGeom prst="rect">
            <a:avLst/>
          </a:prstGeom>
          <a:noFill/>
          <a:ln w="9525">
            <a:noFill/>
            <a:miter lim="800000"/>
            <a:headEnd/>
            <a:tailEnd/>
          </a:ln>
        </p:spPr>
      </p:pic>
      <p:sp>
        <p:nvSpPr>
          <p:cNvPr id="6" name="Rectangle 5"/>
          <p:cNvSpPr>
            <a:spLocks noChangeArrowheads="1"/>
          </p:cNvSpPr>
          <p:nvPr/>
        </p:nvSpPr>
        <p:spPr bwMode="auto">
          <a:xfrm>
            <a:off x="5536769" y="3810000"/>
            <a:ext cx="3124200" cy="1754326"/>
          </a:xfrm>
          <a:prstGeom prst="rect">
            <a:avLst/>
          </a:prstGeom>
          <a:solidFill>
            <a:schemeClr val="bg1"/>
          </a:solidFill>
          <a:ln w="57150" cap="sq">
            <a:solidFill>
              <a:srgbClr val="C00000"/>
            </a:solidFill>
            <a:miter lim="800000"/>
            <a:headEnd type="none" w="sm" len="sm"/>
            <a:tailEnd type="none" w="sm" len="sm"/>
          </a:ln>
        </p:spPr>
        <p:txBody>
          <a:bodyPr wrap="square">
            <a:spAutoFit/>
          </a:bodyPr>
          <a:lstStyle/>
          <a:p>
            <a:pPr algn="ctr"/>
            <a:r>
              <a:rPr lang="en-US" sz="3600" b="1" dirty="0">
                <a:latin typeface="Arial" panose="020B0604020202020204" pitchFamily="34" charset="0"/>
              </a:rPr>
              <a:t>Mobile Barriers (Proprietary)</a:t>
            </a:r>
          </a:p>
        </p:txBody>
      </p:sp>
      <p:sp>
        <p:nvSpPr>
          <p:cNvPr id="7" name="Rectangle 2">
            <a:extLst>
              <a:ext uri="{FF2B5EF4-FFF2-40B4-BE49-F238E27FC236}">
                <a16:creationId xmlns:a16="http://schemas.microsoft.com/office/drawing/2014/main" id="{3755C227-7BF0-49D6-A5D2-5E208A3F2D9D}"/>
              </a:ext>
            </a:extLst>
          </p:cNvPr>
          <p:cNvSpPr txBox="1">
            <a:spLocks noChangeArrowheads="1"/>
          </p:cNvSpPr>
          <p:nvPr/>
        </p:nvSpPr>
        <p:spPr bwMode="auto">
          <a:xfrm>
            <a:off x="448732" y="317500"/>
            <a:ext cx="4580468" cy="685800"/>
          </a:xfrm>
          <a:prstGeom prst="rect">
            <a:avLst/>
          </a:prstGeom>
          <a:noFill/>
          <a:ln w="25400" cap="flat" cmpd="sng" algn="ctr">
            <a:solidFill>
              <a:schemeClr val="accent3"/>
            </a:solidFill>
            <a:prstDash val="solid"/>
            <a:miter lim="800000"/>
            <a:headEnd/>
            <a:tailEnd/>
          </a:ln>
          <a:effec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3200" b="1" i="0" baseline="0">
                <a:solidFill>
                  <a:srgbClr val="008080"/>
                </a:solidFill>
                <a:effectLst/>
                <a:latin typeface="Arial" panose="020B0604020202020204" pitchFamily="34" charset="0"/>
                <a:ea typeface="+mj-ea"/>
                <a:cs typeface="Arial" panose="020B0604020202020204" pitchFamily="34" charset="0"/>
              </a:defRPr>
            </a:lvl1pPr>
            <a:lvl2pPr algn="ctr" rtl="0" eaLnBrk="0" fontAlgn="base" hangingPunct="0">
              <a:spcBef>
                <a:spcPct val="0"/>
              </a:spcBef>
              <a:spcAft>
                <a:spcPct val="0"/>
              </a:spcAft>
              <a:defRPr sz="4000" b="1" i="1">
                <a:solidFill>
                  <a:srgbClr val="CC3300"/>
                </a:solidFill>
                <a:latin typeface="Calibri" pitchFamily="34" charset="0"/>
              </a:defRPr>
            </a:lvl2pPr>
            <a:lvl3pPr algn="ctr" rtl="0" eaLnBrk="0" fontAlgn="base" hangingPunct="0">
              <a:spcBef>
                <a:spcPct val="0"/>
              </a:spcBef>
              <a:spcAft>
                <a:spcPct val="0"/>
              </a:spcAft>
              <a:defRPr sz="4000" b="1" i="1">
                <a:solidFill>
                  <a:srgbClr val="CC3300"/>
                </a:solidFill>
                <a:latin typeface="Calibri" pitchFamily="34" charset="0"/>
              </a:defRPr>
            </a:lvl3pPr>
            <a:lvl4pPr algn="ctr" rtl="0" eaLnBrk="0" fontAlgn="base" hangingPunct="0">
              <a:spcBef>
                <a:spcPct val="0"/>
              </a:spcBef>
              <a:spcAft>
                <a:spcPct val="0"/>
              </a:spcAft>
              <a:defRPr sz="4000" b="1" i="1">
                <a:solidFill>
                  <a:srgbClr val="CC3300"/>
                </a:solidFill>
                <a:latin typeface="Calibri" pitchFamily="34" charset="0"/>
              </a:defRPr>
            </a:lvl4pPr>
            <a:lvl5pPr algn="ctr" rtl="0" eaLnBrk="0" fontAlgn="base" hangingPunct="0">
              <a:spcBef>
                <a:spcPct val="0"/>
              </a:spcBef>
              <a:spcAft>
                <a:spcPct val="0"/>
              </a:spcAft>
              <a:defRPr sz="4000" b="1" i="1">
                <a:solidFill>
                  <a:srgbClr val="CC3300"/>
                </a:solidFill>
                <a:latin typeface="Calibri" pitchFamily="34" charset="0"/>
              </a:defRPr>
            </a:lvl5pPr>
            <a:lvl6pPr marL="457200" algn="ctr" rtl="0" fontAlgn="base">
              <a:spcBef>
                <a:spcPct val="0"/>
              </a:spcBef>
              <a:spcAft>
                <a:spcPct val="0"/>
              </a:spcAft>
              <a:defRPr sz="4000" b="1" i="1">
                <a:solidFill>
                  <a:srgbClr val="CC3300"/>
                </a:solidFill>
                <a:latin typeface="Verdana" pitchFamily="34" charset="0"/>
              </a:defRPr>
            </a:lvl6pPr>
            <a:lvl7pPr marL="914400" algn="ctr" rtl="0" fontAlgn="base">
              <a:spcBef>
                <a:spcPct val="0"/>
              </a:spcBef>
              <a:spcAft>
                <a:spcPct val="0"/>
              </a:spcAft>
              <a:defRPr sz="4000" b="1" i="1">
                <a:solidFill>
                  <a:srgbClr val="CC3300"/>
                </a:solidFill>
                <a:latin typeface="Verdana" pitchFamily="34" charset="0"/>
              </a:defRPr>
            </a:lvl7pPr>
            <a:lvl8pPr marL="1371600" algn="ctr" rtl="0" fontAlgn="base">
              <a:spcBef>
                <a:spcPct val="0"/>
              </a:spcBef>
              <a:spcAft>
                <a:spcPct val="0"/>
              </a:spcAft>
              <a:defRPr sz="4000" b="1" i="1">
                <a:solidFill>
                  <a:srgbClr val="CC3300"/>
                </a:solidFill>
                <a:latin typeface="Verdana" pitchFamily="34" charset="0"/>
              </a:defRPr>
            </a:lvl8pPr>
            <a:lvl9pPr marL="1828800" algn="ctr" rtl="0" fontAlgn="base">
              <a:spcBef>
                <a:spcPct val="0"/>
              </a:spcBef>
              <a:spcAft>
                <a:spcPct val="0"/>
              </a:spcAft>
              <a:defRPr sz="4000" b="1" i="1">
                <a:solidFill>
                  <a:srgbClr val="CC3300"/>
                </a:solidFill>
                <a:latin typeface="Verdana" pitchFamily="34" charset="0"/>
              </a:defRPr>
            </a:lvl9pPr>
          </a:lstStyle>
          <a:p>
            <a:pPr lvl="0" eaLnBrk="1" hangingPunct="1">
              <a:defRPr/>
            </a:pPr>
            <a:r>
              <a:rPr lang="en-US" dirty="0"/>
              <a:t>4. Mobile Barriers</a:t>
            </a:r>
            <a:endParaRPr lang="en-US" kern="0" dirty="0"/>
          </a:p>
        </p:txBody>
      </p:sp>
      <p:sp>
        <p:nvSpPr>
          <p:cNvPr id="4" name="Google Shape;74;p1">
            <a:extLst>
              <a:ext uri="{FF2B5EF4-FFF2-40B4-BE49-F238E27FC236}">
                <a16:creationId xmlns:a16="http://schemas.microsoft.com/office/drawing/2014/main" id="{C6BA4CBA-CD7F-182B-127A-D04C1952E29F}"/>
              </a:ext>
            </a:extLst>
          </p:cNvPr>
          <p:cNvSpPr/>
          <p:nvPr/>
        </p:nvSpPr>
        <p:spPr>
          <a:xfrm>
            <a:off x="7162800" y="3382110"/>
            <a:ext cx="16002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Mobile Barriers</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70194715"/>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300" name="Picture 5" descr="Mobile barrier separating a semi truck from workers"/>
          <p:cNvPicPr>
            <a:picLocks noChangeAspect="1" noChangeArrowheads="1"/>
          </p:cNvPicPr>
          <p:nvPr/>
        </p:nvPicPr>
        <p:blipFill>
          <a:blip r:embed="rId3" cstate="print"/>
          <a:srcRect/>
          <a:stretch>
            <a:fillRect/>
          </a:stretch>
        </p:blipFill>
        <p:spPr bwMode="auto">
          <a:xfrm>
            <a:off x="-1" y="609600"/>
            <a:ext cx="9286119" cy="6324600"/>
          </a:xfrm>
          <a:prstGeom prst="rect">
            <a:avLst/>
          </a:prstGeom>
          <a:noFill/>
          <a:ln w="9525">
            <a:noFill/>
            <a:miter lim="800000"/>
            <a:headEnd/>
            <a:tailEnd/>
          </a:ln>
        </p:spPr>
      </p:pic>
      <p:sp>
        <p:nvSpPr>
          <p:cNvPr id="55298" name="Rectangle 2"/>
          <p:cNvSpPr>
            <a:spLocks noGrp="1" noChangeArrowheads="1"/>
          </p:cNvSpPr>
          <p:nvPr>
            <p:ph type="title"/>
          </p:nvPr>
        </p:nvSpPr>
        <p:spPr>
          <a:xfrm>
            <a:off x="0" y="1"/>
            <a:ext cx="9144000" cy="685800"/>
          </a:xfrm>
        </p:spPr>
        <p:txBody>
          <a:bodyPr/>
          <a:lstStyle/>
          <a:p>
            <a:r>
              <a:rPr lang="en-US" sz="3200" b="1" dirty="0"/>
              <a:t>Concrete Patching</a:t>
            </a:r>
          </a:p>
        </p:txBody>
      </p:sp>
      <p:sp>
        <p:nvSpPr>
          <p:cNvPr id="2" name="Google Shape;74;p1">
            <a:extLst>
              <a:ext uri="{FF2B5EF4-FFF2-40B4-BE49-F238E27FC236}">
                <a16:creationId xmlns:a16="http://schemas.microsoft.com/office/drawing/2014/main" id="{4EBC93E3-D637-1DBD-8463-F4905F3494F4}"/>
              </a:ext>
            </a:extLst>
          </p:cNvPr>
          <p:cNvSpPr/>
          <p:nvPr/>
        </p:nvSpPr>
        <p:spPr>
          <a:xfrm>
            <a:off x="7543800" y="6611819"/>
            <a:ext cx="16764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chemeClr val="bg1"/>
                </a:solidFill>
                <a:latin typeface="Arial" panose="020B0604020202020204" pitchFamily="34" charset="0"/>
                <a:ea typeface="Open Sans"/>
                <a:cs typeface="Arial" panose="020B0604020202020204" pitchFamily="34" charset="0"/>
                <a:sym typeface="Open Sans"/>
              </a:rPr>
              <a:t>Image: Mobile Barriers</a:t>
            </a:r>
            <a:endParaRPr sz="1000" dirty="0">
              <a:solidFill>
                <a:schemeClr val="bg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3675172684"/>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7" name="Rectangle 3"/>
          <p:cNvSpPr>
            <a:spLocks noGrp="1" noChangeArrowheads="1"/>
          </p:cNvSpPr>
          <p:nvPr>
            <p:ph type="body" idx="1"/>
          </p:nvPr>
        </p:nvSpPr>
        <p:spPr>
          <a:xfrm>
            <a:off x="457200" y="1600200"/>
            <a:ext cx="7772400" cy="4525963"/>
          </a:xfrm>
        </p:spPr>
        <p:txBody>
          <a:bodyPr/>
          <a:lstStyle/>
          <a:p>
            <a:endParaRPr lang="en-US" dirty="0"/>
          </a:p>
        </p:txBody>
      </p:sp>
      <p:pic>
        <p:nvPicPr>
          <p:cNvPr id="57348" name="Picture 5" descr="Mobile barrier separating traffic from workers performing maintenance"/>
          <p:cNvPicPr>
            <a:picLocks noChangeAspect="1" noChangeArrowheads="1"/>
          </p:cNvPicPr>
          <p:nvPr/>
        </p:nvPicPr>
        <p:blipFill>
          <a:blip r:embed="rId3" cstate="print"/>
          <a:srcRect/>
          <a:stretch>
            <a:fillRect/>
          </a:stretch>
        </p:blipFill>
        <p:spPr bwMode="auto">
          <a:xfrm>
            <a:off x="76200" y="838200"/>
            <a:ext cx="8839200" cy="6022312"/>
          </a:xfrm>
          <a:prstGeom prst="rect">
            <a:avLst/>
          </a:prstGeom>
          <a:noFill/>
          <a:ln w="9525">
            <a:noFill/>
            <a:miter lim="800000"/>
            <a:headEnd/>
            <a:tailEnd/>
          </a:ln>
        </p:spPr>
      </p:pic>
      <p:sp>
        <p:nvSpPr>
          <p:cNvPr id="5" name="Rectangle 2"/>
          <p:cNvSpPr>
            <a:spLocks noGrp="1" noChangeArrowheads="1"/>
          </p:cNvSpPr>
          <p:nvPr>
            <p:ph type="title"/>
          </p:nvPr>
        </p:nvSpPr>
        <p:spPr>
          <a:xfrm>
            <a:off x="0" y="1"/>
            <a:ext cx="9144000" cy="762000"/>
          </a:xfrm>
          <a:noFill/>
        </p:spPr>
        <p:txBody>
          <a:bodyPr/>
          <a:lstStyle/>
          <a:p>
            <a:r>
              <a:rPr lang="en-US" sz="3200" dirty="0"/>
              <a:t>Short-Term Operations</a:t>
            </a:r>
          </a:p>
        </p:txBody>
      </p:sp>
      <p:sp>
        <p:nvSpPr>
          <p:cNvPr id="2" name="Google Shape;74;p1">
            <a:extLst>
              <a:ext uri="{FF2B5EF4-FFF2-40B4-BE49-F238E27FC236}">
                <a16:creationId xmlns:a16="http://schemas.microsoft.com/office/drawing/2014/main" id="{B4DCEE09-2C76-1A08-0366-76A14AC1DD40}"/>
              </a:ext>
            </a:extLst>
          </p:cNvPr>
          <p:cNvSpPr/>
          <p:nvPr/>
        </p:nvSpPr>
        <p:spPr>
          <a:xfrm>
            <a:off x="7239000" y="6403742"/>
            <a:ext cx="16002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chemeClr val="bg1"/>
                </a:solidFill>
                <a:latin typeface="Arial" panose="020B0604020202020204" pitchFamily="34" charset="0"/>
                <a:ea typeface="Open Sans"/>
                <a:cs typeface="Arial" panose="020B0604020202020204" pitchFamily="34" charset="0"/>
                <a:sym typeface="Open Sans"/>
              </a:rPr>
              <a:t>Image: Mobile Barriers</a:t>
            </a:r>
            <a:endParaRPr sz="1000" dirty="0">
              <a:solidFill>
                <a:schemeClr val="bg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361664492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2"/>
          <p:cNvSpPr>
            <a:spLocks noGrp="1" noChangeArrowheads="1"/>
          </p:cNvSpPr>
          <p:nvPr>
            <p:ph type="title"/>
          </p:nvPr>
        </p:nvSpPr>
        <p:spPr>
          <a:xfrm>
            <a:off x="381000" y="122237"/>
            <a:ext cx="8763000" cy="1325563"/>
          </a:xfrm>
        </p:spPr>
        <p:txBody>
          <a:bodyPr/>
          <a:lstStyle/>
          <a:p>
            <a:pPr>
              <a:defRPr/>
            </a:pPr>
            <a:r>
              <a:rPr lang="en-US" sz="3600" dirty="0"/>
              <a:t>Positive Protection Devices</a:t>
            </a:r>
            <a:br>
              <a:rPr lang="en-US" sz="3600" dirty="0"/>
            </a:br>
            <a:r>
              <a:rPr lang="en-US" sz="3600" dirty="0"/>
              <a:t>Can be Grouped as: </a:t>
            </a:r>
          </a:p>
        </p:txBody>
      </p:sp>
      <p:sp>
        <p:nvSpPr>
          <p:cNvPr id="4099" name="Rectangle 3"/>
          <p:cNvSpPr>
            <a:spLocks noGrp="1" noChangeArrowheads="1"/>
          </p:cNvSpPr>
          <p:nvPr>
            <p:ph type="body" idx="1"/>
          </p:nvPr>
        </p:nvSpPr>
        <p:spPr>
          <a:xfrm>
            <a:off x="457200" y="1676400"/>
            <a:ext cx="8305800" cy="1981200"/>
          </a:xfrm>
        </p:spPr>
        <p:txBody>
          <a:bodyPr/>
          <a:lstStyle/>
          <a:p>
            <a:pPr marL="571500" indent="-514350">
              <a:buSzPct val="100000"/>
              <a:buFont typeface="+mj-lt"/>
              <a:buAutoNum type="alphaUcPeriod"/>
            </a:pPr>
            <a:r>
              <a:rPr lang="en-US" dirty="0"/>
              <a:t>Temporary Traffic Barriers</a:t>
            </a:r>
          </a:p>
          <a:p>
            <a:pPr marL="571500" indent="-514350">
              <a:buSzPct val="100000"/>
              <a:buFont typeface="+mj-lt"/>
              <a:buAutoNum type="alphaUcPeriod"/>
            </a:pPr>
            <a:r>
              <a:rPr lang="en-US" dirty="0"/>
              <a:t>Truck-Mounted Attenuators (TMA)</a:t>
            </a:r>
          </a:p>
          <a:p>
            <a:pPr marL="571500" indent="-514350">
              <a:buSzPct val="100000"/>
              <a:buFont typeface="+mj-lt"/>
              <a:buAutoNum type="alphaUcPeriod"/>
            </a:pPr>
            <a:r>
              <a:rPr lang="en-US" dirty="0"/>
              <a:t>Vehicle-Arresting Systems</a:t>
            </a:r>
          </a:p>
          <a:p>
            <a:endParaRPr lang="en-US" dirty="0"/>
          </a:p>
          <a:p>
            <a:pPr marL="571500" indent="-514350">
              <a:buFont typeface="+mj-lt"/>
              <a:buAutoNum type="alphaUcPeriod"/>
            </a:pPr>
            <a:endParaRPr lang="en-US" dirty="0"/>
          </a:p>
        </p:txBody>
      </p:sp>
      <p:sp>
        <p:nvSpPr>
          <p:cNvPr id="4" name="Rectangle 3"/>
          <p:cNvSpPr/>
          <p:nvPr/>
        </p:nvSpPr>
        <p:spPr>
          <a:xfrm>
            <a:off x="1070750" y="4572000"/>
            <a:ext cx="7013395" cy="923330"/>
          </a:xfrm>
          <a:prstGeom prst="rect">
            <a:avLst/>
          </a:prstGeom>
          <a:noFill/>
          <a:ln>
            <a:solidFill>
              <a:srgbClr val="C00000"/>
            </a:solidFill>
          </a:ln>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54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panose="020B0604020202020204" pitchFamily="34" charset="0"/>
              </a:rPr>
              <a:t>Let’s Discuss Them!</a:t>
            </a:r>
          </a:p>
        </p:txBody>
      </p:sp>
    </p:spTree>
    <p:extLst>
      <p:ext uri="{BB962C8B-B14F-4D97-AF65-F5344CB8AC3E}">
        <p14:creationId xmlns:p14="http://schemas.microsoft.com/office/powerpoint/2010/main" val="40846668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324" name="Picture 5" descr="Mobile barrier separating traffic from workers performing maintenance"/>
          <p:cNvPicPr>
            <a:picLocks noChangeAspect="1" noChangeArrowheads="1"/>
          </p:cNvPicPr>
          <p:nvPr/>
        </p:nvPicPr>
        <p:blipFill>
          <a:blip r:embed="rId3" cstate="print"/>
          <a:srcRect/>
          <a:stretch>
            <a:fillRect/>
          </a:stretch>
        </p:blipFill>
        <p:spPr bwMode="auto">
          <a:xfrm>
            <a:off x="0" y="533400"/>
            <a:ext cx="9174480" cy="6400800"/>
          </a:xfrm>
          <a:prstGeom prst="rect">
            <a:avLst/>
          </a:prstGeom>
          <a:noFill/>
          <a:ln w="9525">
            <a:noFill/>
            <a:miter lim="800000"/>
            <a:headEnd/>
            <a:tailEnd/>
          </a:ln>
        </p:spPr>
      </p:pic>
      <p:sp>
        <p:nvSpPr>
          <p:cNvPr id="56322" name="Rectangle 2"/>
          <p:cNvSpPr>
            <a:spLocks noGrp="1" noChangeArrowheads="1"/>
          </p:cNvSpPr>
          <p:nvPr>
            <p:ph type="title"/>
          </p:nvPr>
        </p:nvSpPr>
        <p:spPr>
          <a:xfrm>
            <a:off x="0" y="1"/>
            <a:ext cx="9144000" cy="762000"/>
          </a:xfrm>
          <a:solidFill>
            <a:schemeClr val="bg1"/>
          </a:solidFill>
        </p:spPr>
        <p:txBody>
          <a:bodyPr/>
          <a:lstStyle/>
          <a:p>
            <a:r>
              <a:rPr lang="en-US" sz="3200" dirty="0"/>
              <a:t>Short-Term Operations</a:t>
            </a:r>
          </a:p>
        </p:txBody>
      </p:sp>
      <p:sp>
        <p:nvSpPr>
          <p:cNvPr id="2" name="Google Shape;74;p1">
            <a:extLst>
              <a:ext uri="{FF2B5EF4-FFF2-40B4-BE49-F238E27FC236}">
                <a16:creationId xmlns:a16="http://schemas.microsoft.com/office/drawing/2014/main" id="{EB8746D6-BE39-74DA-17C4-A8DF709FD668}"/>
              </a:ext>
            </a:extLst>
          </p:cNvPr>
          <p:cNvSpPr/>
          <p:nvPr/>
        </p:nvSpPr>
        <p:spPr>
          <a:xfrm>
            <a:off x="7543800" y="6477000"/>
            <a:ext cx="1649102"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chemeClr val="bg1"/>
                </a:solidFill>
                <a:latin typeface="Arial" panose="020B0604020202020204" pitchFamily="34" charset="0"/>
                <a:ea typeface="Open Sans"/>
                <a:cs typeface="Arial" panose="020B0604020202020204" pitchFamily="34" charset="0"/>
                <a:sym typeface="Open Sans"/>
              </a:rPr>
              <a:t>Image: Mobile Barriers</a:t>
            </a:r>
            <a:endParaRPr sz="1000" dirty="0">
              <a:solidFill>
                <a:schemeClr val="bg1"/>
              </a:solidFill>
              <a:latin typeface="Arial" panose="020B0604020202020204" pitchFamily="34" charset="0"/>
              <a:ea typeface="Verdana"/>
              <a:cs typeface="Arial" panose="020B0604020202020204" pitchFamily="34" charset="0"/>
              <a:sym typeface="Verdana"/>
            </a:endParaRPr>
          </a:p>
        </p:txBody>
      </p:sp>
      <p:pic>
        <p:nvPicPr>
          <p:cNvPr id="3" name="Picture 5" descr="Powell-Mobile-Barriers-11-Ontario-Canada">
            <a:extLst>
              <a:ext uri="{FF2B5EF4-FFF2-40B4-BE49-F238E27FC236}">
                <a16:creationId xmlns:a16="http://schemas.microsoft.com/office/drawing/2014/main" id="{436669A8-9FA2-1016-DF2F-EEEF7D7071E2}"/>
              </a:ext>
            </a:extLst>
          </p:cNvPr>
          <p:cNvPicPr>
            <a:picLocks noChangeAspect="1" noChangeArrowheads="1"/>
          </p:cNvPicPr>
          <p:nvPr/>
        </p:nvPicPr>
        <p:blipFill rotWithShape="1">
          <a:blip r:embed="rId4" cstate="print">
            <a:extLst>
              <a:ext uri="{BEBA8EAE-BF5A-486C-A8C5-ECC9F3942E4B}">
                <a14:imgProps xmlns:a14="http://schemas.microsoft.com/office/drawing/2010/main">
                  <a14:imgLayer r:embed="rId5">
                    <a14:imgEffect>
                      <a14:artisticBlur/>
                    </a14:imgEffect>
                  </a14:imgLayer>
                </a14:imgProps>
              </a:ext>
            </a:extLst>
          </a:blip>
          <a:srcRect l="29070" t="40476" r="66777" b="57143"/>
          <a:stretch/>
        </p:blipFill>
        <p:spPr bwMode="auto">
          <a:xfrm>
            <a:off x="2667000" y="3124200"/>
            <a:ext cx="381000" cy="152400"/>
          </a:xfrm>
          <a:prstGeom prst="rect">
            <a:avLst/>
          </a:prstGeom>
          <a:noFill/>
          <a:ln w="9525">
            <a:noFill/>
            <a:miter lim="800000"/>
            <a:headEnd/>
            <a:tailEnd/>
          </a:ln>
        </p:spPr>
      </p:pic>
    </p:spTree>
    <p:extLst>
      <p:ext uri="{BB962C8B-B14F-4D97-AF65-F5344CB8AC3E}">
        <p14:creationId xmlns:p14="http://schemas.microsoft.com/office/powerpoint/2010/main" val="3445314744"/>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1" name="Rectangle 3"/>
          <p:cNvSpPr>
            <a:spLocks noGrp="1" noChangeArrowheads="1"/>
          </p:cNvSpPr>
          <p:nvPr>
            <p:ph type="body" idx="1"/>
          </p:nvPr>
        </p:nvSpPr>
        <p:spPr/>
        <p:txBody>
          <a:bodyPr/>
          <a:lstStyle/>
          <a:p>
            <a:endParaRPr lang="en-US" dirty="0"/>
          </a:p>
        </p:txBody>
      </p:sp>
      <p:pic>
        <p:nvPicPr>
          <p:cNvPr id="58372" name="Picture 7" descr="Mobile barrier separating traffic from workers performing maintenance"/>
          <p:cNvPicPr>
            <a:picLocks noChangeAspect="1" noChangeArrowheads="1"/>
          </p:cNvPicPr>
          <p:nvPr/>
        </p:nvPicPr>
        <p:blipFill>
          <a:blip r:embed="rId3" cstate="print"/>
          <a:srcRect t="14458"/>
          <a:stretch>
            <a:fillRect/>
          </a:stretch>
        </p:blipFill>
        <p:spPr bwMode="auto">
          <a:xfrm>
            <a:off x="0" y="1371600"/>
            <a:ext cx="9170670" cy="5410200"/>
          </a:xfrm>
          <a:prstGeom prst="rect">
            <a:avLst/>
          </a:prstGeom>
          <a:noFill/>
          <a:ln w="9525">
            <a:noFill/>
            <a:miter lim="800000"/>
            <a:headEnd/>
            <a:tailEnd/>
          </a:ln>
        </p:spPr>
      </p:pic>
      <p:sp>
        <p:nvSpPr>
          <p:cNvPr id="6" name="Rectangle 2">
            <a:extLst>
              <a:ext uri="{FF2B5EF4-FFF2-40B4-BE49-F238E27FC236}">
                <a16:creationId xmlns:a16="http://schemas.microsoft.com/office/drawing/2014/main" id="{C84CF0FF-E121-4A62-95DB-3400B54EEB9C}"/>
              </a:ext>
            </a:extLst>
          </p:cNvPr>
          <p:cNvSpPr>
            <a:spLocks noGrp="1" noChangeArrowheads="1"/>
          </p:cNvSpPr>
          <p:nvPr>
            <p:ph type="title"/>
          </p:nvPr>
        </p:nvSpPr>
        <p:spPr>
          <a:xfrm>
            <a:off x="43603" y="332173"/>
            <a:ext cx="9144000" cy="762000"/>
          </a:xfrm>
          <a:solidFill>
            <a:schemeClr val="bg1"/>
          </a:solidFill>
        </p:spPr>
        <p:txBody>
          <a:bodyPr/>
          <a:lstStyle/>
          <a:p>
            <a:pPr lvl="0">
              <a:defRPr/>
            </a:pPr>
            <a:r>
              <a:rPr lang="en-US" sz="3200" dirty="0"/>
              <a:t>Short-Term Operations</a:t>
            </a:r>
          </a:p>
        </p:txBody>
      </p:sp>
      <p:sp>
        <p:nvSpPr>
          <p:cNvPr id="2" name="Google Shape;74;p1">
            <a:extLst>
              <a:ext uri="{FF2B5EF4-FFF2-40B4-BE49-F238E27FC236}">
                <a16:creationId xmlns:a16="http://schemas.microsoft.com/office/drawing/2014/main" id="{2C13FF44-B871-9D65-A3AC-D5E262FCD9C5}"/>
              </a:ext>
            </a:extLst>
          </p:cNvPr>
          <p:cNvSpPr/>
          <p:nvPr/>
        </p:nvSpPr>
        <p:spPr>
          <a:xfrm>
            <a:off x="7620000" y="6402736"/>
            <a:ext cx="16764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chemeClr val="bg1"/>
                </a:solidFill>
                <a:latin typeface="Arial" panose="020B0604020202020204" pitchFamily="34" charset="0"/>
                <a:ea typeface="Open Sans"/>
                <a:cs typeface="Arial" panose="020B0604020202020204" pitchFamily="34" charset="0"/>
                <a:sym typeface="Open Sans"/>
              </a:rPr>
              <a:t>Image: Mobile Barriers</a:t>
            </a:r>
            <a:endParaRPr sz="1000" dirty="0">
              <a:solidFill>
                <a:schemeClr val="bg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2623585050"/>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0418" name="Picture 2" descr="Mobile barrier separating traffic from workers performing maintenance underneath a bridge"/>
          <p:cNvPicPr>
            <a:picLocks noChangeAspect="1" noChangeArrowheads="1"/>
          </p:cNvPicPr>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sp>
        <p:nvSpPr>
          <p:cNvPr id="3" name="Title 2" descr="Overhead Bridge Inspection/ Repairs&#10;"/>
          <p:cNvSpPr txBox="1">
            <a:spLocks/>
          </p:cNvSpPr>
          <p:nvPr/>
        </p:nvSpPr>
        <p:spPr>
          <a:xfrm>
            <a:off x="0" y="6019800"/>
            <a:ext cx="9144000" cy="838200"/>
          </a:xfrm>
          <a:prstGeom prst="rect">
            <a:avLst/>
          </a:prstGeom>
        </p:spPr>
        <p:style>
          <a:lnRef idx="2">
            <a:schemeClr val="accent1"/>
          </a:lnRef>
          <a:fillRef idx="1">
            <a:schemeClr val="lt1"/>
          </a:fillRef>
          <a:effectRef idx="0">
            <a:schemeClr val="accent1"/>
          </a:effectRef>
          <a:fontRef idx="minor">
            <a:schemeClr val="dk1"/>
          </a:fontRef>
        </p:style>
        <p:txBody>
          <a:bodyPr/>
          <a:lstStyle/>
          <a:p>
            <a:pPr marL="0" marR="0" lvl="0" indent="0" defTabSz="914400" rtl="0" eaLnBrk="0" fontAlgn="base" latinLnBrk="0" hangingPunct="0">
              <a:lnSpc>
                <a:spcPct val="100000"/>
              </a:lnSpc>
              <a:spcBef>
                <a:spcPct val="0"/>
              </a:spcBef>
              <a:spcAft>
                <a:spcPct val="0"/>
              </a:spcAft>
              <a:buClrTx/>
              <a:buSzTx/>
              <a:buFontTx/>
              <a:buNone/>
              <a:tabLst/>
              <a:defRPr/>
            </a:pPr>
            <a:endParaRPr kumimoji="0" lang="en-US" sz="2000" b="1" u="none" strike="noStrike" kern="0" cap="none" spc="0" normalizeH="0" baseline="0" noProof="0" dirty="0">
              <a:ln w="12700">
                <a:solidFill>
                  <a:schemeClr val="tx2">
                    <a:satMod val="155000"/>
                  </a:schemeClr>
                </a:solidFill>
                <a:prstDash val="solid"/>
              </a:ln>
              <a:solidFill>
                <a:srgbClr val="008080"/>
              </a:solidFill>
              <a:effectLst/>
              <a:uLnTx/>
              <a:uFillTx/>
              <a:latin typeface="Arial" panose="020B0604020202020204" pitchFamily="34" charset="0"/>
              <a:ea typeface="+mn-ea"/>
              <a:cs typeface="Arial" panose="020B0604020202020204" pitchFamily="34" charset="0"/>
            </a:endParaRPr>
          </a:p>
        </p:txBody>
      </p:sp>
      <p:sp>
        <p:nvSpPr>
          <p:cNvPr id="4" name="Rectangle 2" descr="Overhead Bridge Inspection/ Repairs&#10;">
            <a:extLst>
              <a:ext uri="{FF2B5EF4-FFF2-40B4-BE49-F238E27FC236}">
                <a16:creationId xmlns:a16="http://schemas.microsoft.com/office/drawing/2014/main" id="{18D09EF1-E99D-4FB5-ABDC-663B1B218A33}"/>
              </a:ext>
            </a:extLst>
          </p:cNvPr>
          <p:cNvSpPr txBox="1">
            <a:spLocks noChangeArrowheads="1"/>
          </p:cNvSpPr>
          <p:nvPr/>
        </p:nvSpPr>
        <p:spPr>
          <a:xfrm>
            <a:off x="0" y="6002867"/>
            <a:ext cx="9144000" cy="762000"/>
          </a:xfrm>
          <a:prstGeom prst="rect">
            <a:avLst/>
          </a:prstGeom>
          <a:solidFill>
            <a:schemeClr val="bg1"/>
          </a:solidFill>
        </p:spPr>
        <p:txBody>
          <a:bodyPr anchor="ctr"/>
          <a:lstStyle>
            <a:lvl1pPr algn="l" rtl="0" eaLnBrk="0" fontAlgn="base" hangingPunct="0">
              <a:spcBef>
                <a:spcPct val="0"/>
              </a:spcBef>
              <a:spcAft>
                <a:spcPct val="0"/>
              </a:spcAft>
              <a:defRPr sz="3200" b="1" i="0" baseline="0">
                <a:solidFill>
                  <a:srgbClr val="008080"/>
                </a:solidFill>
                <a:effectLst/>
                <a:latin typeface="Arial" panose="020B0604020202020204" pitchFamily="34" charset="0"/>
                <a:ea typeface="+mj-ea"/>
                <a:cs typeface="Arial" panose="020B0604020202020204" pitchFamily="34" charset="0"/>
              </a:defRPr>
            </a:lvl1pPr>
            <a:lvl2pPr algn="ctr" rtl="0" eaLnBrk="0" fontAlgn="base" hangingPunct="0">
              <a:spcBef>
                <a:spcPct val="0"/>
              </a:spcBef>
              <a:spcAft>
                <a:spcPct val="0"/>
              </a:spcAft>
              <a:defRPr sz="4000" b="1" i="1">
                <a:solidFill>
                  <a:srgbClr val="CC3300"/>
                </a:solidFill>
                <a:latin typeface="Calibri" pitchFamily="34" charset="0"/>
              </a:defRPr>
            </a:lvl2pPr>
            <a:lvl3pPr algn="ctr" rtl="0" eaLnBrk="0" fontAlgn="base" hangingPunct="0">
              <a:spcBef>
                <a:spcPct val="0"/>
              </a:spcBef>
              <a:spcAft>
                <a:spcPct val="0"/>
              </a:spcAft>
              <a:defRPr sz="4000" b="1" i="1">
                <a:solidFill>
                  <a:srgbClr val="CC3300"/>
                </a:solidFill>
                <a:latin typeface="Calibri" pitchFamily="34" charset="0"/>
              </a:defRPr>
            </a:lvl3pPr>
            <a:lvl4pPr algn="ctr" rtl="0" eaLnBrk="0" fontAlgn="base" hangingPunct="0">
              <a:spcBef>
                <a:spcPct val="0"/>
              </a:spcBef>
              <a:spcAft>
                <a:spcPct val="0"/>
              </a:spcAft>
              <a:defRPr sz="4000" b="1" i="1">
                <a:solidFill>
                  <a:srgbClr val="CC3300"/>
                </a:solidFill>
                <a:latin typeface="Calibri" pitchFamily="34" charset="0"/>
              </a:defRPr>
            </a:lvl4pPr>
            <a:lvl5pPr algn="ctr" rtl="0" eaLnBrk="0" fontAlgn="base" hangingPunct="0">
              <a:spcBef>
                <a:spcPct val="0"/>
              </a:spcBef>
              <a:spcAft>
                <a:spcPct val="0"/>
              </a:spcAft>
              <a:defRPr sz="4000" b="1" i="1">
                <a:solidFill>
                  <a:srgbClr val="CC3300"/>
                </a:solidFill>
                <a:latin typeface="Calibri" pitchFamily="34" charset="0"/>
              </a:defRPr>
            </a:lvl5pPr>
            <a:lvl6pPr marL="457200" algn="ctr" rtl="0" fontAlgn="base">
              <a:spcBef>
                <a:spcPct val="0"/>
              </a:spcBef>
              <a:spcAft>
                <a:spcPct val="0"/>
              </a:spcAft>
              <a:defRPr sz="4000" b="1" i="1">
                <a:solidFill>
                  <a:srgbClr val="CC3300"/>
                </a:solidFill>
                <a:latin typeface="Verdana" pitchFamily="34" charset="0"/>
              </a:defRPr>
            </a:lvl6pPr>
            <a:lvl7pPr marL="914400" algn="ctr" rtl="0" fontAlgn="base">
              <a:spcBef>
                <a:spcPct val="0"/>
              </a:spcBef>
              <a:spcAft>
                <a:spcPct val="0"/>
              </a:spcAft>
              <a:defRPr sz="4000" b="1" i="1">
                <a:solidFill>
                  <a:srgbClr val="CC3300"/>
                </a:solidFill>
                <a:latin typeface="Verdana" pitchFamily="34" charset="0"/>
              </a:defRPr>
            </a:lvl7pPr>
            <a:lvl8pPr marL="1371600" algn="ctr" rtl="0" fontAlgn="base">
              <a:spcBef>
                <a:spcPct val="0"/>
              </a:spcBef>
              <a:spcAft>
                <a:spcPct val="0"/>
              </a:spcAft>
              <a:defRPr sz="4000" b="1" i="1">
                <a:solidFill>
                  <a:srgbClr val="CC3300"/>
                </a:solidFill>
                <a:latin typeface="Verdana" pitchFamily="34" charset="0"/>
              </a:defRPr>
            </a:lvl8pPr>
            <a:lvl9pPr marL="1828800" algn="ctr" rtl="0" fontAlgn="base">
              <a:spcBef>
                <a:spcPct val="0"/>
              </a:spcBef>
              <a:spcAft>
                <a:spcPct val="0"/>
              </a:spcAft>
              <a:defRPr sz="4000" b="1" i="1">
                <a:solidFill>
                  <a:srgbClr val="CC3300"/>
                </a:solidFill>
                <a:latin typeface="Verdana" pitchFamily="34" charset="0"/>
              </a:defRPr>
            </a:lvl9pPr>
          </a:lstStyle>
          <a:p>
            <a:pPr>
              <a:defRPr/>
            </a:pPr>
            <a:r>
              <a:rPr lang="en-US" kern="0" dirty="0"/>
              <a:t>Overhead Bridge Inspection/ Repairs</a:t>
            </a:r>
          </a:p>
        </p:txBody>
      </p:sp>
      <p:sp>
        <p:nvSpPr>
          <p:cNvPr id="2" name="Google Shape;74;p1">
            <a:extLst>
              <a:ext uri="{FF2B5EF4-FFF2-40B4-BE49-F238E27FC236}">
                <a16:creationId xmlns:a16="http://schemas.microsoft.com/office/drawing/2014/main" id="{B02E09B7-F116-C124-56D6-6BB34276044A}"/>
              </a:ext>
            </a:extLst>
          </p:cNvPr>
          <p:cNvSpPr/>
          <p:nvPr/>
        </p:nvSpPr>
        <p:spPr>
          <a:xfrm>
            <a:off x="7509971" y="5663553"/>
            <a:ext cx="1649102"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chemeClr val="bg1"/>
                </a:solidFill>
                <a:latin typeface="Arial" panose="020B0604020202020204" pitchFamily="34" charset="0"/>
                <a:ea typeface="Open Sans"/>
                <a:cs typeface="Arial" panose="020B0604020202020204" pitchFamily="34" charset="0"/>
                <a:sym typeface="Open Sans"/>
              </a:rPr>
              <a:t>Image: Mobile Barriers</a:t>
            </a:r>
            <a:endParaRPr sz="1000" dirty="0">
              <a:solidFill>
                <a:schemeClr val="bg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801105508"/>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8" name="Picture 1" descr="Mobile barrier on shoulder preparing for positioning"/>
          <p:cNvPicPr>
            <a:picLocks noGrp="1" noChangeAspect="1"/>
          </p:cNvPicPr>
          <p:nvPr isPhoto="1"/>
        </p:nvPicPr>
        <p:blipFill>
          <a:blip r:embed="rId3" cstate="print"/>
          <a:srcRect/>
          <a:stretch>
            <a:fillRect/>
          </a:stretch>
        </p:blipFill>
        <p:spPr bwMode="auto">
          <a:xfrm>
            <a:off x="0" y="0"/>
            <a:ext cx="9144000" cy="6858000"/>
          </a:xfrm>
          <a:prstGeom prst="rect">
            <a:avLst/>
          </a:prstGeom>
          <a:noFill/>
          <a:ln w="9525">
            <a:noFill/>
            <a:miter lim="800000"/>
            <a:headEnd/>
            <a:tailEnd/>
          </a:ln>
        </p:spPr>
      </p:pic>
      <p:sp>
        <p:nvSpPr>
          <p:cNvPr id="3" name="Rectangle 2"/>
          <p:cNvSpPr/>
          <p:nvPr/>
        </p:nvSpPr>
        <p:spPr>
          <a:xfrm>
            <a:off x="0" y="0"/>
            <a:ext cx="9144000" cy="584775"/>
          </a:xfrm>
          <a:prstGeom prst="rect">
            <a:avLst/>
          </a:prstGeom>
          <a:solidFill>
            <a:schemeClr val="bg1"/>
          </a:solidFill>
        </p:spPr>
        <p:txBody>
          <a:bodyPr wrap="square">
            <a:spAutoFit/>
          </a:bodyPr>
          <a:lstStyle/>
          <a:p>
            <a:r>
              <a:rPr lang="en-US" sz="3200" b="1" dirty="0">
                <a:solidFill>
                  <a:srgbClr val="008080"/>
                </a:solidFill>
                <a:latin typeface="Arial" panose="020B0604020202020204" pitchFamily="34" charset="0"/>
                <a:cs typeface="Arial" panose="020B0604020202020204" pitchFamily="34" charset="0"/>
              </a:rPr>
              <a:t>Concrete Repairs</a:t>
            </a:r>
          </a:p>
        </p:txBody>
      </p:sp>
      <p:sp>
        <p:nvSpPr>
          <p:cNvPr id="4" name="Google Shape;74;p1">
            <a:extLst>
              <a:ext uri="{FF2B5EF4-FFF2-40B4-BE49-F238E27FC236}">
                <a16:creationId xmlns:a16="http://schemas.microsoft.com/office/drawing/2014/main" id="{E1A283A2-04DD-5E11-0D7F-941F5B98DD78}"/>
              </a:ext>
            </a:extLst>
          </p:cNvPr>
          <p:cNvSpPr/>
          <p:nvPr/>
        </p:nvSpPr>
        <p:spPr>
          <a:xfrm>
            <a:off x="7543800" y="6477000"/>
            <a:ext cx="1649102"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chemeClr val="bg1"/>
                </a:solidFill>
                <a:latin typeface="Arial" panose="020B0604020202020204" pitchFamily="34" charset="0"/>
                <a:ea typeface="Open Sans"/>
                <a:cs typeface="Arial" panose="020B0604020202020204" pitchFamily="34" charset="0"/>
                <a:sym typeface="Open Sans"/>
              </a:rPr>
              <a:t>Image: Mobile Barriers</a:t>
            </a:r>
            <a:endParaRPr sz="1000" dirty="0">
              <a:solidFill>
                <a:schemeClr val="bg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3868135569"/>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3490" name="Picture 2" descr="Mobile barrier separating traffic from workers performing maintenance on median wall on freeway"/>
          <p:cNvPicPr>
            <a:picLocks noChangeAspect="1" noChangeArrowheads="1"/>
          </p:cNvPicPr>
          <p:nvPr/>
        </p:nvPicPr>
        <p:blipFill>
          <a:blip r:embed="rId3" cstate="print"/>
          <a:srcRect/>
          <a:stretch>
            <a:fillRect/>
          </a:stretch>
        </p:blipFill>
        <p:spPr bwMode="auto">
          <a:xfrm>
            <a:off x="-1" y="914400"/>
            <a:ext cx="9254319" cy="6019800"/>
          </a:xfrm>
          <a:prstGeom prst="rect">
            <a:avLst/>
          </a:prstGeom>
          <a:noFill/>
          <a:ln w="9525">
            <a:noFill/>
            <a:miter lim="800000"/>
            <a:headEnd/>
            <a:tailEnd/>
          </a:ln>
        </p:spPr>
      </p:pic>
      <p:sp>
        <p:nvSpPr>
          <p:cNvPr id="4" name="Rectangle 3">
            <a:extLst>
              <a:ext uri="{FF2B5EF4-FFF2-40B4-BE49-F238E27FC236}">
                <a16:creationId xmlns:a16="http://schemas.microsoft.com/office/drawing/2014/main" id="{50D2FCF0-543E-4214-B523-7260077D6702}"/>
              </a:ext>
            </a:extLst>
          </p:cNvPr>
          <p:cNvSpPr/>
          <p:nvPr/>
        </p:nvSpPr>
        <p:spPr>
          <a:xfrm>
            <a:off x="0" y="152400"/>
            <a:ext cx="9144000" cy="584775"/>
          </a:xfrm>
          <a:prstGeom prst="rect">
            <a:avLst/>
          </a:prstGeom>
          <a:solidFill>
            <a:schemeClr val="bg1"/>
          </a:solidFill>
        </p:spPr>
        <p:txBody>
          <a:bodyPr wrap="square">
            <a:spAutoFit/>
          </a:bodyPr>
          <a:lstStyle/>
          <a:p>
            <a:r>
              <a:rPr lang="en-US" sz="3200" b="1" dirty="0">
                <a:solidFill>
                  <a:srgbClr val="008080"/>
                </a:solidFill>
                <a:latin typeface="Arial" panose="020B0604020202020204" pitchFamily="34" charset="0"/>
                <a:cs typeface="Arial" panose="020B0604020202020204" pitchFamily="34" charset="0"/>
              </a:rPr>
              <a:t>Concrete Barrier/Guardrail Repairs</a:t>
            </a:r>
          </a:p>
        </p:txBody>
      </p:sp>
      <p:sp>
        <p:nvSpPr>
          <p:cNvPr id="2" name="Google Shape;74;p1">
            <a:extLst>
              <a:ext uri="{FF2B5EF4-FFF2-40B4-BE49-F238E27FC236}">
                <a16:creationId xmlns:a16="http://schemas.microsoft.com/office/drawing/2014/main" id="{70026BC7-6474-9882-61F5-125CAAB85D39}"/>
              </a:ext>
            </a:extLst>
          </p:cNvPr>
          <p:cNvSpPr/>
          <p:nvPr/>
        </p:nvSpPr>
        <p:spPr>
          <a:xfrm>
            <a:off x="7543800" y="6477000"/>
            <a:ext cx="1649102"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chemeClr val="bg1"/>
                </a:solidFill>
                <a:latin typeface="Arial" panose="020B0604020202020204" pitchFamily="34" charset="0"/>
                <a:ea typeface="Open Sans"/>
                <a:cs typeface="Arial" panose="020B0604020202020204" pitchFamily="34" charset="0"/>
                <a:sym typeface="Open Sans"/>
              </a:rPr>
              <a:t>Image: Mobile Barriers</a:t>
            </a:r>
            <a:endParaRPr sz="1000" dirty="0">
              <a:solidFill>
                <a:schemeClr val="bg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3881046181"/>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a:t>Mobile Barriers</a:t>
            </a:r>
          </a:p>
        </p:txBody>
      </p:sp>
      <p:pic>
        <p:nvPicPr>
          <p:cNvPr id="117762" name="Picture 2" descr="Mobile Barrier sections on trailer"/>
          <p:cNvPicPr>
            <a:picLocks noChangeAspect="1" noChangeArrowheads="1"/>
          </p:cNvPicPr>
          <p:nvPr/>
        </p:nvPicPr>
        <p:blipFill>
          <a:blip r:embed="rId3" cstate="print"/>
          <a:srcRect l="1758" r="1055"/>
          <a:stretch>
            <a:fillRect/>
          </a:stretch>
        </p:blipFill>
        <p:spPr bwMode="auto">
          <a:xfrm>
            <a:off x="0" y="2038574"/>
            <a:ext cx="9116709" cy="2514600"/>
          </a:xfrm>
          <a:prstGeom prst="rect">
            <a:avLst/>
          </a:prstGeom>
          <a:noFill/>
          <a:ln w="9525">
            <a:noFill/>
            <a:miter lim="800000"/>
            <a:headEnd/>
            <a:tailEnd/>
          </a:ln>
          <a:effectLst/>
        </p:spPr>
      </p:pic>
      <p:cxnSp>
        <p:nvCxnSpPr>
          <p:cNvPr id="6" name="Straight Connector 5">
            <a:extLst>
              <a:ext uri="{C183D7F6-B498-43B3-948B-1728B52AA6E4}">
                <adec:decorative xmlns:adec="http://schemas.microsoft.com/office/drawing/2017/decorative" val="1"/>
              </a:ext>
            </a:extLst>
          </p:cNvPr>
          <p:cNvCxnSpPr/>
          <p:nvPr/>
        </p:nvCxnSpPr>
        <p:spPr>
          <a:xfrm rot="5400000">
            <a:off x="1181100" y="2857500"/>
            <a:ext cx="990600" cy="0"/>
          </a:xfrm>
          <a:prstGeom prst="line">
            <a:avLst/>
          </a:prstGeom>
        </p:spPr>
        <p:style>
          <a:lnRef idx="2">
            <a:schemeClr val="accent2"/>
          </a:lnRef>
          <a:fillRef idx="0">
            <a:schemeClr val="accent2"/>
          </a:fillRef>
          <a:effectRef idx="1">
            <a:schemeClr val="accent2"/>
          </a:effectRef>
          <a:fontRef idx="minor">
            <a:schemeClr val="tx1"/>
          </a:fontRef>
        </p:style>
      </p:cxnSp>
      <p:cxnSp>
        <p:nvCxnSpPr>
          <p:cNvPr id="10" name="Straight Connector 9">
            <a:extLst>
              <a:ext uri="{C183D7F6-B498-43B3-948B-1728B52AA6E4}">
                <adec:decorative xmlns:adec="http://schemas.microsoft.com/office/drawing/2017/decorative" val="1"/>
              </a:ext>
            </a:extLst>
          </p:cNvPr>
          <p:cNvCxnSpPr/>
          <p:nvPr/>
        </p:nvCxnSpPr>
        <p:spPr>
          <a:xfrm rot="5400000">
            <a:off x="2628900" y="2857500"/>
            <a:ext cx="990600" cy="0"/>
          </a:xfrm>
          <a:prstGeom prst="line">
            <a:avLst/>
          </a:prstGeom>
        </p:spPr>
        <p:style>
          <a:lnRef idx="2">
            <a:schemeClr val="accent2"/>
          </a:lnRef>
          <a:fillRef idx="0">
            <a:schemeClr val="accent2"/>
          </a:fillRef>
          <a:effectRef idx="1">
            <a:schemeClr val="accent2"/>
          </a:effectRef>
          <a:fontRef idx="minor">
            <a:schemeClr val="tx1"/>
          </a:fontRef>
        </p:style>
      </p:cxnSp>
      <p:cxnSp>
        <p:nvCxnSpPr>
          <p:cNvPr id="11" name="Straight Connector 10">
            <a:extLst>
              <a:ext uri="{C183D7F6-B498-43B3-948B-1728B52AA6E4}">
                <adec:decorative xmlns:adec="http://schemas.microsoft.com/office/drawing/2017/decorative" val="1"/>
              </a:ext>
            </a:extLst>
          </p:cNvPr>
          <p:cNvCxnSpPr/>
          <p:nvPr/>
        </p:nvCxnSpPr>
        <p:spPr>
          <a:xfrm rot="5400000">
            <a:off x="4076700" y="2933700"/>
            <a:ext cx="990600" cy="0"/>
          </a:xfrm>
          <a:prstGeom prst="line">
            <a:avLst/>
          </a:prstGeom>
        </p:spPr>
        <p:style>
          <a:lnRef idx="2">
            <a:schemeClr val="accent2"/>
          </a:lnRef>
          <a:fillRef idx="0">
            <a:schemeClr val="accent2"/>
          </a:fillRef>
          <a:effectRef idx="1">
            <a:schemeClr val="accent2"/>
          </a:effectRef>
          <a:fontRef idx="minor">
            <a:schemeClr val="tx1"/>
          </a:fontRef>
        </p:style>
      </p:cxnSp>
      <p:cxnSp>
        <p:nvCxnSpPr>
          <p:cNvPr id="12" name="Straight Connector 11">
            <a:extLst>
              <a:ext uri="{C183D7F6-B498-43B3-948B-1728B52AA6E4}">
                <adec:decorative xmlns:adec="http://schemas.microsoft.com/office/drawing/2017/decorative" val="1"/>
              </a:ext>
            </a:extLst>
          </p:cNvPr>
          <p:cNvCxnSpPr/>
          <p:nvPr/>
        </p:nvCxnSpPr>
        <p:spPr>
          <a:xfrm rot="5400000">
            <a:off x="5524500" y="3009900"/>
            <a:ext cx="990600" cy="0"/>
          </a:xfrm>
          <a:prstGeom prst="line">
            <a:avLst/>
          </a:prstGeom>
        </p:spPr>
        <p:style>
          <a:lnRef idx="2">
            <a:schemeClr val="accent2"/>
          </a:lnRef>
          <a:fillRef idx="0">
            <a:schemeClr val="accent2"/>
          </a:fillRef>
          <a:effectRef idx="1">
            <a:schemeClr val="accent2"/>
          </a:effectRef>
          <a:fontRef idx="minor">
            <a:schemeClr val="tx1"/>
          </a:fontRef>
        </p:style>
      </p:cxnSp>
      <p:sp>
        <p:nvSpPr>
          <p:cNvPr id="35" name="TextBox 34">
            <a:extLst>
              <a:ext uri="{C183D7F6-B498-43B3-948B-1728B52AA6E4}">
                <adec:decorative xmlns:adec="http://schemas.microsoft.com/office/drawing/2017/decorative" val="1"/>
              </a:ext>
            </a:extLst>
          </p:cNvPr>
          <p:cNvSpPr txBox="1"/>
          <p:nvPr/>
        </p:nvSpPr>
        <p:spPr>
          <a:xfrm>
            <a:off x="2286000" y="2057400"/>
            <a:ext cx="367408" cy="523220"/>
          </a:xfrm>
          <a:prstGeom prst="rect">
            <a:avLst/>
          </a:prstGeom>
          <a:noFill/>
        </p:spPr>
        <p:txBody>
          <a:bodyPr wrap="square" rtlCol="0">
            <a:spAutoFit/>
          </a:bodyPr>
          <a:lstStyle/>
          <a:p>
            <a:r>
              <a:rPr lang="en-US" sz="2800" b="1" dirty="0">
                <a:solidFill>
                  <a:srgbClr val="FF0000"/>
                </a:solidFill>
                <a:latin typeface="Arial" panose="020B0604020202020204" pitchFamily="34" charset="0"/>
              </a:rPr>
              <a:t>1</a:t>
            </a:r>
          </a:p>
        </p:txBody>
      </p:sp>
      <p:sp>
        <p:nvSpPr>
          <p:cNvPr id="36" name="TextBox 35">
            <a:extLst>
              <a:ext uri="{C183D7F6-B498-43B3-948B-1728B52AA6E4}">
                <adec:decorative xmlns:adec="http://schemas.microsoft.com/office/drawing/2017/decorative" val="1"/>
              </a:ext>
            </a:extLst>
          </p:cNvPr>
          <p:cNvSpPr txBox="1"/>
          <p:nvPr/>
        </p:nvSpPr>
        <p:spPr>
          <a:xfrm>
            <a:off x="3810000" y="2057400"/>
            <a:ext cx="367408" cy="523220"/>
          </a:xfrm>
          <a:prstGeom prst="rect">
            <a:avLst/>
          </a:prstGeom>
          <a:noFill/>
        </p:spPr>
        <p:txBody>
          <a:bodyPr wrap="square" rtlCol="0">
            <a:spAutoFit/>
          </a:bodyPr>
          <a:lstStyle/>
          <a:p>
            <a:r>
              <a:rPr lang="en-US" sz="2800" b="1" dirty="0">
                <a:solidFill>
                  <a:srgbClr val="FF0000"/>
                </a:solidFill>
                <a:latin typeface="Arial" panose="020B0604020202020204" pitchFamily="34" charset="0"/>
              </a:rPr>
              <a:t>2</a:t>
            </a:r>
          </a:p>
        </p:txBody>
      </p:sp>
      <p:sp>
        <p:nvSpPr>
          <p:cNvPr id="37" name="TextBox 36">
            <a:extLst>
              <a:ext uri="{C183D7F6-B498-43B3-948B-1728B52AA6E4}">
                <adec:decorative xmlns:adec="http://schemas.microsoft.com/office/drawing/2017/decorative" val="1"/>
              </a:ext>
            </a:extLst>
          </p:cNvPr>
          <p:cNvSpPr txBox="1"/>
          <p:nvPr/>
        </p:nvSpPr>
        <p:spPr>
          <a:xfrm>
            <a:off x="5105400" y="2057400"/>
            <a:ext cx="367408" cy="523220"/>
          </a:xfrm>
          <a:prstGeom prst="rect">
            <a:avLst/>
          </a:prstGeom>
          <a:noFill/>
        </p:spPr>
        <p:txBody>
          <a:bodyPr wrap="square" rtlCol="0">
            <a:spAutoFit/>
          </a:bodyPr>
          <a:lstStyle/>
          <a:p>
            <a:r>
              <a:rPr lang="en-US" sz="2800" b="1" dirty="0">
                <a:solidFill>
                  <a:srgbClr val="FF0000"/>
                </a:solidFill>
                <a:latin typeface="Arial" panose="020B0604020202020204" pitchFamily="34" charset="0"/>
              </a:rPr>
              <a:t>3</a:t>
            </a:r>
          </a:p>
        </p:txBody>
      </p:sp>
      <p:sp>
        <p:nvSpPr>
          <p:cNvPr id="38" name="TextBox 37"/>
          <p:cNvSpPr txBox="1"/>
          <p:nvPr/>
        </p:nvSpPr>
        <p:spPr>
          <a:xfrm>
            <a:off x="0" y="4648200"/>
            <a:ext cx="9144000" cy="1077218"/>
          </a:xfrm>
          <a:prstGeom prst="rect">
            <a:avLst/>
          </a:prstGeom>
          <a:noFill/>
        </p:spPr>
        <p:txBody>
          <a:bodyPr wrap="square" rtlCol="0">
            <a:spAutoFit/>
          </a:bodyPr>
          <a:lstStyle/>
          <a:p>
            <a:pPr algn="ctr"/>
            <a:r>
              <a:rPr lang="en-US" sz="3200" dirty="0">
                <a:latin typeface="Arial" panose="020B0604020202020204" pitchFamily="34" charset="0"/>
                <a:cs typeface="Arial" panose="020B0604020202020204" pitchFamily="34" charset="0"/>
              </a:rPr>
              <a:t>Modular design offers 42 ft to 102 ft of positive protection</a:t>
            </a:r>
          </a:p>
        </p:txBody>
      </p:sp>
      <p:sp>
        <p:nvSpPr>
          <p:cNvPr id="3" name="Google Shape;74;p1">
            <a:extLst>
              <a:ext uri="{FF2B5EF4-FFF2-40B4-BE49-F238E27FC236}">
                <a16:creationId xmlns:a16="http://schemas.microsoft.com/office/drawing/2014/main" id="{77568AAB-2F73-EBB0-8A02-A3A46E6536AF}"/>
              </a:ext>
            </a:extLst>
          </p:cNvPr>
          <p:cNvSpPr/>
          <p:nvPr/>
        </p:nvSpPr>
        <p:spPr>
          <a:xfrm>
            <a:off x="7391400" y="5272047"/>
            <a:ext cx="1649102"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latin typeface="Arial" panose="020B0604020202020204" pitchFamily="34" charset="0"/>
                <a:ea typeface="Open Sans"/>
                <a:cs typeface="Arial" panose="020B0604020202020204" pitchFamily="34" charset="0"/>
                <a:sym typeface="Open Sans"/>
              </a:rPr>
              <a:t>Image: Mobile Barriers</a:t>
            </a:r>
            <a:endParaRPr sz="1000" dirty="0">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2999837578"/>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1"/>
            <a:ext cx="8839200" cy="1295400"/>
          </a:xfrm>
        </p:spPr>
        <p:txBody>
          <a:bodyPr/>
          <a:lstStyle/>
          <a:p>
            <a:r>
              <a:rPr lang="en-US" sz="3200" dirty="0"/>
              <a:t>Reduces “Rubbernecking”</a:t>
            </a:r>
          </a:p>
        </p:txBody>
      </p:sp>
      <p:pic>
        <p:nvPicPr>
          <p:cNvPr id="7170" name="Picture 2" descr="Mobile barrier with glare screen on top and attenuator">
            <a:extLst>
              <a:ext uri="{C183D7F6-B498-43B3-948B-1728B52AA6E4}">
                <adec:decorative xmlns:adec="http://schemas.microsoft.com/office/drawing/2017/decorative" val="0"/>
              </a:ext>
            </a:extLst>
          </p:cNvPr>
          <p:cNvPicPr>
            <a:picLocks noGrp="1" noChangeAspect="1" noChangeArrowheads="1"/>
          </p:cNvPicPr>
          <p:nvPr>
            <p:ph idx="1"/>
          </p:nvPr>
        </p:nvPicPr>
        <p:blipFill>
          <a:blip r:embed="rId3" cstate="print"/>
          <a:srcRect/>
          <a:stretch>
            <a:fillRect/>
          </a:stretch>
        </p:blipFill>
        <p:spPr bwMode="auto">
          <a:xfrm>
            <a:off x="0" y="1828800"/>
            <a:ext cx="9096445" cy="3352800"/>
          </a:xfrm>
          <a:prstGeom prst="rect">
            <a:avLst/>
          </a:prstGeom>
          <a:noFill/>
          <a:ln w="9525">
            <a:noFill/>
            <a:miter lim="800000"/>
            <a:headEnd/>
            <a:tailEnd/>
          </a:ln>
          <a:effectLst/>
        </p:spPr>
      </p:pic>
      <p:sp>
        <p:nvSpPr>
          <p:cNvPr id="3" name="TextBox 2" descr="http://innovativeproduct.org/">
            <a:extLst>
              <a:ext uri="{FF2B5EF4-FFF2-40B4-BE49-F238E27FC236}">
                <a16:creationId xmlns:a16="http://schemas.microsoft.com/office/drawing/2014/main" id="{2D8E2EEA-4B65-D042-9CBF-D6B90280BC8D}"/>
              </a:ext>
            </a:extLst>
          </p:cNvPr>
          <p:cNvSpPr txBox="1"/>
          <p:nvPr/>
        </p:nvSpPr>
        <p:spPr>
          <a:xfrm>
            <a:off x="6019800" y="5183393"/>
            <a:ext cx="3276600" cy="215444"/>
          </a:xfrm>
          <a:prstGeom prst="rect">
            <a:avLst/>
          </a:prstGeom>
          <a:noFill/>
        </p:spPr>
        <p:txBody>
          <a:bodyPr wrap="square" rtlCol="0">
            <a:spAutoFit/>
          </a:bodyPr>
          <a:lstStyle/>
          <a:p>
            <a:r>
              <a:rPr lang="en-US" sz="800" dirty="0"/>
              <a:t>https://www.impactabsorption.com/files/53750052.pdf</a:t>
            </a:r>
          </a:p>
        </p:txBody>
      </p:sp>
    </p:spTree>
    <p:extLst>
      <p:ext uri="{BB962C8B-B14F-4D97-AF65-F5344CB8AC3E}">
        <p14:creationId xmlns:p14="http://schemas.microsoft.com/office/powerpoint/2010/main" val="966735845"/>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Title 1"/>
          <p:cNvSpPr>
            <a:spLocks noGrp="1"/>
          </p:cNvSpPr>
          <p:nvPr>
            <p:ph type="title"/>
          </p:nvPr>
        </p:nvSpPr>
        <p:spPr/>
        <p:txBody>
          <a:bodyPr/>
          <a:lstStyle/>
          <a:p>
            <a:r>
              <a:rPr lang="en-US" sz="3200" dirty="0"/>
              <a:t>Typical Applications</a:t>
            </a:r>
          </a:p>
        </p:txBody>
      </p:sp>
      <p:sp>
        <p:nvSpPr>
          <p:cNvPr id="58371" name="Content Placeholder 2"/>
          <p:cNvSpPr>
            <a:spLocks noGrp="1"/>
          </p:cNvSpPr>
          <p:nvPr>
            <p:ph idx="1"/>
          </p:nvPr>
        </p:nvSpPr>
        <p:spPr>
          <a:xfrm>
            <a:off x="457200" y="1600200"/>
            <a:ext cx="8229600" cy="4800600"/>
          </a:xfrm>
        </p:spPr>
        <p:txBody>
          <a:bodyPr/>
          <a:lstStyle/>
          <a:p>
            <a:r>
              <a:rPr lang="en-US" dirty="0"/>
              <a:t>Concrete deck repairs </a:t>
            </a:r>
          </a:p>
          <a:p>
            <a:r>
              <a:rPr lang="en-US" dirty="0"/>
              <a:t>Guard Rail / Barrier repairs</a:t>
            </a:r>
          </a:p>
          <a:p>
            <a:r>
              <a:rPr lang="en-US" dirty="0"/>
              <a:t>Overhead Bridge Repairs</a:t>
            </a:r>
          </a:p>
          <a:p>
            <a:r>
              <a:rPr lang="en-US" dirty="0"/>
              <a:t>Loop and Junction Box repairs</a:t>
            </a:r>
          </a:p>
          <a:p>
            <a:r>
              <a:rPr lang="en-US" dirty="0"/>
              <a:t>Pot Holes / light bulb replacement</a:t>
            </a:r>
          </a:p>
          <a:p>
            <a:r>
              <a:rPr lang="en-US" dirty="0"/>
              <a:t>Crack sealing</a:t>
            </a:r>
          </a:p>
          <a:p>
            <a:r>
              <a:rPr lang="en-US" dirty="0"/>
              <a:t>Bridge &amp; Pavement Inspection</a:t>
            </a:r>
          </a:p>
          <a:p>
            <a:r>
              <a:rPr lang="en-US" dirty="0"/>
              <a:t>Accident scene investigations / clean-up</a:t>
            </a:r>
          </a:p>
          <a:p>
            <a:endParaRPr lang="en-US" dirty="0"/>
          </a:p>
          <a:p>
            <a:endParaRPr lang="en-US" dirty="0"/>
          </a:p>
        </p:txBody>
      </p:sp>
    </p:spTree>
    <p:extLst>
      <p:ext uri="{BB962C8B-B14F-4D97-AF65-F5344CB8AC3E}">
        <p14:creationId xmlns:p14="http://schemas.microsoft.com/office/powerpoint/2010/main" val="1084432681"/>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txBox="1">
            <a:spLocks/>
          </p:cNvSpPr>
          <p:nvPr/>
        </p:nvSpPr>
        <p:spPr>
          <a:xfrm>
            <a:off x="228600" y="1905000"/>
            <a:ext cx="2514600" cy="2667000"/>
          </a:xfrm>
          <a:prstGeom prst="rect">
            <a:avLst/>
          </a:prstGeom>
        </p:spPr>
        <p:txBody>
          <a:bodyPr/>
          <a:lstStyle/>
          <a:p>
            <a:pPr marL="231775" marR="0" lvl="0" indent="-231775" algn="l" defTabSz="914400" rtl="0" eaLnBrk="0" fontAlgn="base" latinLnBrk="0" hangingPunct="0">
              <a:lnSpc>
                <a:spcPct val="100000"/>
              </a:lnSpc>
              <a:spcBef>
                <a:spcPct val="20000"/>
              </a:spcBef>
              <a:spcAft>
                <a:spcPct val="0"/>
              </a:spcAft>
              <a:buClr>
                <a:srgbClr val="C00000"/>
              </a:buClr>
              <a:buSzPct val="65000"/>
              <a:buFont typeface="Wingdings" panose="05000000000000000000" pitchFamily="2" charset="2"/>
              <a:buChar char="§"/>
              <a:tabLst/>
              <a:defRPr/>
            </a:pPr>
            <a:r>
              <a:rPr kumimoji="0" lang="en-US" sz="2800" b="0" i="0" u="none" strike="noStrike" kern="0" cap="none" spc="0" normalizeH="0" baseline="0" noProof="0" dirty="0">
                <a:ln>
                  <a:noFill/>
                </a:ln>
                <a:solidFill>
                  <a:schemeClr val="tx1"/>
                </a:solidFill>
                <a:effectLst/>
                <a:uLnTx/>
                <a:uFillTx/>
                <a:latin typeface="Arial" panose="020B0604020202020204" pitchFamily="34" charset="0"/>
                <a:ea typeface="+mn-ea"/>
                <a:cs typeface="+mn-cs"/>
              </a:rPr>
              <a:t>Designed by Caltrans</a:t>
            </a:r>
          </a:p>
          <a:p>
            <a:pPr marL="231775" lvl="0" indent="-231775" eaLnBrk="0" hangingPunct="0">
              <a:spcBef>
                <a:spcPct val="20000"/>
              </a:spcBef>
              <a:buClr>
                <a:srgbClr val="C00000"/>
              </a:buClr>
              <a:buSzPct val="65000"/>
              <a:buFont typeface="Wingdings" panose="05000000000000000000" pitchFamily="2" charset="2"/>
              <a:buChar char="§"/>
            </a:pPr>
            <a:r>
              <a:rPr lang="en-US" sz="2800" kern="0" dirty="0">
                <a:latin typeface="Arial" panose="020B0604020202020204" pitchFamily="34" charset="0"/>
              </a:rPr>
              <a:t>Provides 30 feet of protected space</a:t>
            </a:r>
            <a:endParaRPr kumimoji="0" lang="en-US" sz="2800" b="0" i="0" u="none" strike="noStrike" kern="0" cap="none" spc="0" normalizeH="0" baseline="0" noProof="0" dirty="0">
              <a:ln>
                <a:noFill/>
              </a:ln>
              <a:solidFill>
                <a:schemeClr val="tx1"/>
              </a:solidFill>
              <a:effectLst/>
              <a:uLnTx/>
              <a:uFillTx/>
              <a:latin typeface="Arial" panose="020B0604020202020204" pitchFamily="34" charset="0"/>
              <a:ea typeface="+mn-ea"/>
              <a:cs typeface="+mn-cs"/>
            </a:endParaRPr>
          </a:p>
          <a:p>
            <a:pPr marL="342900" marR="0" lvl="0" indent="-342900" algn="l" defTabSz="914400" rtl="0" eaLnBrk="0" fontAlgn="base" latinLnBrk="0" hangingPunct="0">
              <a:lnSpc>
                <a:spcPct val="100000"/>
              </a:lnSpc>
              <a:spcBef>
                <a:spcPct val="20000"/>
              </a:spcBef>
              <a:spcAft>
                <a:spcPct val="0"/>
              </a:spcAft>
              <a:buClrTx/>
              <a:buSzPct val="90000"/>
              <a:buFontTx/>
              <a:buBlip>
                <a:blip r:embed="rId3"/>
              </a:buBlip>
              <a:tabLst/>
              <a:defRPr/>
            </a:pPr>
            <a:endParaRPr kumimoji="0" lang="en-US" sz="3200" b="0" i="0" u="none" strike="noStrike" kern="0" cap="none" spc="0" normalizeH="0" baseline="0" noProof="0" dirty="0">
              <a:ln>
                <a:noFill/>
              </a:ln>
              <a:solidFill>
                <a:schemeClr val="tx1"/>
              </a:solidFill>
              <a:effectLst/>
              <a:uLnTx/>
              <a:uFillTx/>
              <a:latin typeface="Arial" panose="020B0604020202020204" pitchFamily="34" charset="0"/>
              <a:ea typeface="+mn-ea"/>
              <a:cs typeface="+mn-cs"/>
            </a:endParaRPr>
          </a:p>
        </p:txBody>
      </p:sp>
      <p:sp>
        <p:nvSpPr>
          <p:cNvPr id="3" name="Title 1"/>
          <p:cNvSpPr txBox="1">
            <a:spLocks/>
          </p:cNvSpPr>
          <p:nvPr/>
        </p:nvSpPr>
        <p:spPr bwMode="auto">
          <a:xfrm>
            <a:off x="457200" y="0"/>
            <a:ext cx="8686800" cy="1295400"/>
          </a:xfrm>
          <a:prstGeom prst="rect">
            <a:avLst/>
          </a:prstGeom>
          <a:noFill/>
          <a:ln>
            <a:miter lim="800000"/>
            <a:headEnd/>
            <a:tailEnd/>
          </a:ln>
        </p:spPr>
        <p:txBody>
          <a:bodyPr anchor="ctr"/>
          <a:lstStyle/>
          <a:p>
            <a:pPr marL="0" marR="0" lvl="0" indent="0" defTabSz="914400" rtl="0" eaLnBrk="0" fontAlgn="base" latinLnBrk="0" hangingPunct="0">
              <a:lnSpc>
                <a:spcPct val="100000"/>
              </a:lnSpc>
              <a:spcBef>
                <a:spcPct val="0"/>
              </a:spcBef>
              <a:spcAft>
                <a:spcPct val="0"/>
              </a:spcAft>
              <a:buClrTx/>
              <a:buSzTx/>
              <a:buFontTx/>
              <a:buNone/>
              <a:tabLst/>
              <a:defRPr/>
            </a:pPr>
            <a:r>
              <a:rPr kumimoji="0" lang="en-US" sz="3200" b="1" u="none" strike="noStrike" kern="0" cap="none" spc="0" normalizeH="0" baseline="0" noProof="0" dirty="0">
                <a:ln>
                  <a:noFill/>
                </a:ln>
                <a:solidFill>
                  <a:srgbClr val="008080"/>
                </a:solidFill>
                <a:effectLst/>
                <a:uLnTx/>
                <a:uFillTx/>
                <a:latin typeface="Arial" panose="020B0604020202020204" pitchFamily="34" charset="0"/>
                <a:ea typeface="+mj-ea"/>
                <a:cs typeface="+mj-cs"/>
              </a:rPr>
              <a:t>Balsi</a:t>
            </a:r>
            <a:r>
              <a:rPr kumimoji="0" lang="en-US" sz="3200" b="1" u="none" strike="noStrike" kern="0" cap="none" spc="0" normalizeH="0" noProof="0" dirty="0">
                <a:ln>
                  <a:noFill/>
                </a:ln>
                <a:solidFill>
                  <a:srgbClr val="008080"/>
                </a:solidFill>
                <a:effectLst/>
                <a:uLnTx/>
                <a:uFillTx/>
                <a:latin typeface="Arial" panose="020B0604020202020204" pitchFamily="34" charset="0"/>
                <a:ea typeface="+mj-ea"/>
                <a:cs typeface="+mj-cs"/>
              </a:rPr>
              <a:t> Beam</a:t>
            </a:r>
            <a:endParaRPr kumimoji="0" lang="en-US" sz="3200" b="1" u="none" strike="noStrike" kern="0" cap="none" spc="0" normalizeH="0" baseline="0" noProof="0" dirty="0">
              <a:ln>
                <a:noFill/>
              </a:ln>
              <a:solidFill>
                <a:srgbClr val="008080"/>
              </a:solidFill>
              <a:effectLst/>
              <a:uLnTx/>
              <a:uFillTx/>
              <a:latin typeface="Arial" panose="020B0604020202020204" pitchFamily="34" charset="0"/>
              <a:ea typeface="+mj-ea"/>
              <a:cs typeface="+mj-cs"/>
            </a:endParaRPr>
          </a:p>
        </p:txBody>
      </p:sp>
      <p:pic>
        <p:nvPicPr>
          <p:cNvPr id="1026" name="Picture 2" descr="Balsi beam barrier trailer with rotating middle section for change of orientation"/>
          <p:cNvPicPr>
            <a:picLocks noChangeAspect="1" noChangeArrowheads="1"/>
          </p:cNvPicPr>
          <p:nvPr/>
        </p:nvPicPr>
        <p:blipFill>
          <a:blip r:embed="rId4" cstate="print"/>
          <a:srcRect/>
          <a:stretch>
            <a:fillRect/>
          </a:stretch>
        </p:blipFill>
        <p:spPr bwMode="auto">
          <a:xfrm>
            <a:off x="2667433" y="1143000"/>
            <a:ext cx="6502398" cy="4876800"/>
          </a:xfrm>
          <a:prstGeom prst="rect">
            <a:avLst/>
          </a:prstGeom>
          <a:noFill/>
        </p:spPr>
      </p:pic>
      <p:sp>
        <p:nvSpPr>
          <p:cNvPr id="4" name="TextBox 3" descr="http://www.dot.ca.gov/hq/maint/workzone/mobile_work_zone_barr/balsi_deploy.jpg">
            <a:extLst>
              <a:ext uri="{FF2B5EF4-FFF2-40B4-BE49-F238E27FC236}">
                <a16:creationId xmlns:a16="http://schemas.microsoft.com/office/drawing/2014/main" id="{D8975BCF-4629-EC4C-8E56-663CF0D38E7E}"/>
              </a:ext>
            </a:extLst>
          </p:cNvPr>
          <p:cNvSpPr txBox="1"/>
          <p:nvPr/>
        </p:nvSpPr>
        <p:spPr>
          <a:xfrm>
            <a:off x="2971800" y="5804356"/>
            <a:ext cx="4876800" cy="215444"/>
          </a:xfrm>
          <a:prstGeom prst="rect">
            <a:avLst/>
          </a:prstGeom>
          <a:noFill/>
        </p:spPr>
        <p:txBody>
          <a:bodyPr wrap="square" rtlCol="0">
            <a:spAutoFit/>
          </a:bodyPr>
          <a:lstStyle/>
          <a:p>
            <a:r>
              <a:rPr lang="en-US" sz="800" dirty="0"/>
              <a:t>https://dot.ca.gov/programs/maintenance/work-zone-safety</a:t>
            </a:r>
          </a:p>
        </p:txBody>
      </p:sp>
    </p:spTree>
    <p:extLst>
      <p:ext uri="{BB962C8B-B14F-4D97-AF65-F5344CB8AC3E}">
        <p14:creationId xmlns:p14="http://schemas.microsoft.com/office/powerpoint/2010/main" val="3950992328"/>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7" name="Content Placeholder 2"/>
          <p:cNvSpPr>
            <a:spLocks noGrp="1"/>
          </p:cNvSpPr>
          <p:nvPr>
            <p:ph idx="1"/>
          </p:nvPr>
        </p:nvSpPr>
        <p:spPr>
          <a:xfrm>
            <a:off x="4343400" y="1443324"/>
            <a:ext cx="4495800" cy="4572000"/>
          </a:xfrm>
        </p:spPr>
        <p:txBody>
          <a:bodyPr/>
          <a:lstStyle/>
          <a:p>
            <a:r>
              <a:rPr lang="en-US" dirty="0"/>
              <a:t>Repositioned laterally using a transfer vehicle that travels along the barrier</a:t>
            </a:r>
          </a:p>
          <a:p>
            <a:r>
              <a:rPr lang="en-US" dirty="0"/>
              <a:t>Enable short-term closures to be installed and removed on long-term projects</a:t>
            </a:r>
          </a:p>
          <a:p>
            <a:r>
              <a:rPr lang="en-US" dirty="0"/>
              <a:t>Quickchange Movable Barrier (QMB)</a:t>
            </a:r>
          </a:p>
        </p:txBody>
      </p:sp>
      <p:pic>
        <p:nvPicPr>
          <p:cNvPr id="41988" name="Picture 4" descr="Moveable Barrier with zipper machine on a bridge moving concrete sections over one lane width"/>
          <p:cNvPicPr>
            <a:picLocks noChangeAspect="1" noChangeArrowheads="1"/>
          </p:cNvPicPr>
          <p:nvPr/>
        </p:nvPicPr>
        <p:blipFill>
          <a:blip r:embed="rId3" cstate="print"/>
          <a:srcRect/>
          <a:stretch>
            <a:fillRect/>
          </a:stretch>
        </p:blipFill>
        <p:spPr bwMode="auto">
          <a:xfrm>
            <a:off x="334433" y="1219200"/>
            <a:ext cx="3886200" cy="3886200"/>
          </a:xfrm>
          <a:prstGeom prst="rect">
            <a:avLst/>
          </a:prstGeom>
          <a:noFill/>
          <a:ln w="9525">
            <a:noFill/>
            <a:miter lim="800000"/>
            <a:headEnd/>
            <a:tailEnd/>
          </a:ln>
        </p:spPr>
      </p:pic>
      <p:sp>
        <p:nvSpPr>
          <p:cNvPr id="41989" name="Rectangle 5"/>
          <p:cNvSpPr>
            <a:spLocks noChangeArrowheads="1"/>
          </p:cNvSpPr>
          <p:nvPr/>
        </p:nvSpPr>
        <p:spPr bwMode="auto">
          <a:xfrm>
            <a:off x="334433" y="5171384"/>
            <a:ext cx="3886200" cy="830997"/>
          </a:xfrm>
          <a:prstGeom prst="rect">
            <a:avLst/>
          </a:prstGeom>
          <a:solidFill>
            <a:schemeClr val="bg1"/>
          </a:solidFill>
          <a:ln w="57150" cap="sq">
            <a:solidFill>
              <a:srgbClr val="C00000"/>
            </a:solidFill>
            <a:miter lim="800000"/>
            <a:headEnd type="none" w="sm" len="sm"/>
            <a:tailEnd type="none" w="sm" len="sm"/>
          </a:ln>
        </p:spPr>
        <p:txBody>
          <a:bodyPr wrap="square">
            <a:spAutoFit/>
          </a:bodyPr>
          <a:lstStyle/>
          <a:p>
            <a:pPr algn="ctr"/>
            <a:r>
              <a:rPr lang="en-US" sz="2400" b="1" dirty="0">
                <a:latin typeface="Arial" panose="020B0604020202020204" pitchFamily="34" charset="0"/>
              </a:rPr>
              <a:t>Barrier Systems/Lindsay (Proprietary)</a:t>
            </a:r>
          </a:p>
        </p:txBody>
      </p:sp>
      <p:sp>
        <p:nvSpPr>
          <p:cNvPr id="6" name="TextBox 5"/>
          <p:cNvSpPr txBox="1"/>
          <p:nvPr/>
        </p:nvSpPr>
        <p:spPr>
          <a:xfrm>
            <a:off x="381000" y="304800"/>
            <a:ext cx="1143000" cy="707886"/>
          </a:xfrm>
          <a:prstGeom prst="rect">
            <a:avLst/>
          </a:prstGeom>
          <a:noFill/>
          <a:ln w="57150">
            <a:solidFill>
              <a:srgbClr val="C00000"/>
            </a:solidFill>
          </a:ln>
        </p:spPr>
        <p:txBody>
          <a:bodyPr wrap="square" rtlCol="0">
            <a:spAutoFit/>
          </a:bodyPr>
          <a:lstStyle/>
          <a:p>
            <a:pPr algn="ctr"/>
            <a:r>
              <a:rPr lang="en-US" sz="4000" b="1" dirty="0">
                <a:latin typeface="Arial" panose="020B0604020202020204" pitchFamily="34" charset="0"/>
              </a:rPr>
              <a:t>113</a:t>
            </a:r>
          </a:p>
        </p:txBody>
      </p:sp>
      <p:sp>
        <p:nvSpPr>
          <p:cNvPr id="7" name="Title 1">
            <a:extLst>
              <a:ext uri="{FF2B5EF4-FFF2-40B4-BE49-F238E27FC236}">
                <a16:creationId xmlns:a16="http://schemas.microsoft.com/office/drawing/2014/main" id="{DC487CD0-37C2-4928-B5AF-AF15BB7B46BB}"/>
              </a:ext>
            </a:extLst>
          </p:cNvPr>
          <p:cNvSpPr txBox="1">
            <a:spLocks/>
          </p:cNvSpPr>
          <p:nvPr/>
        </p:nvSpPr>
        <p:spPr bwMode="auto">
          <a:xfrm>
            <a:off x="1676400" y="0"/>
            <a:ext cx="7467600" cy="1295400"/>
          </a:xfrm>
          <a:prstGeom prst="rect">
            <a:avLst/>
          </a:prstGeom>
          <a:noFill/>
          <a:ln>
            <a:miter lim="800000"/>
            <a:headEnd/>
            <a:tailEnd/>
          </a:ln>
        </p:spPr>
        <p:txBody>
          <a:bodyPr anchor="ctr"/>
          <a:lstStyle/>
          <a:p>
            <a:pPr lvl="0" eaLnBrk="0" hangingPunct="0">
              <a:defRPr/>
            </a:pPr>
            <a:r>
              <a:rPr lang="en-US" sz="3200" b="1" kern="0" dirty="0">
                <a:solidFill>
                  <a:srgbClr val="008080"/>
                </a:solidFill>
                <a:latin typeface="Arial" panose="020B0604020202020204" pitchFamily="34" charset="0"/>
                <a:ea typeface="+mj-ea"/>
                <a:cs typeface="+mj-cs"/>
              </a:rPr>
              <a:t>5. Movable Barriers</a:t>
            </a:r>
            <a:endParaRPr kumimoji="0" lang="en-US" sz="3200" b="1" u="none" strike="noStrike" kern="0" cap="none" spc="0" normalizeH="0" baseline="0" noProof="0" dirty="0">
              <a:ln>
                <a:noFill/>
              </a:ln>
              <a:solidFill>
                <a:srgbClr val="008080"/>
              </a:solidFill>
              <a:effectLst/>
              <a:uLnTx/>
              <a:uFillTx/>
              <a:latin typeface="Arial" panose="020B0604020202020204" pitchFamily="34" charset="0"/>
              <a:ea typeface="+mj-ea"/>
              <a:cs typeface="+mj-cs"/>
            </a:endParaRPr>
          </a:p>
        </p:txBody>
      </p:sp>
      <p:sp>
        <p:nvSpPr>
          <p:cNvPr id="5" name="TextBox 4">
            <a:extLst>
              <a:ext uri="{FF2B5EF4-FFF2-40B4-BE49-F238E27FC236}">
                <a16:creationId xmlns:a16="http://schemas.microsoft.com/office/drawing/2014/main" id="{1F5CFF14-5A4F-878A-FE1D-70B83BFBA1EB}"/>
              </a:ext>
            </a:extLst>
          </p:cNvPr>
          <p:cNvSpPr txBox="1"/>
          <p:nvPr/>
        </p:nvSpPr>
        <p:spPr>
          <a:xfrm>
            <a:off x="1638300" y="6216878"/>
            <a:ext cx="4953000" cy="215444"/>
          </a:xfrm>
          <a:prstGeom prst="rect">
            <a:avLst/>
          </a:prstGeom>
          <a:noFill/>
        </p:spPr>
        <p:txBody>
          <a:bodyPr wrap="square">
            <a:spAutoFit/>
          </a:bodyPr>
          <a:lstStyle/>
          <a:p>
            <a:r>
              <a:rPr lang="en-US" sz="800" dirty="0"/>
              <a:t>Image: https://ascelibrary.org/doi/abs/10.1061/(ASCE)0733-947X(2006)132%3A12(933)</a:t>
            </a:r>
          </a:p>
        </p:txBody>
      </p:sp>
    </p:spTree>
    <p:extLst>
      <p:ext uri="{BB962C8B-B14F-4D97-AF65-F5344CB8AC3E}">
        <p14:creationId xmlns:p14="http://schemas.microsoft.com/office/powerpoint/2010/main" val="27613656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6867" name="Rectangle 3"/>
          <p:cNvSpPr>
            <a:spLocks noGrp="1" noChangeArrowheads="1"/>
          </p:cNvSpPr>
          <p:nvPr>
            <p:ph type="body" idx="1"/>
          </p:nvPr>
        </p:nvSpPr>
        <p:spPr>
          <a:xfrm>
            <a:off x="3657600" y="1447800"/>
            <a:ext cx="5257800" cy="4495800"/>
          </a:xfrm>
        </p:spPr>
        <p:txBody>
          <a:bodyPr/>
          <a:lstStyle/>
          <a:p>
            <a:pPr>
              <a:defRPr/>
            </a:pPr>
            <a:r>
              <a:rPr lang="en-US" dirty="0"/>
              <a:t>Prevent penetration by vehicles while minimizing injuries to vehicle occupants</a:t>
            </a:r>
          </a:p>
          <a:p>
            <a:pPr marL="279400">
              <a:defRPr/>
            </a:pPr>
            <a:r>
              <a:rPr lang="en-US" dirty="0"/>
              <a:t>Provide positive protection to:</a:t>
            </a:r>
          </a:p>
          <a:p>
            <a:pPr marL="960438" lvl="3" indent="-285750">
              <a:defRPr/>
            </a:pPr>
            <a:r>
              <a:rPr lang="en-US" dirty="0"/>
              <a:t>Workers</a:t>
            </a:r>
          </a:p>
          <a:p>
            <a:pPr marL="960438" lvl="3" indent="-285750">
              <a:defRPr/>
            </a:pPr>
            <a:r>
              <a:rPr lang="en-US" dirty="0"/>
              <a:t>Highway users</a:t>
            </a:r>
          </a:p>
          <a:p>
            <a:pPr marL="285750" lvl="3" indent="-285750">
              <a:defRPr/>
            </a:pPr>
            <a:r>
              <a:rPr lang="en-US" dirty="0"/>
              <a:t>Shield:</a:t>
            </a:r>
          </a:p>
          <a:p>
            <a:pPr marL="960438" lvl="3" indent="-285750">
              <a:defRPr/>
            </a:pPr>
            <a:r>
              <a:rPr lang="en-US" dirty="0"/>
              <a:t>Drop-offs</a:t>
            </a:r>
          </a:p>
          <a:p>
            <a:pPr marL="960438" lvl="3" indent="-285750">
              <a:defRPr/>
            </a:pPr>
            <a:r>
              <a:rPr lang="en-US" dirty="0"/>
              <a:t>Roadside hazards</a:t>
            </a:r>
          </a:p>
        </p:txBody>
      </p:sp>
      <p:pic>
        <p:nvPicPr>
          <p:cNvPr id="2050" name="Picture 2" descr="Portable concrete barrier with orange panels on top protecting roadside work space"/>
          <p:cNvPicPr>
            <a:picLocks noChangeAspect="1" noChangeArrowheads="1"/>
          </p:cNvPicPr>
          <p:nvPr/>
        </p:nvPicPr>
        <p:blipFill>
          <a:blip r:embed="rId3" cstate="print"/>
          <a:srcRect l="36667" t="43333" r="41667" b="14445"/>
          <a:stretch>
            <a:fillRect/>
          </a:stretch>
        </p:blipFill>
        <p:spPr bwMode="auto">
          <a:xfrm>
            <a:off x="689811" y="1457632"/>
            <a:ext cx="2658979" cy="3886200"/>
          </a:xfrm>
          <a:prstGeom prst="rect">
            <a:avLst/>
          </a:prstGeom>
          <a:noFill/>
        </p:spPr>
      </p:pic>
      <p:sp>
        <p:nvSpPr>
          <p:cNvPr id="2" name="Title 1">
            <a:extLst>
              <a:ext uri="{FF2B5EF4-FFF2-40B4-BE49-F238E27FC236}">
                <a16:creationId xmlns:a16="http://schemas.microsoft.com/office/drawing/2014/main" id="{D47FBAF8-4654-6545-AE67-0A3A29030781}"/>
              </a:ext>
            </a:extLst>
          </p:cNvPr>
          <p:cNvSpPr>
            <a:spLocks noGrp="1"/>
          </p:cNvSpPr>
          <p:nvPr>
            <p:ph type="title"/>
          </p:nvPr>
        </p:nvSpPr>
        <p:spPr>
          <a:xfrm>
            <a:off x="0" y="-19291"/>
            <a:ext cx="9144000" cy="1325563"/>
          </a:xfrm>
        </p:spPr>
        <p:txBody>
          <a:bodyPr/>
          <a:lstStyle/>
          <a:p>
            <a:pPr>
              <a:defRPr/>
            </a:pPr>
            <a:r>
              <a:rPr lang="en-US" sz="3200" dirty="0"/>
              <a:t>A. Temporary Traffic Barrier </a:t>
            </a:r>
          </a:p>
        </p:txBody>
      </p:sp>
      <p:sp>
        <p:nvSpPr>
          <p:cNvPr id="3" name="Google Shape;74;p1">
            <a:extLst>
              <a:ext uri="{FF2B5EF4-FFF2-40B4-BE49-F238E27FC236}">
                <a16:creationId xmlns:a16="http://schemas.microsoft.com/office/drawing/2014/main" id="{F4E64070-05EE-75D3-6360-AE2D0D5549E7}"/>
              </a:ext>
            </a:extLst>
          </p:cNvPr>
          <p:cNvSpPr/>
          <p:nvPr/>
        </p:nvSpPr>
        <p:spPr>
          <a:xfrm>
            <a:off x="2283995" y="5400368"/>
            <a:ext cx="12192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ATSSA</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2684909641"/>
      </p:ext>
    </p:extLst>
  </p:cSld>
  <p:clrMapOvr>
    <a:masterClrMapping/>
  </p:clrMapOvr>
  <p:transition/>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Yellow Barrier Transfer Machine moving barrier at intersection"/>
          <p:cNvPicPr>
            <a:picLocks noChangeAspect="1" noChangeArrowheads="1"/>
          </p:cNvPicPr>
          <p:nvPr/>
        </p:nvPicPr>
        <p:blipFill>
          <a:blip r:embed="rId3" cstate="print"/>
          <a:srcRect/>
          <a:stretch>
            <a:fillRect/>
          </a:stretch>
        </p:blipFill>
        <p:spPr bwMode="auto">
          <a:xfrm>
            <a:off x="3124200" y="1651069"/>
            <a:ext cx="5742972" cy="3962400"/>
          </a:xfrm>
          <a:prstGeom prst="rect">
            <a:avLst/>
          </a:prstGeom>
          <a:noFill/>
          <a:ln w="9525">
            <a:noFill/>
            <a:miter lim="800000"/>
            <a:headEnd/>
            <a:tailEnd/>
          </a:ln>
        </p:spPr>
      </p:pic>
      <p:sp>
        <p:nvSpPr>
          <p:cNvPr id="5" name="TextBox 4"/>
          <p:cNvSpPr txBox="1"/>
          <p:nvPr/>
        </p:nvSpPr>
        <p:spPr>
          <a:xfrm>
            <a:off x="228600" y="1524000"/>
            <a:ext cx="2743200" cy="4216539"/>
          </a:xfrm>
          <a:prstGeom prst="rect">
            <a:avLst/>
          </a:prstGeom>
          <a:noFill/>
        </p:spPr>
        <p:txBody>
          <a:bodyPr wrap="square" rtlCol="0">
            <a:spAutoFit/>
          </a:bodyPr>
          <a:lstStyle/>
          <a:p>
            <a:pPr marL="231775" indent="-231775">
              <a:buClr>
                <a:srgbClr val="C00000"/>
              </a:buClr>
              <a:buSzPct val="65000"/>
              <a:buFont typeface="Wingdings" panose="05000000000000000000" pitchFamily="2" charset="2"/>
              <a:buChar char="§"/>
            </a:pPr>
            <a:r>
              <a:rPr lang="en-US" sz="2800" dirty="0">
                <a:latin typeface="Arial" panose="020B0604020202020204" pitchFamily="34" charset="0"/>
              </a:rPr>
              <a:t>Lifts the sections off the road and repositions the sections 4 to 18 feet laterally at speeds of 5 mph</a:t>
            </a:r>
          </a:p>
          <a:p>
            <a:endParaRPr lang="en-US" dirty="0"/>
          </a:p>
        </p:txBody>
      </p:sp>
      <p:sp>
        <p:nvSpPr>
          <p:cNvPr id="6" name="Title 1">
            <a:extLst>
              <a:ext uri="{FF2B5EF4-FFF2-40B4-BE49-F238E27FC236}">
                <a16:creationId xmlns:a16="http://schemas.microsoft.com/office/drawing/2014/main" id="{096FD990-E189-4A1C-B416-32FBBB0148D9}"/>
              </a:ext>
            </a:extLst>
          </p:cNvPr>
          <p:cNvSpPr txBox="1">
            <a:spLocks/>
          </p:cNvSpPr>
          <p:nvPr/>
        </p:nvSpPr>
        <p:spPr bwMode="auto">
          <a:xfrm>
            <a:off x="457200" y="10758"/>
            <a:ext cx="8686800" cy="1295400"/>
          </a:xfrm>
          <a:prstGeom prst="rect">
            <a:avLst/>
          </a:prstGeom>
          <a:noFill/>
          <a:ln>
            <a:miter lim="800000"/>
            <a:headEnd/>
            <a:tailEnd/>
          </a:ln>
        </p:spPr>
        <p:txBody>
          <a:bodyPr anchor="ctr"/>
          <a:lstStyle/>
          <a:p>
            <a:pPr lvl="0" eaLnBrk="0" hangingPunct="0">
              <a:defRPr/>
            </a:pPr>
            <a:r>
              <a:rPr lang="en-US" sz="3200" b="1" kern="0" dirty="0">
                <a:solidFill>
                  <a:srgbClr val="008080"/>
                </a:solidFill>
                <a:latin typeface="Arial" panose="020B0604020202020204" pitchFamily="34" charset="0"/>
                <a:ea typeface="+mj-ea"/>
                <a:cs typeface="+mj-cs"/>
              </a:rPr>
              <a:t>Barrier Transfer Machine</a:t>
            </a:r>
            <a:endParaRPr kumimoji="0" lang="en-US" sz="3200" b="1" u="none" strike="noStrike" kern="0" cap="none" spc="0" normalizeH="0" baseline="0" noProof="0" dirty="0">
              <a:ln>
                <a:noFill/>
              </a:ln>
              <a:solidFill>
                <a:srgbClr val="008080"/>
              </a:solidFill>
              <a:effectLst/>
              <a:uLnTx/>
              <a:uFillTx/>
              <a:latin typeface="Arial" panose="020B0604020202020204" pitchFamily="34" charset="0"/>
              <a:ea typeface="+mj-ea"/>
              <a:cs typeface="+mj-cs"/>
            </a:endParaRPr>
          </a:p>
        </p:txBody>
      </p:sp>
      <p:sp>
        <p:nvSpPr>
          <p:cNvPr id="2" name="TextBox 1" descr="http://300tube.com/watch?v=a3RPXWShzQc">
            <a:extLst>
              <a:ext uri="{FF2B5EF4-FFF2-40B4-BE49-F238E27FC236}">
                <a16:creationId xmlns:a16="http://schemas.microsoft.com/office/drawing/2014/main" id="{5C7F2732-791F-FD48-9DB8-4AEF37827B55}"/>
              </a:ext>
            </a:extLst>
          </p:cNvPr>
          <p:cNvSpPr txBox="1"/>
          <p:nvPr/>
        </p:nvSpPr>
        <p:spPr>
          <a:xfrm>
            <a:off x="6019800" y="5613469"/>
            <a:ext cx="2911736" cy="215444"/>
          </a:xfrm>
          <a:prstGeom prst="rect">
            <a:avLst/>
          </a:prstGeom>
          <a:noFill/>
        </p:spPr>
        <p:txBody>
          <a:bodyPr wrap="square" rtlCol="0">
            <a:spAutoFit/>
          </a:bodyPr>
          <a:lstStyle/>
          <a:p>
            <a:r>
              <a:rPr lang="en-US" sz="800" dirty="0"/>
              <a:t>https://www.youtube.com/watch?v=UdbDOoS2JX4</a:t>
            </a:r>
          </a:p>
        </p:txBody>
      </p:sp>
    </p:spTree>
    <p:extLst>
      <p:ext uri="{BB962C8B-B14F-4D97-AF65-F5344CB8AC3E}">
        <p14:creationId xmlns:p14="http://schemas.microsoft.com/office/powerpoint/2010/main" val="3881106610"/>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04800" y="1066800"/>
            <a:ext cx="3429000" cy="4267200"/>
          </a:xfrm>
        </p:spPr>
        <p:txBody>
          <a:bodyPr/>
          <a:lstStyle/>
          <a:p>
            <a:endParaRPr lang="en-US" dirty="0"/>
          </a:p>
          <a:p>
            <a:r>
              <a:rPr lang="en-US" dirty="0"/>
              <a:t>Provide a barrier-protected work space for short-term closures</a:t>
            </a:r>
          </a:p>
          <a:p>
            <a:r>
              <a:rPr lang="en-US" dirty="0"/>
              <a:t>Provide unbalanced flow to accommodate changes in the direction of peak-period traffic flows</a:t>
            </a:r>
          </a:p>
        </p:txBody>
      </p:sp>
      <p:pic>
        <p:nvPicPr>
          <p:cNvPr id="4098" name="Picture 2" descr="Movable Barrier relocating concrete sections on freeway"/>
          <p:cNvPicPr>
            <a:picLocks noChangeAspect="1" noChangeArrowheads="1"/>
          </p:cNvPicPr>
          <p:nvPr/>
        </p:nvPicPr>
        <p:blipFill>
          <a:blip r:embed="rId3" cstate="print"/>
          <a:srcRect/>
          <a:stretch>
            <a:fillRect/>
          </a:stretch>
        </p:blipFill>
        <p:spPr bwMode="auto">
          <a:xfrm>
            <a:off x="3742841" y="1893392"/>
            <a:ext cx="5165114" cy="3669207"/>
          </a:xfrm>
          <a:prstGeom prst="rect">
            <a:avLst/>
          </a:prstGeom>
          <a:noFill/>
          <a:ln w="9525">
            <a:noFill/>
            <a:miter lim="800000"/>
            <a:headEnd/>
            <a:tailEnd/>
          </a:ln>
        </p:spPr>
      </p:pic>
      <p:sp>
        <p:nvSpPr>
          <p:cNvPr id="5" name="TextBox 4"/>
          <p:cNvSpPr txBox="1"/>
          <p:nvPr/>
        </p:nvSpPr>
        <p:spPr>
          <a:xfrm>
            <a:off x="533400" y="392975"/>
            <a:ext cx="1143000" cy="707886"/>
          </a:xfrm>
          <a:prstGeom prst="rect">
            <a:avLst/>
          </a:prstGeom>
          <a:noFill/>
          <a:ln w="57150">
            <a:solidFill>
              <a:srgbClr val="C00000"/>
            </a:solidFill>
          </a:ln>
        </p:spPr>
        <p:txBody>
          <a:bodyPr wrap="square" rtlCol="0">
            <a:spAutoFit/>
          </a:bodyPr>
          <a:lstStyle/>
          <a:p>
            <a:pPr algn="ctr"/>
            <a:r>
              <a:rPr lang="en-US" sz="4000" b="1" dirty="0">
                <a:latin typeface="Arial" panose="020B0604020202020204" pitchFamily="34" charset="0"/>
              </a:rPr>
              <a:t>113</a:t>
            </a:r>
          </a:p>
        </p:txBody>
      </p:sp>
      <p:sp>
        <p:nvSpPr>
          <p:cNvPr id="6" name="Title 1">
            <a:extLst>
              <a:ext uri="{FF2B5EF4-FFF2-40B4-BE49-F238E27FC236}">
                <a16:creationId xmlns:a16="http://schemas.microsoft.com/office/drawing/2014/main" id="{06BB9B41-4A60-447A-BCED-4CA7C2BC6BD0}"/>
              </a:ext>
            </a:extLst>
          </p:cNvPr>
          <p:cNvSpPr txBox="1">
            <a:spLocks/>
          </p:cNvSpPr>
          <p:nvPr/>
        </p:nvSpPr>
        <p:spPr bwMode="auto">
          <a:xfrm>
            <a:off x="1761067" y="56788"/>
            <a:ext cx="7239000" cy="1295400"/>
          </a:xfrm>
          <a:prstGeom prst="rect">
            <a:avLst/>
          </a:prstGeom>
          <a:noFill/>
          <a:ln>
            <a:miter lim="800000"/>
            <a:headEnd/>
            <a:tailEnd/>
          </a:ln>
        </p:spPr>
        <p:txBody>
          <a:bodyPr anchor="ctr"/>
          <a:lstStyle/>
          <a:p>
            <a:pPr lvl="0" eaLnBrk="0" hangingPunct="0">
              <a:defRPr/>
            </a:pPr>
            <a:r>
              <a:rPr lang="en-US" sz="3200" b="1" kern="0" dirty="0">
                <a:solidFill>
                  <a:srgbClr val="008080"/>
                </a:solidFill>
                <a:latin typeface="Arial" panose="020B0604020202020204" pitchFamily="34" charset="0"/>
                <a:ea typeface="+mj-ea"/>
                <a:cs typeface="+mj-cs"/>
              </a:rPr>
              <a:t>Movable Barrier Advantages</a:t>
            </a:r>
            <a:endParaRPr kumimoji="0" lang="en-US" sz="3200" b="1" u="none" strike="noStrike" kern="0" cap="none" spc="0" normalizeH="0" baseline="0" noProof="0" dirty="0">
              <a:ln>
                <a:noFill/>
              </a:ln>
              <a:solidFill>
                <a:srgbClr val="008080"/>
              </a:solidFill>
              <a:effectLst/>
              <a:uLnTx/>
              <a:uFillTx/>
              <a:latin typeface="Arial" panose="020B0604020202020204" pitchFamily="34" charset="0"/>
              <a:ea typeface="+mj-ea"/>
              <a:cs typeface="+mj-cs"/>
            </a:endParaRPr>
          </a:p>
        </p:txBody>
      </p:sp>
      <p:sp>
        <p:nvSpPr>
          <p:cNvPr id="3" name="TextBox 2" descr="https://www.nairaland.com/obafemee80/posts/6">
            <a:extLst>
              <a:ext uri="{FF2B5EF4-FFF2-40B4-BE49-F238E27FC236}">
                <a16:creationId xmlns:a16="http://schemas.microsoft.com/office/drawing/2014/main" id="{79D08204-50A6-9243-A339-C9EC997CD931}"/>
              </a:ext>
            </a:extLst>
          </p:cNvPr>
          <p:cNvSpPr txBox="1"/>
          <p:nvPr/>
        </p:nvSpPr>
        <p:spPr>
          <a:xfrm>
            <a:off x="6172200" y="5562599"/>
            <a:ext cx="2888155" cy="215444"/>
          </a:xfrm>
          <a:prstGeom prst="rect">
            <a:avLst/>
          </a:prstGeom>
          <a:noFill/>
        </p:spPr>
        <p:txBody>
          <a:bodyPr wrap="square" rtlCol="0">
            <a:spAutoFit/>
          </a:bodyPr>
          <a:lstStyle/>
          <a:p>
            <a:r>
              <a:rPr lang="en-US" sz="800" dirty="0"/>
              <a:t>https://www.youtube.com/watch?v=UdbDOoS2JX4</a:t>
            </a:r>
          </a:p>
        </p:txBody>
      </p:sp>
    </p:spTree>
    <p:extLst>
      <p:ext uri="{BB962C8B-B14F-4D97-AF65-F5344CB8AC3E}">
        <p14:creationId xmlns:p14="http://schemas.microsoft.com/office/powerpoint/2010/main" val="3191457859"/>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Moveable Barrier.mpg" descr="Video of barrier transfer machine moving barrier section over one lane width with traffic nearby">
            <a:hlinkClick r:id="" action="ppaction://media"/>
            <a:extLst>
              <a:ext uri="{C183D7F6-B498-43B3-948B-1728B52AA6E4}">
                <adec:decorative xmlns:adec="http://schemas.microsoft.com/office/drawing/2017/decorative" val="0"/>
              </a:ext>
            </a:extLst>
          </p:cNvPr>
          <p:cNvPicPr>
            <a:picLocks noRot="1" noChangeAspect="1"/>
          </p:cNvPicPr>
          <p:nvPr>
            <a:videoFile r:link="rId1"/>
          </p:nvPr>
        </p:nvPicPr>
        <p:blipFill>
          <a:blip r:embed="rId4" cstate="print"/>
          <a:stretch>
            <a:fillRect/>
          </a:stretch>
        </p:blipFill>
        <p:spPr>
          <a:xfrm>
            <a:off x="0" y="0"/>
            <a:ext cx="9144000" cy="6858000"/>
          </a:xfrm>
          <a:prstGeom prst="rect">
            <a:avLst/>
          </a:prstGeom>
        </p:spPr>
      </p:pic>
      <p:sp>
        <p:nvSpPr>
          <p:cNvPr id="2" name="TextBox 1" descr="https://www.nairaland.com/obafemee80/posts/6">
            <a:extLst>
              <a:ext uri="{FF2B5EF4-FFF2-40B4-BE49-F238E27FC236}">
                <a16:creationId xmlns:a16="http://schemas.microsoft.com/office/drawing/2014/main" id="{35B52319-7852-E5A7-2C3B-10ADD229527A}"/>
              </a:ext>
            </a:extLst>
          </p:cNvPr>
          <p:cNvSpPr txBox="1"/>
          <p:nvPr/>
        </p:nvSpPr>
        <p:spPr>
          <a:xfrm>
            <a:off x="6172200" y="6477000"/>
            <a:ext cx="2888155" cy="246221"/>
          </a:xfrm>
          <a:prstGeom prst="rect">
            <a:avLst/>
          </a:prstGeom>
          <a:noFill/>
        </p:spPr>
        <p:txBody>
          <a:bodyPr wrap="square" rtlCol="0">
            <a:spAutoFit/>
          </a:bodyPr>
          <a:lstStyle/>
          <a:p>
            <a:r>
              <a:rPr lang="en-US" sz="1000" dirty="0">
                <a:latin typeface="Arial" panose="020B0604020202020204" pitchFamily="34" charset="0"/>
                <a:cs typeface="Arial" panose="020B0604020202020204" pitchFamily="34" charset="0"/>
              </a:rPr>
              <a:t>Image: Lindsay Transportation Solutions</a:t>
            </a:r>
          </a:p>
        </p:txBody>
      </p:sp>
    </p:spTree>
    <p:extLst>
      <p:ext uri="{BB962C8B-B14F-4D97-AF65-F5344CB8AC3E}">
        <p14:creationId xmlns:p14="http://schemas.microsoft.com/office/powerpoint/2010/main" val="27263769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28529"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endParaRPr lang="en-US" dirty="0"/>
          </a:p>
        </p:txBody>
      </p:sp>
      <p:sp>
        <p:nvSpPr>
          <p:cNvPr id="3" name="Title 2"/>
          <p:cNvSpPr>
            <a:spLocks noGrp="1"/>
          </p:cNvSpPr>
          <p:nvPr>
            <p:ph type="title"/>
          </p:nvPr>
        </p:nvSpPr>
        <p:spPr/>
        <p:txBody>
          <a:bodyPr/>
          <a:lstStyle/>
          <a:p>
            <a:endParaRPr lang="en-US" dirty="0"/>
          </a:p>
        </p:txBody>
      </p:sp>
      <p:pic>
        <p:nvPicPr>
          <p:cNvPr id="218114" name="Picture 2" descr="Flyer showing barrier sections and zipper machine">
            <a:extLst>
              <a:ext uri="{C183D7F6-B498-43B3-948B-1728B52AA6E4}">
                <adec:decorative xmlns:adec="http://schemas.microsoft.com/office/drawing/2017/decorative" val="0"/>
              </a:ext>
            </a:extLst>
          </p:cNvPr>
          <p:cNvPicPr>
            <a:picLocks noChangeAspect="1" noChangeArrowheads="1"/>
          </p:cNvPicPr>
          <p:nvPr/>
        </p:nvPicPr>
        <p:blipFill>
          <a:blip r:embed="rId3" cstate="print"/>
          <a:srcRect l="40410" t="28125" r="16252" b="17708"/>
          <a:stretch>
            <a:fillRect/>
          </a:stretch>
        </p:blipFill>
        <p:spPr bwMode="auto">
          <a:xfrm>
            <a:off x="-1" y="228600"/>
            <a:ext cx="9217269" cy="6477000"/>
          </a:xfrm>
          <a:prstGeom prst="rect">
            <a:avLst/>
          </a:prstGeom>
          <a:noFill/>
          <a:ln w="9525">
            <a:noFill/>
            <a:miter lim="800000"/>
            <a:headEnd/>
            <a:tailEnd/>
          </a:ln>
        </p:spPr>
      </p:pic>
      <p:sp>
        <p:nvSpPr>
          <p:cNvPr id="4" name="TextBox 3" descr="https://www.nairaland.com/obafemee80/posts/6">
            <a:extLst>
              <a:ext uri="{FF2B5EF4-FFF2-40B4-BE49-F238E27FC236}">
                <a16:creationId xmlns:a16="http://schemas.microsoft.com/office/drawing/2014/main" id="{C4D9512B-E129-818F-166A-12F1E42BDC22}"/>
              </a:ext>
            </a:extLst>
          </p:cNvPr>
          <p:cNvSpPr txBox="1"/>
          <p:nvPr/>
        </p:nvSpPr>
        <p:spPr>
          <a:xfrm>
            <a:off x="6400800" y="6383179"/>
            <a:ext cx="2888155" cy="246221"/>
          </a:xfrm>
          <a:prstGeom prst="rect">
            <a:avLst/>
          </a:prstGeom>
          <a:noFill/>
        </p:spPr>
        <p:txBody>
          <a:bodyPr wrap="square" rtlCol="0">
            <a:spAutoFit/>
          </a:bodyPr>
          <a:lstStyle/>
          <a:p>
            <a:r>
              <a:rPr lang="en-US" sz="1000" dirty="0">
                <a:solidFill>
                  <a:schemeClr val="bg1"/>
                </a:solidFill>
                <a:latin typeface="Arial" panose="020B0604020202020204" pitchFamily="34" charset="0"/>
                <a:cs typeface="Arial" panose="020B0604020202020204" pitchFamily="34" charset="0"/>
              </a:rPr>
              <a:t>Images: Lindsay Transportation Solutions</a:t>
            </a:r>
          </a:p>
        </p:txBody>
      </p:sp>
    </p:spTree>
    <p:extLst>
      <p:ext uri="{BB962C8B-B14F-4D97-AF65-F5344CB8AC3E}">
        <p14:creationId xmlns:p14="http://schemas.microsoft.com/office/powerpoint/2010/main" val="1952130810"/>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01664" y="1524000"/>
            <a:ext cx="3581400" cy="4267200"/>
          </a:xfrm>
        </p:spPr>
        <p:txBody>
          <a:bodyPr/>
          <a:lstStyle/>
          <a:p>
            <a:r>
              <a:rPr lang="en-US" dirty="0"/>
              <a:t>39 inch long by 32 inch high by 24 inch wide concrete barrier sections weighing 1,400 pounds</a:t>
            </a:r>
          </a:p>
          <a:p>
            <a:r>
              <a:rPr lang="en-US" dirty="0"/>
              <a:t>Segments are connected to each other by steel pins in hinges</a:t>
            </a:r>
          </a:p>
        </p:txBody>
      </p:sp>
      <p:pic>
        <p:nvPicPr>
          <p:cNvPr id="4" name="Picture 2" descr="Movable Barrier machine relocating barrier on freeway moving over one lane width"/>
          <p:cNvPicPr>
            <a:picLocks noChangeAspect="1" noChangeArrowheads="1"/>
          </p:cNvPicPr>
          <p:nvPr/>
        </p:nvPicPr>
        <p:blipFill>
          <a:blip r:embed="rId3" cstate="print"/>
          <a:srcRect l="49428"/>
          <a:stretch>
            <a:fillRect/>
          </a:stretch>
        </p:blipFill>
        <p:spPr bwMode="auto">
          <a:xfrm>
            <a:off x="4572000" y="1534332"/>
            <a:ext cx="3092063" cy="4343400"/>
          </a:xfrm>
          <a:prstGeom prst="rect">
            <a:avLst/>
          </a:prstGeom>
          <a:noFill/>
          <a:ln w="9525">
            <a:noFill/>
            <a:miter lim="800000"/>
            <a:headEnd/>
            <a:tailEnd/>
          </a:ln>
        </p:spPr>
      </p:pic>
      <p:sp>
        <p:nvSpPr>
          <p:cNvPr id="5" name="Rectangle 4">
            <a:extLst>
              <a:ext uri="{FF2B5EF4-FFF2-40B4-BE49-F238E27FC236}">
                <a16:creationId xmlns:a16="http://schemas.microsoft.com/office/drawing/2014/main" id="{7742AA73-39CC-4491-80EA-D5E6883D68AC}"/>
              </a:ext>
            </a:extLst>
          </p:cNvPr>
          <p:cNvSpPr/>
          <p:nvPr/>
        </p:nvSpPr>
        <p:spPr>
          <a:xfrm>
            <a:off x="401664" y="381000"/>
            <a:ext cx="8610600" cy="584775"/>
          </a:xfrm>
          <a:prstGeom prst="rect">
            <a:avLst/>
          </a:prstGeom>
          <a:solidFill>
            <a:schemeClr val="bg1"/>
          </a:solidFill>
        </p:spPr>
        <p:txBody>
          <a:bodyPr wrap="square">
            <a:spAutoFit/>
          </a:bodyPr>
          <a:lstStyle/>
          <a:p>
            <a:r>
              <a:rPr lang="en-US" sz="3200" b="1" dirty="0">
                <a:solidFill>
                  <a:srgbClr val="008080"/>
                </a:solidFill>
                <a:latin typeface="Arial" panose="020B0604020202020204" pitchFamily="34" charset="0"/>
                <a:cs typeface="Arial" panose="020B0604020202020204" pitchFamily="34" charset="0"/>
              </a:rPr>
              <a:t>Movable Barrier Features</a:t>
            </a:r>
          </a:p>
        </p:txBody>
      </p:sp>
      <p:sp>
        <p:nvSpPr>
          <p:cNvPr id="6" name="TextBox 5" descr="https://www.nairaland.com/obafemee80/posts/6">
            <a:extLst>
              <a:ext uri="{FF2B5EF4-FFF2-40B4-BE49-F238E27FC236}">
                <a16:creationId xmlns:a16="http://schemas.microsoft.com/office/drawing/2014/main" id="{1ED9CFB9-4B8F-1546-B17E-55EF320E9AA5}"/>
              </a:ext>
            </a:extLst>
          </p:cNvPr>
          <p:cNvSpPr txBox="1"/>
          <p:nvPr/>
        </p:nvSpPr>
        <p:spPr>
          <a:xfrm>
            <a:off x="2971800" y="5898092"/>
            <a:ext cx="4107355" cy="461665"/>
          </a:xfrm>
          <a:prstGeom prst="rect">
            <a:avLst/>
          </a:prstGeom>
          <a:noFill/>
        </p:spPr>
        <p:txBody>
          <a:bodyPr wrap="square" rtlCol="0">
            <a:spAutoFit/>
          </a:bodyPr>
          <a:lstStyle/>
          <a:p>
            <a:r>
              <a:rPr lang="en-US" sz="800" dirty="0"/>
              <a:t>Image: https://workzonesafety-media.s3.amazonaws.com/workzonesafety/files/documents/training/fhwa_wz_grant/atssa_positive_protection_guidelines.pdf</a:t>
            </a:r>
          </a:p>
        </p:txBody>
      </p:sp>
    </p:spTree>
    <p:extLst>
      <p:ext uri="{BB962C8B-B14F-4D97-AF65-F5344CB8AC3E}">
        <p14:creationId xmlns:p14="http://schemas.microsoft.com/office/powerpoint/2010/main" val="2108395895"/>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52400" y="1524000"/>
            <a:ext cx="4572000" cy="5181600"/>
          </a:xfrm>
          <a:solidFill>
            <a:schemeClr val="bg1"/>
          </a:solidFill>
        </p:spPr>
        <p:txBody>
          <a:bodyPr/>
          <a:lstStyle/>
          <a:p>
            <a:pPr>
              <a:buFont typeface="Arial" pitchFamily="34" charset="0"/>
              <a:buChar char="•"/>
            </a:pPr>
            <a:r>
              <a:rPr lang="en-US" dirty="0"/>
              <a:t>Long-term applications</a:t>
            </a:r>
          </a:p>
          <a:p>
            <a:pPr>
              <a:buFont typeface="Arial" pitchFamily="34" charset="0"/>
              <a:buChar char="•"/>
            </a:pPr>
            <a:r>
              <a:rPr lang="en-US" dirty="0"/>
              <a:t>Reconfiguration: 5 mph</a:t>
            </a:r>
          </a:p>
          <a:p>
            <a:pPr>
              <a:buFont typeface="Arial" pitchFamily="34" charset="0"/>
              <a:buChar char="•"/>
            </a:pPr>
            <a:r>
              <a:rPr lang="en-US" dirty="0"/>
              <a:t>Minimal disruption to traffic flow</a:t>
            </a:r>
          </a:p>
          <a:p>
            <a:pPr>
              <a:buFont typeface="Arial" pitchFamily="34" charset="0"/>
              <a:buChar char="•"/>
            </a:pPr>
            <a:r>
              <a:rPr lang="en-US" dirty="0"/>
              <a:t>Maximizes work productivity</a:t>
            </a:r>
          </a:p>
          <a:p>
            <a:pPr>
              <a:buFont typeface="Arial" pitchFamily="34" charset="0"/>
              <a:buChar char="•"/>
            </a:pPr>
            <a:r>
              <a:rPr lang="en-US" dirty="0"/>
              <a:t>Both workers and motorists are protected during the barrier move</a:t>
            </a:r>
          </a:p>
        </p:txBody>
      </p:sp>
      <p:pic>
        <p:nvPicPr>
          <p:cNvPr id="17409" name="Picture 1" descr="Movable Barrier moving concrete sections over one lane width on freeway"/>
          <p:cNvPicPr>
            <a:picLocks noChangeAspect="1" noChangeArrowheads="1"/>
          </p:cNvPicPr>
          <p:nvPr/>
        </p:nvPicPr>
        <p:blipFill>
          <a:blip r:embed="rId3" cstate="print"/>
          <a:srcRect/>
          <a:stretch>
            <a:fillRect/>
          </a:stretch>
        </p:blipFill>
        <p:spPr bwMode="auto">
          <a:xfrm>
            <a:off x="5025182" y="1557867"/>
            <a:ext cx="3647440" cy="4267200"/>
          </a:xfrm>
          <a:prstGeom prst="rect">
            <a:avLst/>
          </a:prstGeom>
          <a:noFill/>
          <a:ln w="9525">
            <a:noFill/>
            <a:miter lim="800000"/>
            <a:headEnd/>
            <a:tailEnd/>
          </a:ln>
        </p:spPr>
      </p:pic>
      <p:sp>
        <p:nvSpPr>
          <p:cNvPr id="5" name="Rectangle 2">
            <a:extLst>
              <a:ext uri="{FF2B5EF4-FFF2-40B4-BE49-F238E27FC236}">
                <a16:creationId xmlns:a16="http://schemas.microsoft.com/office/drawing/2014/main" id="{9755D617-4EAB-4973-AB73-A2439A7F3C08}"/>
              </a:ext>
            </a:extLst>
          </p:cNvPr>
          <p:cNvSpPr txBox="1">
            <a:spLocks noChangeArrowheads="1"/>
          </p:cNvSpPr>
          <p:nvPr/>
        </p:nvSpPr>
        <p:spPr bwMode="auto">
          <a:xfrm>
            <a:off x="457200" y="381000"/>
            <a:ext cx="6391702" cy="685800"/>
          </a:xfrm>
          <a:prstGeom prst="rect">
            <a:avLst/>
          </a:prstGeom>
          <a:noFill/>
          <a:ln w="25400" cap="flat" cmpd="sng" algn="ctr">
            <a:solidFill>
              <a:schemeClr val="accent3"/>
            </a:solidFill>
            <a:prstDash val="solid"/>
            <a:miter lim="800000"/>
            <a:headEnd/>
            <a:tailEnd/>
          </a:ln>
          <a:effec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3200" b="1" i="0" baseline="0">
                <a:solidFill>
                  <a:srgbClr val="008080"/>
                </a:solidFill>
                <a:effectLst/>
                <a:latin typeface="Arial" panose="020B0604020202020204" pitchFamily="34" charset="0"/>
                <a:ea typeface="+mj-ea"/>
                <a:cs typeface="Arial" panose="020B0604020202020204" pitchFamily="34" charset="0"/>
              </a:defRPr>
            </a:lvl1pPr>
            <a:lvl2pPr algn="ctr" rtl="0" eaLnBrk="0" fontAlgn="base" hangingPunct="0">
              <a:spcBef>
                <a:spcPct val="0"/>
              </a:spcBef>
              <a:spcAft>
                <a:spcPct val="0"/>
              </a:spcAft>
              <a:defRPr sz="4000" b="1" i="1">
                <a:solidFill>
                  <a:srgbClr val="CC3300"/>
                </a:solidFill>
                <a:latin typeface="Calibri" pitchFamily="34" charset="0"/>
              </a:defRPr>
            </a:lvl2pPr>
            <a:lvl3pPr algn="ctr" rtl="0" eaLnBrk="0" fontAlgn="base" hangingPunct="0">
              <a:spcBef>
                <a:spcPct val="0"/>
              </a:spcBef>
              <a:spcAft>
                <a:spcPct val="0"/>
              </a:spcAft>
              <a:defRPr sz="4000" b="1" i="1">
                <a:solidFill>
                  <a:srgbClr val="CC3300"/>
                </a:solidFill>
                <a:latin typeface="Calibri" pitchFamily="34" charset="0"/>
              </a:defRPr>
            </a:lvl3pPr>
            <a:lvl4pPr algn="ctr" rtl="0" eaLnBrk="0" fontAlgn="base" hangingPunct="0">
              <a:spcBef>
                <a:spcPct val="0"/>
              </a:spcBef>
              <a:spcAft>
                <a:spcPct val="0"/>
              </a:spcAft>
              <a:defRPr sz="4000" b="1" i="1">
                <a:solidFill>
                  <a:srgbClr val="CC3300"/>
                </a:solidFill>
                <a:latin typeface="Calibri" pitchFamily="34" charset="0"/>
              </a:defRPr>
            </a:lvl4pPr>
            <a:lvl5pPr algn="ctr" rtl="0" eaLnBrk="0" fontAlgn="base" hangingPunct="0">
              <a:spcBef>
                <a:spcPct val="0"/>
              </a:spcBef>
              <a:spcAft>
                <a:spcPct val="0"/>
              </a:spcAft>
              <a:defRPr sz="4000" b="1" i="1">
                <a:solidFill>
                  <a:srgbClr val="CC3300"/>
                </a:solidFill>
                <a:latin typeface="Calibri" pitchFamily="34" charset="0"/>
              </a:defRPr>
            </a:lvl5pPr>
            <a:lvl6pPr marL="457200" algn="ctr" rtl="0" fontAlgn="base">
              <a:spcBef>
                <a:spcPct val="0"/>
              </a:spcBef>
              <a:spcAft>
                <a:spcPct val="0"/>
              </a:spcAft>
              <a:defRPr sz="4000" b="1" i="1">
                <a:solidFill>
                  <a:srgbClr val="CC3300"/>
                </a:solidFill>
                <a:latin typeface="Verdana" pitchFamily="34" charset="0"/>
              </a:defRPr>
            </a:lvl6pPr>
            <a:lvl7pPr marL="914400" algn="ctr" rtl="0" fontAlgn="base">
              <a:spcBef>
                <a:spcPct val="0"/>
              </a:spcBef>
              <a:spcAft>
                <a:spcPct val="0"/>
              </a:spcAft>
              <a:defRPr sz="4000" b="1" i="1">
                <a:solidFill>
                  <a:srgbClr val="CC3300"/>
                </a:solidFill>
                <a:latin typeface="Verdana" pitchFamily="34" charset="0"/>
              </a:defRPr>
            </a:lvl7pPr>
            <a:lvl8pPr marL="1371600" algn="ctr" rtl="0" fontAlgn="base">
              <a:spcBef>
                <a:spcPct val="0"/>
              </a:spcBef>
              <a:spcAft>
                <a:spcPct val="0"/>
              </a:spcAft>
              <a:defRPr sz="4000" b="1" i="1">
                <a:solidFill>
                  <a:srgbClr val="CC3300"/>
                </a:solidFill>
                <a:latin typeface="Verdana" pitchFamily="34" charset="0"/>
              </a:defRPr>
            </a:lvl8pPr>
            <a:lvl9pPr marL="1828800" algn="ctr" rtl="0" fontAlgn="base">
              <a:spcBef>
                <a:spcPct val="0"/>
              </a:spcBef>
              <a:spcAft>
                <a:spcPct val="0"/>
              </a:spcAft>
              <a:defRPr sz="4000" b="1" i="1">
                <a:solidFill>
                  <a:srgbClr val="CC3300"/>
                </a:solidFill>
                <a:latin typeface="Verdana" pitchFamily="34" charset="0"/>
              </a:defRPr>
            </a:lvl9pPr>
          </a:lstStyle>
          <a:p>
            <a:pPr lvl="0" eaLnBrk="1" hangingPunct="1">
              <a:defRPr/>
            </a:pPr>
            <a:r>
              <a:rPr lang="en-US" dirty="0"/>
              <a:t>Movable Barrier Benefits</a:t>
            </a:r>
            <a:endParaRPr lang="en-US" kern="0" dirty="0"/>
          </a:p>
        </p:txBody>
      </p:sp>
      <p:sp>
        <p:nvSpPr>
          <p:cNvPr id="3" name="TextBox 2">
            <a:extLst>
              <a:ext uri="{FF2B5EF4-FFF2-40B4-BE49-F238E27FC236}">
                <a16:creationId xmlns:a16="http://schemas.microsoft.com/office/drawing/2014/main" id="{3D169D82-3849-A84B-8BDA-D3E4E1D368D9}"/>
              </a:ext>
            </a:extLst>
          </p:cNvPr>
          <p:cNvSpPr txBox="1"/>
          <p:nvPr/>
        </p:nvSpPr>
        <p:spPr>
          <a:xfrm>
            <a:off x="5181600" y="5717345"/>
            <a:ext cx="3489229" cy="215444"/>
          </a:xfrm>
          <a:prstGeom prst="rect">
            <a:avLst/>
          </a:prstGeom>
          <a:noFill/>
        </p:spPr>
        <p:txBody>
          <a:bodyPr wrap="square" rtlCol="0">
            <a:spAutoFit/>
          </a:bodyPr>
          <a:lstStyle/>
          <a:p>
            <a:r>
              <a:rPr lang="en-US" sz="800" dirty="0"/>
              <a:t>http://www.roadstothefuture.com/Zipper_I95_JRB.html</a:t>
            </a:r>
          </a:p>
        </p:txBody>
      </p:sp>
    </p:spTree>
    <p:extLst>
      <p:ext uri="{BB962C8B-B14F-4D97-AF65-F5344CB8AC3E}">
        <p14:creationId xmlns:p14="http://schemas.microsoft.com/office/powerpoint/2010/main" val="4013491845"/>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33400" y="261263"/>
            <a:ext cx="8839200" cy="1077218"/>
          </a:xfrm>
          <a:prstGeom prst="rect">
            <a:avLst/>
          </a:prstGeom>
          <a:noFill/>
        </p:spPr>
        <p:txBody>
          <a:bodyPr wrap="square" rtlCol="0">
            <a:spAutoFit/>
          </a:bodyPr>
          <a:lstStyle/>
          <a:p>
            <a:r>
              <a:rPr lang="en-US" sz="3200" b="1" dirty="0">
                <a:solidFill>
                  <a:srgbClr val="008080"/>
                </a:solidFill>
                <a:latin typeface="Arial" panose="020B0604020202020204" pitchFamily="34" charset="0"/>
              </a:rPr>
              <a:t>Minimizing Work Zone Impacts</a:t>
            </a:r>
          </a:p>
          <a:p>
            <a:r>
              <a:rPr lang="en-US" sz="3200" b="1" dirty="0">
                <a:solidFill>
                  <a:srgbClr val="008080"/>
                </a:solidFill>
                <a:latin typeface="Arial" panose="020B0604020202020204" pitchFamily="34" charset="0"/>
              </a:rPr>
              <a:t>with Movable Concrete Barrier  </a:t>
            </a:r>
          </a:p>
        </p:txBody>
      </p:sp>
      <p:pic>
        <p:nvPicPr>
          <p:cNvPr id="3" name="LIE const combo.mpg" descr="Movable concrete sections separating the work space from the traffic space">
            <a:hlinkClick r:id="" action="ppaction://media"/>
            <a:extLst>
              <a:ext uri="{C183D7F6-B498-43B3-948B-1728B52AA6E4}">
                <adec:decorative xmlns:adec="http://schemas.microsoft.com/office/drawing/2017/decorative" val="0"/>
              </a:ext>
            </a:extLst>
          </p:cNvPr>
          <p:cNvPicPr>
            <a:picLocks noRot="1" noChangeAspect="1"/>
          </p:cNvPicPr>
          <p:nvPr>
            <a:videoFile r:link="rId1"/>
          </p:nvPr>
        </p:nvPicPr>
        <p:blipFill>
          <a:blip r:embed="rId4" cstate="print"/>
          <a:stretch>
            <a:fillRect/>
          </a:stretch>
        </p:blipFill>
        <p:spPr>
          <a:xfrm>
            <a:off x="1143000" y="1600200"/>
            <a:ext cx="6400800" cy="4364181"/>
          </a:xfrm>
          <a:prstGeom prst="rect">
            <a:avLst/>
          </a:prstGeom>
          <a:ln w="38100">
            <a:solidFill>
              <a:schemeClr val="accent1"/>
            </a:solidFill>
          </a:ln>
        </p:spPr>
      </p:pic>
      <p:sp>
        <p:nvSpPr>
          <p:cNvPr id="5" name="Google Shape;74;p1">
            <a:extLst>
              <a:ext uri="{FF2B5EF4-FFF2-40B4-BE49-F238E27FC236}">
                <a16:creationId xmlns:a16="http://schemas.microsoft.com/office/drawing/2014/main" id="{E4FA95E7-0A13-8102-400E-603C27B6DE60}"/>
              </a:ext>
            </a:extLst>
          </p:cNvPr>
          <p:cNvSpPr/>
          <p:nvPr/>
        </p:nvSpPr>
        <p:spPr>
          <a:xfrm>
            <a:off x="6096000" y="5962334"/>
            <a:ext cx="1649102"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latin typeface="Arial" panose="020B0604020202020204" pitchFamily="34" charset="0"/>
                <a:ea typeface="Open Sans"/>
                <a:cs typeface="Arial" panose="020B0604020202020204" pitchFamily="34" charset="0"/>
                <a:sym typeface="Open Sans"/>
              </a:rPr>
              <a:t>Image: ATSSA</a:t>
            </a:r>
            <a:endParaRPr sz="1000" dirty="0">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15184596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4582"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228486"/>
            <a:ext cx="3581400" cy="4267200"/>
          </a:xfrm>
        </p:spPr>
        <p:txBody>
          <a:bodyPr/>
          <a:lstStyle/>
          <a:p>
            <a:r>
              <a:rPr lang="en-US" dirty="0"/>
              <a:t>May be used in combination with fixed barriers to protect the work space</a:t>
            </a:r>
          </a:p>
          <a:p>
            <a:pPr lvl="1"/>
            <a:r>
              <a:rPr lang="en-US" dirty="0"/>
              <a:t>The moveable barrier protects opposing traffic flows</a:t>
            </a:r>
          </a:p>
        </p:txBody>
      </p:sp>
      <p:pic>
        <p:nvPicPr>
          <p:cNvPr id="5122" name="Picture 2">
            <a:extLst>
              <a:ext uri="{C183D7F6-B498-43B3-948B-1728B52AA6E4}">
                <adec:decorative xmlns:adec="http://schemas.microsoft.com/office/drawing/2017/decorative" val="1"/>
              </a:ext>
            </a:extLst>
          </p:cNvPr>
          <p:cNvPicPr>
            <a:picLocks noChangeAspect="1" noChangeArrowheads="1"/>
          </p:cNvPicPr>
          <p:nvPr/>
        </p:nvPicPr>
        <p:blipFill>
          <a:blip r:embed="rId3" cstate="print"/>
          <a:srcRect l="17159" r="31558"/>
          <a:stretch>
            <a:fillRect/>
          </a:stretch>
        </p:blipFill>
        <p:spPr bwMode="auto">
          <a:xfrm>
            <a:off x="4191000" y="1194619"/>
            <a:ext cx="3662218" cy="4648200"/>
          </a:xfrm>
          <a:prstGeom prst="rect">
            <a:avLst/>
          </a:prstGeom>
          <a:noFill/>
          <a:ln w="9525">
            <a:noFill/>
            <a:miter lim="800000"/>
            <a:headEnd/>
            <a:tailEnd/>
          </a:ln>
        </p:spPr>
      </p:pic>
      <p:sp>
        <p:nvSpPr>
          <p:cNvPr id="5" name="Rectangle 2">
            <a:extLst>
              <a:ext uri="{FF2B5EF4-FFF2-40B4-BE49-F238E27FC236}">
                <a16:creationId xmlns:a16="http://schemas.microsoft.com/office/drawing/2014/main" id="{D68A78D7-938C-4662-A5C3-31E517C02927}"/>
              </a:ext>
            </a:extLst>
          </p:cNvPr>
          <p:cNvSpPr txBox="1">
            <a:spLocks noChangeArrowheads="1"/>
          </p:cNvSpPr>
          <p:nvPr/>
        </p:nvSpPr>
        <p:spPr bwMode="auto">
          <a:xfrm>
            <a:off x="329339" y="326641"/>
            <a:ext cx="8814661" cy="685800"/>
          </a:xfrm>
          <a:prstGeom prst="rect">
            <a:avLst/>
          </a:prstGeom>
          <a:noFill/>
          <a:ln w="25400" cap="flat" cmpd="sng" algn="ctr">
            <a:solidFill>
              <a:schemeClr val="accent3"/>
            </a:solidFill>
            <a:prstDash val="solid"/>
            <a:miter lim="800000"/>
            <a:headEnd/>
            <a:tailEnd/>
          </a:ln>
          <a:effec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3200" b="1" i="0" baseline="0">
                <a:solidFill>
                  <a:srgbClr val="008080"/>
                </a:solidFill>
                <a:effectLst/>
                <a:latin typeface="Arial" panose="020B0604020202020204" pitchFamily="34" charset="0"/>
                <a:ea typeface="+mj-ea"/>
                <a:cs typeface="Arial" panose="020B0604020202020204" pitchFamily="34" charset="0"/>
              </a:defRPr>
            </a:lvl1pPr>
            <a:lvl2pPr algn="ctr" rtl="0" eaLnBrk="0" fontAlgn="base" hangingPunct="0">
              <a:spcBef>
                <a:spcPct val="0"/>
              </a:spcBef>
              <a:spcAft>
                <a:spcPct val="0"/>
              </a:spcAft>
              <a:defRPr sz="4000" b="1" i="1">
                <a:solidFill>
                  <a:srgbClr val="CC3300"/>
                </a:solidFill>
                <a:latin typeface="Calibri" pitchFamily="34" charset="0"/>
              </a:defRPr>
            </a:lvl2pPr>
            <a:lvl3pPr algn="ctr" rtl="0" eaLnBrk="0" fontAlgn="base" hangingPunct="0">
              <a:spcBef>
                <a:spcPct val="0"/>
              </a:spcBef>
              <a:spcAft>
                <a:spcPct val="0"/>
              </a:spcAft>
              <a:defRPr sz="4000" b="1" i="1">
                <a:solidFill>
                  <a:srgbClr val="CC3300"/>
                </a:solidFill>
                <a:latin typeface="Calibri" pitchFamily="34" charset="0"/>
              </a:defRPr>
            </a:lvl3pPr>
            <a:lvl4pPr algn="ctr" rtl="0" eaLnBrk="0" fontAlgn="base" hangingPunct="0">
              <a:spcBef>
                <a:spcPct val="0"/>
              </a:spcBef>
              <a:spcAft>
                <a:spcPct val="0"/>
              </a:spcAft>
              <a:defRPr sz="4000" b="1" i="1">
                <a:solidFill>
                  <a:srgbClr val="CC3300"/>
                </a:solidFill>
                <a:latin typeface="Calibri" pitchFamily="34" charset="0"/>
              </a:defRPr>
            </a:lvl4pPr>
            <a:lvl5pPr algn="ctr" rtl="0" eaLnBrk="0" fontAlgn="base" hangingPunct="0">
              <a:spcBef>
                <a:spcPct val="0"/>
              </a:spcBef>
              <a:spcAft>
                <a:spcPct val="0"/>
              </a:spcAft>
              <a:defRPr sz="4000" b="1" i="1">
                <a:solidFill>
                  <a:srgbClr val="CC3300"/>
                </a:solidFill>
                <a:latin typeface="Calibri" pitchFamily="34" charset="0"/>
              </a:defRPr>
            </a:lvl5pPr>
            <a:lvl6pPr marL="457200" algn="ctr" rtl="0" fontAlgn="base">
              <a:spcBef>
                <a:spcPct val="0"/>
              </a:spcBef>
              <a:spcAft>
                <a:spcPct val="0"/>
              </a:spcAft>
              <a:defRPr sz="4000" b="1" i="1">
                <a:solidFill>
                  <a:srgbClr val="CC3300"/>
                </a:solidFill>
                <a:latin typeface="Verdana" pitchFamily="34" charset="0"/>
              </a:defRPr>
            </a:lvl6pPr>
            <a:lvl7pPr marL="914400" algn="ctr" rtl="0" fontAlgn="base">
              <a:spcBef>
                <a:spcPct val="0"/>
              </a:spcBef>
              <a:spcAft>
                <a:spcPct val="0"/>
              </a:spcAft>
              <a:defRPr sz="4000" b="1" i="1">
                <a:solidFill>
                  <a:srgbClr val="CC3300"/>
                </a:solidFill>
                <a:latin typeface="Verdana" pitchFamily="34" charset="0"/>
              </a:defRPr>
            </a:lvl7pPr>
            <a:lvl8pPr marL="1371600" algn="ctr" rtl="0" fontAlgn="base">
              <a:spcBef>
                <a:spcPct val="0"/>
              </a:spcBef>
              <a:spcAft>
                <a:spcPct val="0"/>
              </a:spcAft>
              <a:defRPr sz="4000" b="1" i="1">
                <a:solidFill>
                  <a:srgbClr val="CC3300"/>
                </a:solidFill>
                <a:latin typeface="Verdana" pitchFamily="34" charset="0"/>
              </a:defRPr>
            </a:lvl8pPr>
            <a:lvl9pPr marL="1828800" algn="ctr" rtl="0" fontAlgn="base">
              <a:spcBef>
                <a:spcPct val="0"/>
              </a:spcBef>
              <a:spcAft>
                <a:spcPct val="0"/>
              </a:spcAft>
              <a:defRPr sz="4000" b="1" i="1">
                <a:solidFill>
                  <a:srgbClr val="CC3300"/>
                </a:solidFill>
                <a:latin typeface="Verdana" pitchFamily="34" charset="0"/>
              </a:defRPr>
            </a:lvl9pPr>
          </a:lstStyle>
          <a:p>
            <a:pPr lvl="0" eaLnBrk="1" hangingPunct="1">
              <a:defRPr/>
            </a:pPr>
            <a:r>
              <a:rPr lang="en-US" dirty="0"/>
              <a:t>Other Considerations</a:t>
            </a:r>
            <a:endParaRPr lang="en-US" kern="0" dirty="0"/>
          </a:p>
        </p:txBody>
      </p:sp>
      <p:sp>
        <p:nvSpPr>
          <p:cNvPr id="4" name="TextBox 3">
            <a:extLst>
              <a:ext uri="{FF2B5EF4-FFF2-40B4-BE49-F238E27FC236}">
                <a16:creationId xmlns:a16="http://schemas.microsoft.com/office/drawing/2014/main" id="{4DA23278-25D0-541F-27C4-D932F59B0AE4}"/>
              </a:ext>
            </a:extLst>
          </p:cNvPr>
          <p:cNvSpPr txBox="1"/>
          <p:nvPr/>
        </p:nvSpPr>
        <p:spPr>
          <a:xfrm>
            <a:off x="4800600" y="5791200"/>
            <a:ext cx="3489229" cy="215444"/>
          </a:xfrm>
          <a:prstGeom prst="rect">
            <a:avLst/>
          </a:prstGeom>
          <a:noFill/>
        </p:spPr>
        <p:txBody>
          <a:bodyPr wrap="square" rtlCol="0">
            <a:spAutoFit/>
          </a:bodyPr>
          <a:lstStyle/>
          <a:p>
            <a:r>
              <a:rPr lang="en-US" sz="800" dirty="0"/>
              <a:t>http://www.roadstothefuture.com/Zipper_I95_JRB.html</a:t>
            </a:r>
          </a:p>
        </p:txBody>
      </p:sp>
    </p:spTree>
    <p:extLst>
      <p:ext uri="{BB962C8B-B14F-4D97-AF65-F5344CB8AC3E}">
        <p14:creationId xmlns:p14="http://schemas.microsoft.com/office/powerpoint/2010/main" val="1764636288"/>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6" descr="Workers deploying moveable barrier at night"/>
          <p:cNvPicPr>
            <a:picLocks noChangeAspect="1" noChangeArrowheads="1"/>
          </p:cNvPicPr>
          <p:nvPr/>
        </p:nvPicPr>
        <p:blipFill>
          <a:blip r:embed="rId3" cstate="print"/>
          <a:srcRect l="6761" r="6761" b="18028"/>
          <a:stretch>
            <a:fillRect/>
          </a:stretch>
        </p:blipFill>
        <p:spPr bwMode="auto">
          <a:xfrm>
            <a:off x="3657600" y="1457265"/>
            <a:ext cx="4713408" cy="3352800"/>
          </a:xfrm>
          <a:prstGeom prst="rect">
            <a:avLst/>
          </a:prstGeom>
          <a:noFill/>
          <a:ln w="28575">
            <a:solidFill>
              <a:srgbClr val="C00000"/>
            </a:solidFill>
            <a:miter lim="800000"/>
            <a:headEnd/>
            <a:tailEnd/>
          </a:ln>
        </p:spPr>
      </p:pic>
      <p:sp>
        <p:nvSpPr>
          <p:cNvPr id="2" name="TextBox 1"/>
          <p:cNvSpPr txBox="1"/>
          <p:nvPr/>
        </p:nvSpPr>
        <p:spPr>
          <a:xfrm>
            <a:off x="457200" y="295320"/>
            <a:ext cx="8625840" cy="584775"/>
          </a:xfrm>
          <a:prstGeom prst="rect">
            <a:avLst/>
          </a:prstGeom>
          <a:noFill/>
        </p:spPr>
        <p:txBody>
          <a:bodyPr wrap="square" rtlCol="0">
            <a:spAutoFit/>
          </a:bodyPr>
          <a:lstStyle/>
          <a:p>
            <a:r>
              <a:rPr lang="en-US" sz="3200" b="1" dirty="0">
                <a:solidFill>
                  <a:srgbClr val="008080"/>
                </a:solidFill>
                <a:latin typeface="Arial" panose="020B0604020202020204" pitchFamily="34" charset="0"/>
              </a:rPr>
              <a:t>Movable Barrier Deployment</a:t>
            </a:r>
          </a:p>
        </p:txBody>
      </p:sp>
      <p:pic>
        <p:nvPicPr>
          <p:cNvPr id="12" name="Picture 9" descr="Worker setting moveable barrier sections coming in from overhead"/>
          <p:cNvPicPr>
            <a:picLocks noChangeAspect="1" noChangeArrowheads="1"/>
          </p:cNvPicPr>
          <p:nvPr/>
        </p:nvPicPr>
        <p:blipFill>
          <a:blip r:embed="rId4" cstate="print"/>
          <a:srcRect l="17329" b="18462"/>
          <a:stretch>
            <a:fillRect/>
          </a:stretch>
        </p:blipFill>
        <p:spPr bwMode="auto">
          <a:xfrm>
            <a:off x="5715000" y="4267200"/>
            <a:ext cx="3192795" cy="2362200"/>
          </a:xfrm>
          <a:prstGeom prst="rect">
            <a:avLst/>
          </a:prstGeom>
          <a:noFill/>
          <a:ln w="28575">
            <a:solidFill>
              <a:srgbClr val="C00000"/>
            </a:solidFill>
            <a:miter lim="800000"/>
            <a:headEnd/>
            <a:tailEnd/>
          </a:ln>
        </p:spPr>
      </p:pic>
      <p:sp>
        <p:nvSpPr>
          <p:cNvPr id="13" name="TextBox 12"/>
          <p:cNvSpPr txBox="1"/>
          <p:nvPr/>
        </p:nvSpPr>
        <p:spPr>
          <a:xfrm>
            <a:off x="228600" y="1457265"/>
            <a:ext cx="3200400" cy="4278094"/>
          </a:xfrm>
          <a:prstGeom prst="rect">
            <a:avLst/>
          </a:prstGeom>
          <a:solidFill>
            <a:schemeClr val="bg1"/>
          </a:solidFill>
        </p:spPr>
        <p:txBody>
          <a:bodyPr wrap="square" rtlCol="0">
            <a:spAutoFit/>
          </a:bodyPr>
          <a:lstStyle/>
          <a:p>
            <a:pPr marL="231775" indent="-231775">
              <a:buClr>
                <a:srgbClr val="C00000"/>
              </a:buClr>
              <a:buSzPct val="65000"/>
              <a:buFont typeface="Wingdings" panose="05000000000000000000" pitchFamily="2" charset="2"/>
              <a:buChar char="§"/>
            </a:pPr>
            <a:r>
              <a:rPr lang="en-US" sz="2800" dirty="0">
                <a:solidFill>
                  <a:schemeClr val="tx1"/>
                </a:solidFill>
                <a:latin typeface="Arial" panose="020B0604020202020204" pitchFamily="34" charset="0"/>
              </a:rPr>
              <a:t>100 ft per flatbed</a:t>
            </a:r>
          </a:p>
          <a:p>
            <a:pPr marL="231775" indent="-231775">
              <a:buClr>
                <a:srgbClr val="C00000"/>
              </a:buClr>
              <a:buSzPct val="65000"/>
              <a:buFont typeface="Wingdings" panose="05000000000000000000" pitchFamily="2" charset="2"/>
              <a:buChar char="§"/>
            </a:pPr>
            <a:r>
              <a:rPr lang="en-US" sz="2800" dirty="0">
                <a:solidFill>
                  <a:schemeClr val="tx1"/>
                </a:solidFill>
                <a:latin typeface="Arial" panose="020B0604020202020204" pitchFamily="34" charset="0"/>
              </a:rPr>
              <a:t>Fork lifts</a:t>
            </a:r>
          </a:p>
          <a:p>
            <a:pPr marL="688975" lvl="2" indent="-231775">
              <a:buClr>
                <a:srgbClr val="C00000"/>
              </a:buClr>
              <a:buSzPct val="65000"/>
              <a:buFont typeface="Wingdings" panose="05000000000000000000" pitchFamily="2" charset="2"/>
              <a:buChar char="§"/>
            </a:pPr>
            <a:r>
              <a:rPr lang="en-US" sz="2800" dirty="0">
                <a:latin typeface="Arial" panose="020B0604020202020204" pitchFamily="34" charset="0"/>
              </a:rPr>
              <a:t>Four p</a:t>
            </a:r>
            <a:r>
              <a:rPr lang="en-US" sz="2800" dirty="0">
                <a:solidFill>
                  <a:schemeClr val="tx1"/>
                </a:solidFill>
                <a:latin typeface="Arial" panose="020B0604020202020204" pitchFamily="34" charset="0"/>
              </a:rPr>
              <a:t>eople can set 400 to 600 ft/ hour</a:t>
            </a:r>
          </a:p>
          <a:p>
            <a:pPr marL="231775" indent="-231775">
              <a:buClr>
                <a:srgbClr val="C00000"/>
              </a:buClr>
              <a:buSzPct val="65000"/>
              <a:buFont typeface="Wingdings" panose="05000000000000000000" pitchFamily="2" charset="2"/>
              <a:buChar char="§"/>
            </a:pPr>
            <a:r>
              <a:rPr lang="en-US" sz="2800" dirty="0">
                <a:solidFill>
                  <a:schemeClr val="tx1"/>
                </a:solidFill>
                <a:latin typeface="Arial" panose="020B0604020202020204" pitchFamily="34" charset="0"/>
              </a:rPr>
              <a:t>Barrier segments can be placed at either end / middle</a:t>
            </a:r>
          </a:p>
          <a:p>
            <a:pPr marL="236538" indent="-236538">
              <a:buFont typeface="Arial" pitchFamily="34" charset="0"/>
              <a:buChar char="•"/>
            </a:pPr>
            <a:endParaRPr lang="en-US" sz="2000" b="1" dirty="0">
              <a:solidFill>
                <a:schemeClr val="tx1"/>
              </a:solidFill>
              <a:latin typeface="Arial" panose="020B0604020202020204" pitchFamily="34" charset="0"/>
            </a:endParaRPr>
          </a:p>
        </p:txBody>
      </p:sp>
      <p:sp>
        <p:nvSpPr>
          <p:cNvPr id="4" name="Google Shape;74;p1">
            <a:extLst>
              <a:ext uri="{FF2B5EF4-FFF2-40B4-BE49-F238E27FC236}">
                <a16:creationId xmlns:a16="http://schemas.microsoft.com/office/drawing/2014/main" id="{736A4F8D-8053-BF7B-0046-0D23F833299B}"/>
              </a:ext>
            </a:extLst>
          </p:cNvPr>
          <p:cNvSpPr/>
          <p:nvPr/>
        </p:nvSpPr>
        <p:spPr>
          <a:xfrm>
            <a:off x="3505200" y="5029200"/>
            <a:ext cx="19812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Images: Lindsay Transportation</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3248767788"/>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81000" y="243840"/>
            <a:ext cx="8763000" cy="584775"/>
          </a:xfrm>
          <a:prstGeom prst="rect">
            <a:avLst/>
          </a:prstGeom>
          <a:noFill/>
        </p:spPr>
        <p:txBody>
          <a:bodyPr wrap="square" rtlCol="0">
            <a:spAutoFit/>
          </a:bodyPr>
          <a:lstStyle/>
          <a:p>
            <a:r>
              <a:rPr lang="en-US" sz="3200" b="1" dirty="0">
                <a:solidFill>
                  <a:srgbClr val="008080"/>
                </a:solidFill>
                <a:latin typeface="Arial" panose="020B0604020202020204" pitchFamily="34" charset="0"/>
              </a:rPr>
              <a:t>PCB vs. Movable Barriers</a:t>
            </a:r>
          </a:p>
        </p:txBody>
      </p:sp>
      <p:pic>
        <p:nvPicPr>
          <p:cNvPr id="8" name="Picture 3" descr="front end loader moving barrier into place">
            <a:extLst>
              <a:ext uri="{C183D7F6-B498-43B3-948B-1728B52AA6E4}">
                <adec:decorative xmlns:adec="http://schemas.microsoft.com/office/drawing/2017/decorative" val="0"/>
              </a:ext>
            </a:extLst>
          </p:cNvPr>
          <p:cNvPicPr>
            <a:picLocks noChangeAspect="1" noChangeArrowheads="1"/>
          </p:cNvPicPr>
          <p:nvPr/>
        </p:nvPicPr>
        <p:blipFill>
          <a:blip r:embed="rId3" cstate="print"/>
          <a:srcRect l="7680" r="38014"/>
          <a:stretch>
            <a:fillRect/>
          </a:stretch>
        </p:blipFill>
        <p:spPr bwMode="auto">
          <a:xfrm>
            <a:off x="2209800" y="5035423"/>
            <a:ext cx="2014691" cy="1600200"/>
          </a:xfrm>
          <a:prstGeom prst="rect">
            <a:avLst/>
          </a:prstGeom>
          <a:noFill/>
          <a:ln w="28575">
            <a:solidFill>
              <a:srgbClr val="C00000"/>
            </a:solidFill>
            <a:miter lim="800000"/>
            <a:headEnd/>
            <a:tailEnd/>
          </a:ln>
        </p:spPr>
      </p:pic>
      <p:sp>
        <p:nvSpPr>
          <p:cNvPr id="9" name="TextBox 8"/>
          <p:cNvSpPr txBox="1"/>
          <p:nvPr/>
        </p:nvSpPr>
        <p:spPr>
          <a:xfrm>
            <a:off x="0" y="1524000"/>
            <a:ext cx="4572000" cy="3539430"/>
          </a:xfrm>
          <a:prstGeom prst="rect">
            <a:avLst/>
          </a:prstGeom>
          <a:solidFill>
            <a:schemeClr val="accent5"/>
          </a:solidFill>
          <a:ln>
            <a:solidFill>
              <a:schemeClr val="accent1"/>
            </a:solidFill>
          </a:ln>
        </p:spPr>
        <p:txBody>
          <a:bodyPr wrap="square" rtlCol="0">
            <a:spAutoFit/>
          </a:bodyPr>
          <a:lstStyle/>
          <a:p>
            <a:pPr marL="236538" indent="-236538" algn="ctr"/>
            <a:r>
              <a:rPr lang="en-US" sz="2800" b="1" dirty="0">
                <a:latin typeface="Arial" panose="020B0604020202020204" pitchFamily="34" charset="0"/>
              </a:rPr>
              <a:t>PCB</a:t>
            </a:r>
          </a:p>
          <a:p>
            <a:pPr marL="236538" indent="-236538">
              <a:buFont typeface="Arial" pitchFamily="34" charset="0"/>
              <a:buChar char="•"/>
            </a:pPr>
            <a:r>
              <a:rPr lang="en-US" sz="2800" dirty="0">
                <a:latin typeface="Arial" panose="020B0604020202020204" pitchFamily="34" charset="0"/>
              </a:rPr>
              <a:t>M</a:t>
            </a:r>
            <a:r>
              <a:rPr lang="en-US" sz="2800" dirty="0">
                <a:solidFill>
                  <a:schemeClr val="tx1"/>
                </a:solidFill>
                <a:latin typeface="Arial" panose="020B0604020202020204" pitchFamily="34" charset="0"/>
              </a:rPr>
              <a:t>oved or reset w/ cranes or loaders</a:t>
            </a:r>
          </a:p>
          <a:p>
            <a:pPr marL="236538" indent="-236538">
              <a:buFont typeface="Arial" pitchFamily="34" charset="0"/>
              <a:buChar char="•"/>
            </a:pPr>
            <a:r>
              <a:rPr lang="en-US" sz="2800" dirty="0">
                <a:solidFill>
                  <a:schemeClr val="tx1"/>
                </a:solidFill>
                <a:latin typeface="Arial" panose="020B0604020202020204" pitchFamily="34" charset="0"/>
              </a:rPr>
              <a:t>Front end loader takes days to </a:t>
            </a:r>
            <a:r>
              <a:rPr lang="en-US" sz="2800" dirty="0">
                <a:latin typeface="Arial" panose="020B0604020202020204" pitchFamily="34" charset="0"/>
              </a:rPr>
              <a:t>install</a:t>
            </a:r>
            <a:r>
              <a:rPr lang="en-US" sz="2800" dirty="0">
                <a:solidFill>
                  <a:schemeClr val="tx1"/>
                </a:solidFill>
                <a:latin typeface="Arial" panose="020B0604020202020204" pitchFamily="34" charset="0"/>
              </a:rPr>
              <a:t> 1 </a:t>
            </a:r>
            <a:r>
              <a:rPr lang="en-US" sz="2800" dirty="0">
                <a:latin typeface="Arial" panose="020B0604020202020204" pitchFamily="34" charset="0"/>
              </a:rPr>
              <a:t>mile of </a:t>
            </a:r>
            <a:r>
              <a:rPr lang="en-US" sz="2800" dirty="0">
                <a:solidFill>
                  <a:schemeClr val="tx1"/>
                </a:solidFill>
                <a:latin typeface="Arial" panose="020B0604020202020204" pitchFamily="34" charset="0"/>
              </a:rPr>
              <a:t> barrier</a:t>
            </a:r>
          </a:p>
          <a:p>
            <a:pPr marL="236538" indent="-236538">
              <a:buFont typeface="Arial" pitchFamily="34" charset="0"/>
              <a:buChar char="•"/>
            </a:pPr>
            <a:r>
              <a:rPr lang="en-US" sz="2800" dirty="0">
                <a:solidFill>
                  <a:schemeClr val="tx1"/>
                </a:solidFill>
                <a:latin typeface="Arial" panose="020B0604020202020204" pitchFamily="34" charset="0"/>
              </a:rPr>
              <a:t> Lane closures required to install</a:t>
            </a:r>
          </a:p>
        </p:txBody>
      </p:sp>
      <p:sp>
        <p:nvSpPr>
          <p:cNvPr id="13" name="TextBox 12"/>
          <p:cNvSpPr txBox="1"/>
          <p:nvPr/>
        </p:nvSpPr>
        <p:spPr>
          <a:xfrm>
            <a:off x="4648200" y="1524000"/>
            <a:ext cx="4495800" cy="3108543"/>
          </a:xfrm>
          <a:prstGeom prst="rect">
            <a:avLst/>
          </a:prstGeom>
          <a:solidFill>
            <a:schemeClr val="bg1"/>
          </a:solidFill>
          <a:ln>
            <a:solidFill>
              <a:srgbClr val="C00000"/>
            </a:solidFill>
          </a:ln>
        </p:spPr>
        <p:txBody>
          <a:bodyPr wrap="square" rtlCol="0">
            <a:spAutoFit/>
          </a:bodyPr>
          <a:lstStyle/>
          <a:p>
            <a:pPr marL="236538" indent="-236538" algn="ctr"/>
            <a:r>
              <a:rPr lang="en-US" sz="2800" b="1" dirty="0">
                <a:solidFill>
                  <a:schemeClr val="tx1"/>
                </a:solidFill>
                <a:latin typeface="Arial" panose="020B0604020202020204" pitchFamily="34" charset="0"/>
              </a:rPr>
              <a:t>Moveable Barrier</a:t>
            </a:r>
          </a:p>
          <a:p>
            <a:pPr marL="236538" indent="-236538">
              <a:buFont typeface="Arial" pitchFamily="34" charset="0"/>
              <a:buChar char="•"/>
            </a:pPr>
            <a:r>
              <a:rPr lang="en-US" sz="2800" dirty="0">
                <a:latin typeface="Arial" panose="020B0604020202020204" pitchFamily="34" charset="0"/>
              </a:rPr>
              <a:t>T</a:t>
            </a:r>
            <a:r>
              <a:rPr lang="en-US" sz="2800" dirty="0">
                <a:solidFill>
                  <a:schemeClr val="tx1"/>
                </a:solidFill>
                <a:latin typeface="Arial" panose="020B0604020202020204" pitchFamily="34" charset="0"/>
              </a:rPr>
              <a:t>ransferred  or reset w/ Transfer Machine (BTM) </a:t>
            </a:r>
          </a:p>
          <a:p>
            <a:pPr marL="236538" indent="-236538">
              <a:buFont typeface="Arial" pitchFamily="34" charset="0"/>
              <a:buChar char="•"/>
            </a:pPr>
            <a:r>
              <a:rPr lang="en-US" sz="2800" dirty="0">
                <a:solidFill>
                  <a:schemeClr val="tx1"/>
                </a:solidFill>
                <a:latin typeface="Arial" panose="020B0604020202020204" pitchFamily="34" charset="0"/>
              </a:rPr>
              <a:t> At 5 mph, BTM can reset 1 </a:t>
            </a:r>
            <a:r>
              <a:rPr lang="en-US" sz="2800" dirty="0">
                <a:latin typeface="Arial" panose="020B0604020202020204" pitchFamily="34" charset="0"/>
              </a:rPr>
              <a:t>mile </a:t>
            </a:r>
            <a:r>
              <a:rPr lang="en-US" sz="2800" dirty="0">
                <a:solidFill>
                  <a:schemeClr val="tx1"/>
                </a:solidFill>
                <a:latin typeface="Arial" panose="020B0604020202020204" pitchFamily="34" charset="0"/>
              </a:rPr>
              <a:t>of</a:t>
            </a:r>
            <a:r>
              <a:rPr lang="en-US" sz="2800" dirty="0">
                <a:latin typeface="Arial" panose="020B0604020202020204" pitchFamily="34" charset="0"/>
              </a:rPr>
              <a:t> </a:t>
            </a:r>
            <a:r>
              <a:rPr lang="en-US" sz="2800" dirty="0">
                <a:solidFill>
                  <a:schemeClr val="tx1"/>
                </a:solidFill>
                <a:latin typeface="Arial" panose="020B0604020202020204" pitchFamily="34" charset="0"/>
              </a:rPr>
              <a:t>barrier in 12 Minutes (440 ft/</a:t>
            </a:r>
            <a:r>
              <a:rPr lang="en-US" sz="2800" dirty="0">
                <a:latin typeface="Arial" panose="020B0604020202020204" pitchFamily="34" charset="0"/>
              </a:rPr>
              <a:t>min</a:t>
            </a:r>
            <a:r>
              <a:rPr lang="en-US" sz="2800" dirty="0">
                <a:solidFill>
                  <a:schemeClr val="tx1"/>
                </a:solidFill>
                <a:latin typeface="Arial" panose="020B0604020202020204" pitchFamily="34" charset="0"/>
              </a:rPr>
              <a:t>)</a:t>
            </a:r>
          </a:p>
          <a:p>
            <a:pPr marL="236538" indent="-236538">
              <a:buFont typeface="Arial" pitchFamily="34" charset="0"/>
              <a:buChar char="•"/>
            </a:pPr>
            <a:r>
              <a:rPr lang="en-US" sz="2800" dirty="0">
                <a:solidFill>
                  <a:schemeClr val="tx1"/>
                </a:solidFill>
                <a:latin typeface="Arial" panose="020B0604020202020204" pitchFamily="34" charset="0"/>
              </a:rPr>
              <a:t> No disruption to traffic</a:t>
            </a:r>
          </a:p>
        </p:txBody>
      </p:sp>
      <p:pic>
        <p:nvPicPr>
          <p:cNvPr id="20" name="Picture 19" descr="barrier transfer &quot;zipper&quot; machine"/>
          <p:cNvPicPr>
            <a:picLocks noChangeAspect="1" noChangeArrowheads="1"/>
          </p:cNvPicPr>
          <p:nvPr/>
        </p:nvPicPr>
        <p:blipFill>
          <a:blip r:embed="rId4" cstate="screen"/>
          <a:srcRect l="32076" t="17297" r="16038" b="25946"/>
          <a:stretch>
            <a:fillRect/>
          </a:stretch>
        </p:blipFill>
        <p:spPr bwMode="auto">
          <a:xfrm>
            <a:off x="4572000" y="5035423"/>
            <a:ext cx="2011619" cy="1746377"/>
          </a:xfrm>
          <a:prstGeom prst="rect">
            <a:avLst/>
          </a:prstGeom>
          <a:noFill/>
          <a:ln w="28575">
            <a:solidFill>
              <a:srgbClr val="C00000"/>
            </a:solidFill>
            <a:miter lim="800000"/>
            <a:headEnd/>
            <a:tailEnd/>
          </a:ln>
        </p:spPr>
      </p:pic>
      <p:pic>
        <p:nvPicPr>
          <p:cNvPr id="14" name="Picture 9" descr="barrier transfer &quot;zipper&quot; machine"/>
          <p:cNvPicPr>
            <a:picLocks noChangeAspect="1"/>
          </p:cNvPicPr>
          <p:nvPr/>
        </p:nvPicPr>
        <p:blipFill>
          <a:blip r:embed="rId5" cstate="print"/>
          <a:srcRect/>
          <a:stretch>
            <a:fillRect/>
          </a:stretch>
        </p:blipFill>
        <p:spPr bwMode="auto">
          <a:xfrm>
            <a:off x="6705600" y="5035423"/>
            <a:ext cx="2205038" cy="1654175"/>
          </a:xfrm>
          <a:prstGeom prst="rect">
            <a:avLst/>
          </a:prstGeom>
          <a:noFill/>
          <a:ln w="9525">
            <a:solidFill>
              <a:srgbClr val="C00000"/>
            </a:solidFill>
            <a:miter lim="800000"/>
            <a:headEnd/>
            <a:tailEnd/>
          </a:ln>
        </p:spPr>
      </p:pic>
      <p:pic>
        <p:nvPicPr>
          <p:cNvPr id="17" name="Picture 18" descr="barrier loader crane"/>
          <p:cNvPicPr>
            <a:picLocks noChangeAspect="1" noChangeArrowheads="1"/>
          </p:cNvPicPr>
          <p:nvPr/>
        </p:nvPicPr>
        <p:blipFill>
          <a:blip r:embed="rId6" cstate="print"/>
          <a:srcRect/>
          <a:stretch>
            <a:fillRect/>
          </a:stretch>
        </p:blipFill>
        <p:spPr bwMode="auto">
          <a:xfrm>
            <a:off x="152400" y="4959223"/>
            <a:ext cx="1958975" cy="1719262"/>
          </a:xfrm>
          <a:prstGeom prst="rect">
            <a:avLst/>
          </a:prstGeom>
          <a:solidFill>
            <a:srgbClr val="FFCC66"/>
          </a:solidFill>
          <a:ln w="9525">
            <a:solidFill>
              <a:srgbClr val="C00000"/>
            </a:solidFill>
            <a:miter lim="800000"/>
            <a:headEnd/>
            <a:tailEnd/>
          </a:ln>
        </p:spPr>
      </p:pic>
      <p:sp>
        <p:nvSpPr>
          <p:cNvPr id="3" name="Google Shape;74;p1">
            <a:extLst>
              <a:ext uri="{FF2B5EF4-FFF2-40B4-BE49-F238E27FC236}">
                <a16:creationId xmlns:a16="http://schemas.microsoft.com/office/drawing/2014/main" id="{D41FBA0C-2DA9-1931-5202-1D69EF3C4D97}"/>
              </a:ext>
            </a:extLst>
          </p:cNvPr>
          <p:cNvSpPr/>
          <p:nvPr/>
        </p:nvSpPr>
        <p:spPr>
          <a:xfrm>
            <a:off x="5638800" y="4783019"/>
            <a:ext cx="2011619"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Images: Lindsay Transportation</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
        <p:nvSpPr>
          <p:cNvPr id="4" name="Google Shape;74;p1">
            <a:extLst>
              <a:ext uri="{FF2B5EF4-FFF2-40B4-BE49-F238E27FC236}">
                <a16:creationId xmlns:a16="http://schemas.microsoft.com/office/drawing/2014/main" id="{5EB09856-F993-F2DA-F5E4-28F8158FC797}"/>
              </a:ext>
            </a:extLst>
          </p:cNvPr>
          <p:cNvSpPr/>
          <p:nvPr/>
        </p:nvSpPr>
        <p:spPr>
          <a:xfrm>
            <a:off x="2809724" y="4753597"/>
            <a:ext cx="16002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Images: ATSSA</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366490590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Work zone speed limit 45 sign behind concrete barrier with workers placing concrete from mixer truck"/>
          <p:cNvPicPr>
            <a:picLocks noChangeAspect="1" noChangeArrowheads="1"/>
          </p:cNvPicPr>
          <p:nvPr/>
        </p:nvPicPr>
        <p:blipFill>
          <a:blip r:embed="rId3" cstate="print"/>
          <a:srcRect/>
          <a:stretch>
            <a:fillRect/>
          </a:stretch>
        </p:blipFill>
        <p:spPr bwMode="auto">
          <a:xfrm>
            <a:off x="-1" y="0"/>
            <a:ext cx="9144003" cy="6858000"/>
          </a:xfrm>
          <a:prstGeom prst="rect">
            <a:avLst/>
          </a:prstGeom>
          <a:noFill/>
        </p:spPr>
      </p:pic>
      <p:sp>
        <p:nvSpPr>
          <p:cNvPr id="3" name="Google Shape;74;p1">
            <a:extLst>
              <a:ext uri="{FF2B5EF4-FFF2-40B4-BE49-F238E27FC236}">
                <a16:creationId xmlns:a16="http://schemas.microsoft.com/office/drawing/2014/main" id="{F4A9E3DB-94C2-B896-7C4A-87C451B71BB9}"/>
              </a:ext>
            </a:extLst>
          </p:cNvPr>
          <p:cNvSpPr/>
          <p:nvPr/>
        </p:nvSpPr>
        <p:spPr>
          <a:xfrm>
            <a:off x="7924800" y="6477000"/>
            <a:ext cx="12192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chemeClr val="bg1"/>
                </a:solidFill>
                <a:latin typeface="Arial" panose="020B0604020202020204" pitchFamily="34" charset="0"/>
                <a:ea typeface="Open Sans"/>
                <a:cs typeface="Arial" panose="020B0604020202020204" pitchFamily="34" charset="0"/>
                <a:sym typeface="Open Sans"/>
              </a:rPr>
              <a:t>Image: ATSSA</a:t>
            </a:r>
            <a:endParaRPr sz="1000" dirty="0">
              <a:solidFill>
                <a:schemeClr val="bg1"/>
              </a:solidFill>
              <a:latin typeface="Arial" panose="020B0604020202020204" pitchFamily="34" charset="0"/>
              <a:ea typeface="Verdana"/>
              <a:cs typeface="Arial" panose="020B0604020202020204" pitchFamily="34" charset="0"/>
              <a:sym typeface="Verdana"/>
            </a:endParaRPr>
          </a:p>
        </p:txBody>
      </p:sp>
      <p:pic>
        <p:nvPicPr>
          <p:cNvPr id="4" name="Picture 2" descr="C:\Users\JMM Toshiba\Desktop\Tavares\f82aced7110f32b9433c763fc02e7a23346724523801db0c76ad31d8a587d8da5g.jpg">
            <a:extLst>
              <a:ext uri="{FF2B5EF4-FFF2-40B4-BE49-F238E27FC236}">
                <a16:creationId xmlns:a16="http://schemas.microsoft.com/office/drawing/2014/main" id="{7BA01557-B408-A6A9-6461-BAD25B5157BF}"/>
              </a:ext>
            </a:extLst>
          </p:cNvPr>
          <p:cNvPicPr>
            <a:picLocks noChangeAspect="1" noChangeArrowheads="1"/>
          </p:cNvPicPr>
          <p:nvPr/>
        </p:nvPicPr>
        <p:blipFill rotWithShape="1">
          <a:blip r:embed="rId4" cstate="print">
            <a:extLst>
              <a:ext uri="{BEBA8EAE-BF5A-486C-A8C5-ECC9F3942E4B}">
                <a14:imgProps xmlns:a14="http://schemas.microsoft.com/office/drawing/2010/main">
                  <a14:imgLayer r:embed="rId5">
                    <a14:imgEffect>
                      <a14:artisticBlur/>
                    </a14:imgEffect>
                  </a14:imgLayer>
                </a14:imgProps>
              </a:ext>
            </a:extLst>
          </a:blip>
          <a:srcRect l="1667" t="48889" r="95000" b="47778"/>
          <a:stretch/>
        </p:blipFill>
        <p:spPr bwMode="auto">
          <a:xfrm>
            <a:off x="152399" y="3352800"/>
            <a:ext cx="304801" cy="228600"/>
          </a:xfrm>
          <a:prstGeom prst="rect">
            <a:avLst/>
          </a:prstGeom>
          <a:noFill/>
        </p:spPr>
      </p:pic>
    </p:spTree>
    <p:extLst>
      <p:ext uri="{BB962C8B-B14F-4D97-AF65-F5344CB8AC3E}">
        <p14:creationId xmlns:p14="http://schemas.microsoft.com/office/powerpoint/2010/main" val="4185371001"/>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68721" y="163000"/>
            <a:ext cx="8610599" cy="628955"/>
          </a:xfrm>
          <a:prstGeom prst="rect">
            <a:avLst/>
          </a:prstGeom>
        </p:spPr>
        <p:txBody>
          <a:bodyPr wrap="square">
            <a:spAutoFit/>
          </a:bodyPr>
          <a:lstStyle/>
          <a:p>
            <a:pPr>
              <a:lnSpc>
                <a:spcPct val="120000"/>
              </a:lnSpc>
            </a:pPr>
            <a:r>
              <a:rPr lang="en-US" sz="3200" b="1" dirty="0">
                <a:solidFill>
                  <a:srgbClr val="008080"/>
                </a:solidFill>
                <a:latin typeface="Arial" panose="020B0604020202020204" pitchFamily="34" charset="0"/>
              </a:rPr>
              <a:t>Ingress/Egress</a:t>
            </a:r>
          </a:p>
        </p:txBody>
      </p:sp>
      <p:pic>
        <p:nvPicPr>
          <p:cNvPr id="3" name="Picture 11" descr="truck with pusher attachment to move barrier sections"/>
          <p:cNvPicPr>
            <a:picLocks noChangeAspect="1" noChangeArrowheads="1"/>
          </p:cNvPicPr>
          <p:nvPr/>
        </p:nvPicPr>
        <p:blipFill>
          <a:blip r:embed="rId3" cstate="print"/>
          <a:srcRect/>
          <a:stretch>
            <a:fillRect/>
          </a:stretch>
        </p:blipFill>
        <p:spPr bwMode="auto">
          <a:xfrm>
            <a:off x="4005980" y="4052831"/>
            <a:ext cx="2013141" cy="1566775"/>
          </a:xfrm>
          <a:prstGeom prst="rect">
            <a:avLst/>
          </a:prstGeom>
          <a:noFill/>
          <a:ln w="9525">
            <a:noFill/>
            <a:miter lim="800000"/>
            <a:headEnd/>
            <a:tailEnd/>
          </a:ln>
        </p:spPr>
      </p:pic>
      <p:pic>
        <p:nvPicPr>
          <p:cNvPr id="4" name="Picture 12" descr="worker moving barrier using prybar "/>
          <p:cNvPicPr>
            <a:picLocks noChangeAspect="1" noChangeArrowheads="1"/>
          </p:cNvPicPr>
          <p:nvPr/>
        </p:nvPicPr>
        <p:blipFill>
          <a:blip r:embed="rId4" cstate="print"/>
          <a:srcRect l="-11415" r="-11415" b="5213"/>
          <a:stretch>
            <a:fillRect/>
          </a:stretch>
        </p:blipFill>
        <p:spPr bwMode="auto">
          <a:xfrm>
            <a:off x="6477571" y="3986664"/>
            <a:ext cx="1573213" cy="1661233"/>
          </a:xfrm>
          <a:prstGeom prst="rect">
            <a:avLst/>
          </a:prstGeom>
          <a:noFill/>
          <a:ln w="9525">
            <a:noFill/>
            <a:miter lim="800000"/>
            <a:headEnd/>
            <a:tailEnd/>
          </a:ln>
        </p:spPr>
      </p:pic>
      <p:sp>
        <p:nvSpPr>
          <p:cNvPr id="5" name="Text Box 4"/>
          <p:cNvSpPr txBox="1">
            <a:spLocks noChangeArrowheads="1"/>
          </p:cNvSpPr>
          <p:nvPr/>
        </p:nvSpPr>
        <p:spPr bwMode="auto">
          <a:xfrm>
            <a:off x="4459514" y="1292384"/>
            <a:ext cx="4504466" cy="4007251"/>
          </a:xfrm>
          <a:prstGeom prst="rect">
            <a:avLst/>
          </a:prstGeom>
          <a:noFill/>
          <a:ln w="9525">
            <a:noFill/>
            <a:miter lim="800000"/>
            <a:headEnd/>
            <a:tailEnd/>
          </a:ln>
        </p:spPr>
        <p:txBody>
          <a:bodyPr wrap="square">
            <a:spAutoFit/>
          </a:bodyPr>
          <a:lstStyle/>
          <a:p>
            <a:pPr>
              <a:lnSpc>
                <a:spcPct val="80000"/>
              </a:lnSpc>
              <a:spcBef>
                <a:spcPct val="0"/>
              </a:spcBef>
              <a:buSzPct val="100000"/>
              <a:buFont typeface="Arial" pitchFamily="34" charset="0"/>
              <a:buChar char="•"/>
            </a:pPr>
            <a:endParaRPr lang="en-US" sz="2800" dirty="0">
              <a:solidFill>
                <a:schemeClr val="tx1"/>
              </a:solidFill>
              <a:latin typeface="Arial" panose="020B0604020202020204" pitchFamily="34" charset="0"/>
            </a:endParaRPr>
          </a:p>
          <a:p>
            <a:pPr marL="236538" indent="-236538">
              <a:spcBef>
                <a:spcPct val="0"/>
              </a:spcBef>
              <a:buSzPct val="65000"/>
              <a:buFont typeface="Wingdings" panose="05000000000000000000" pitchFamily="2" charset="2"/>
              <a:buChar char="§"/>
            </a:pPr>
            <a:r>
              <a:rPr lang="en-US" sz="2800" dirty="0">
                <a:solidFill>
                  <a:schemeClr val="tx1"/>
                </a:solidFill>
                <a:latin typeface="Arial" panose="020B0604020202020204" pitchFamily="34" charset="0"/>
              </a:rPr>
              <a:t>Provides fast coordinated means to address emergencies</a:t>
            </a:r>
          </a:p>
          <a:p>
            <a:pPr marL="236538" indent="-236538">
              <a:buSzPct val="65000"/>
              <a:buFont typeface="Wingdings" panose="05000000000000000000" pitchFamily="2" charset="2"/>
              <a:buChar char="§"/>
            </a:pPr>
            <a:r>
              <a:rPr lang="en-US" sz="2800" dirty="0">
                <a:latin typeface="Arial" panose="020B0604020202020204" pitchFamily="34" charset="0"/>
              </a:rPr>
              <a:t>Can be opened 3 ways:</a:t>
            </a:r>
          </a:p>
          <a:p>
            <a:pPr>
              <a:spcBef>
                <a:spcPct val="0"/>
              </a:spcBef>
              <a:buSzPct val="100000"/>
            </a:pPr>
            <a:endParaRPr lang="en-US" sz="2800" dirty="0">
              <a:solidFill>
                <a:schemeClr val="tx1"/>
              </a:solidFill>
              <a:latin typeface="Arial" panose="020B0604020202020204" pitchFamily="34" charset="0"/>
            </a:endParaRPr>
          </a:p>
          <a:p>
            <a:pPr>
              <a:spcBef>
                <a:spcPct val="0"/>
              </a:spcBef>
              <a:buFont typeface="Wingdings" pitchFamily="2" charset="2"/>
              <a:buChar char="ü"/>
            </a:pPr>
            <a:endParaRPr lang="en-US" sz="2000" b="1" dirty="0">
              <a:solidFill>
                <a:schemeClr val="tx1"/>
              </a:solidFill>
              <a:latin typeface="Arial" panose="020B0604020202020204" pitchFamily="34" charset="0"/>
            </a:endParaRPr>
          </a:p>
          <a:p>
            <a:pPr>
              <a:spcBef>
                <a:spcPct val="0"/>
              </a:spcBef>
              <a:buFont typeface="Wingdings" pitchFamily="2" charset="2"/>
              <a:buNone/>
            </a:pPr>
            <a:endParaRPr lang="en-US" sz="2400" b="1" dirty="0">
              <a:solidFill>
                <a:schemeClr val="tx1"/>
              </a:solidFill>
              <a:latin typeface="Arial" panose="020B0604020202020204" pitchFamily="34" charset="0"/>
            </a:endParaRPr>
          </a:p>
          <a:p>
            <a:pPr>
              <a:spcBef>
                <a:spcPct val="0"/>
              </a:spcBef>
              <a:buFont typeface="Wingdings" pitchFamily="2" charset="2"/>
              <a:buNone/>
            </a:pPr>
            <a:endParaRPr lang="en-US" sz="2400" b="1" dirty="0">
              <a:solidFill>
                <a:schemeClr val="tx1"/>
              </a:solidFill>
              <a:latin typeface="Arial" panose="020B0604020202020204" pitchFamily="34" charset="0"/>
            </a:endParaRPr>
          </a:p>
          <a:p>
            <a:pPr>
              <a:spcBef>
                <a:spcPct val="0"/>
              </a:spcBef>
              <a:buFont typeface="Wingdings" pitchFamily="2" charset="2"/>
              <a:buNone/>
            </a:pPr>
            <a:endParaRPr lang="en-US" sz="2400" b="1" dirty="0">
              <a:solidFill>
                <a:schemeClr val="tx1"/>
              </a:solidFill>
              <a:latin typeface="Arial" panose="020B0604020202020204" pitchFamily="34" charset="0"/>
            </a:endParaRPr>
          </a:p>
        </p:txBody>
      </p:sp>
      <p:pic>
        <p:nvPicPr>
          <p:cNvPr id="9" name="Picture 8" descr="barrier transfer &quot;zipper&quot; machine"/>
          <p:cNvPicPr>
            <a:picLocks noChangeAspect="1" noChangeArrowheads="1"/>
          </p:cNvPicPr>
          <p:nvPr/>
        </p:nvPicPr>
        <p:blipFill>
          <a:blip r:embed="rId5" cstate="screen"/>
          <a:srcRect l="32076" t="17297" r="16038" b="25946"/>
          <a:stretch>
            <a:fillRect/>
          </a:stretch>
        </p:blipFill>
        <p:spPr bwMode="auto">
          <a:xfrm>
            <a:off x="646982" y="3920809"/>
            <a:ext cx="1875629" cy="1628318"/>
          </a:xfrm>
          <a:prstGeom prst="rect">
            <a:avLst/>
          </a:prstGeom>
          <a:noFill/>
          <a:ln w="28575">
            <a:noFill/>
            <a:miter lim="800000"/>
            <a:headEnd/>
            <a:tailEnd/>
          </a:ln>
        </p:spPr>
      </p:pic>
      <p:pic>
        <p:nvPicPr>
          <p:cNvPr id="10" name="Picture 8">
            <a:extLst>
              <a:ext uri="{C183D7F6-B498-43B3-948B-1728B52AA6E4}">
                <adec:decorative xmlns:adec="http://schemas.microsoft.com/office/drawing/2017/decorative" val="1"/>
              </a:ext>
            </a:extLst>
          </p:cNvPr>
          <p:cNvPicPr>
            <a:picLocks noChangeAspect="1" noChangeArrowheads="1"/>
          </p:cNvPicPr>
          <p:nvPr/>
        </p:nvPicPr>
        <p:blipFill>
          <a:blip r:embed="rId6" cstate="print"/>
          <a:srcRect l="21111" t="23334" r="16945" b="25185"/>
          <a:stretch>
            <a:fillRect/>
          </a:stretch>
        </p:blipFill>
        <p:spPr bwMode="auto">
          <a:xfrm>
            <a:off x="486802" y="1184554"/>
            <a:ext cx="3915069" cy="2736255"/>
          </a:xfrm>
          <a:prstGeom prst="rect">
            <a:avLst/>
          </a:prstGeom>
          <a:noFill/>
          <a:ln w="28575">
            <a:solidFill>
              <a:schemeClr val="bg1"/>
            </a:solidFill>
            <a:miter lim="800000"/>
            <a:headEnd/>
            <a:tailEnd/>
          </a:ln>
        </p:spPr>
      </p:pic>
      <p:sp>
        <p:nvSpPr>
          <p:cNvPr id="12" name="TextBox 11"/>
          <p:cNvSpPr txBox="1"/>
          <p:nvPr/>
        </p:nvSpPr>
        <p:spPr>
          <a:xfrm>
            <a:off x="7579349" y="5475643"/>
            <a:ext cx="1401346" cy="461665"/>
          </a:xfrm>
          <a:prstGeom prst="rect">
            <a:avLst/>
          </a:prstGeom>
          <a:solidFill>
            <a:schemeClr val="bg1"/>
          </a:solidFill>
          <a:ln>
            <a:solidFill>
              <a:srgbClr val="C00000"/>
            </a:solidFill>
          </a:ln>
        </p:spPr>
        <p:txBody>
          <a:bodyPr wrap="none" rtlCol="0">
            <a:spAutoFit/>
          </a:bodyPr>
          <a:lstStyle/>
          <a:p>
            <a:r>
              <a:rPr lang="en-US" sz="2400" b="1" dirty="0">
                <a:solidFill>
                  <a:schemeClr val="tx1"/>
                </a:solidFill>
                <a:latin typeface="Arial" panose="020B0604020202020204" pitchFamily="34" charset="0"/>
              </a:rPr>
              <a:t>*Pry Bar</a:t>
            </a:r>
          </a:p>
        </p:txBody>
      </p:sp>
      <p:sp>
        <p:nvSpPr>
          <p:cNvPr id="13" name="TextBox 12"/>
          <p:cNvSpPr txBox="1"/>
          <p:nvPr/>
        </p:nvSpPr>
        <p:spPr>
          <a:xfrm>
            <a:off x="3390522" y="5706476"/>
            <a:ext cx="3017520" cy="830997"/>
          </a:xfrm>
          <a:prstGeom prst="rect">
            <a:avLst/>
          </a:prstGeom>
          <a:solidFill>
            <a:schemeClr val="bg1"/>
          </a:solidFill>
          <a:ln>
            <a:solidFill>
              <a:srgbClr val="C00000"/>
            </a:solidFill>
          </a:ln>
        </p:spPr>
        <p:txBody>
          <a:bodyPr wrap="square" rtlCol="0">
            <a:spAutoFit/>
          </a:bodyPr>
          <a:lstStyle/>
          <a:p>
            <a:pPr algn="ctr"/>
            <a:r>
              <a:rPr lang="en-US" sz="2400" b="1" dirty="0">
                <a:solidFill>
                  <a:schemeClr val="tx1"/>
                </a:solidFill>
                <a:latin typeface="Arial" panose="020B0604020202020204" pitchFamily="34" charset="0"/>
              </a:rPr>
              <a:t>*Pick Up w/ Pusher Wheel </a:t>
            </a:r>
          </a:p>
        </p:txBody>
      </p:sp>
      <p:sp>
        <p:nvSpPr>
          <p:cNvPr id="14" name="TextBox 13"/>
          <p:cNvSpPr txBox="1"/>
          <p:nvPr/>
        </p:nvSpPr>
        <p:spPr>
          <a:xfrm>
            <a:off x="401681" y="5570422"/>
            <a:ext cx="2438400" cy="1200329"/>
          </a:xfrm>
          <a:prstGeom prst="rect">
            <a:avLst/>
          </a:prstGeom>
          <a:solidFill>
            <a:schemeClr val="bg1"/>
          </a:solidFill>
          <a:ln>
            <a:solidFill>
              <a:srgbClr val="C00000"/>
            </a:solidFill>
          </a:ln>
        </p:spPr>
        <p:txBody>
          <a:bodyPr wrap="square" rtlCol="0">
            <a:spAutoFit/>
          </a:bodyPr>
          <a:lstStyle/>
          <a:p>
            <a:pPr algn="ctr"/>
            <a:r>
              <a:rPr lang="en-US" sz="2400" b="1" dirty="0">
                <a:solidFill>
                  <a:schemeClr val="tx1"/>
                </a:solidFill>
                <a:latin typeface="Arial" panose="020B0604020202020204" pitchFamily="34" charset="0"/>
              </a:rPr>
              <a:t>*Barrier Transfer Machine</a:t>
            </a:r>
          </a:p>
        </p:txBody>
      </p:sp>
      <p:sp>
        <p:nvSpPr>
          <p:cNvPr id="6" name="Google Shape;74;p1">
            <a:extLst>
              <a:ext uri="{FF2B5EF4-FFF2-40B4-BE49-F238E27FC236}">
                <a16:creationId xmlns:a16="http://schemas.microsoft.com/office/drawing/2014/main" id="{5A4DDAFA-C223-91A1-FEF7-2397B14901A1}"/>
              </a:ext>
            </a:extLst>
          </p:cNvPr>
          <p:cNvSpPr/>
          <p:nvPr/>
        </p:nvSpPr>
        <p:spPr>
          <a:xfrm>
            <a:off x="5013311" y="3726320"/>
            <a:ext cx="2011619"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Images: Lindsay Transportation</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
        <p:nvSpPr>
          <p:cNvPr id="7" name="Google Shape;74;p1">
            <a:extLst>
              <a:ext uri="{FF2B5EF4-FFF2-40B4-BE49-F238E27FC236}">
                <a16:creationId xmlns:a16="http://schemas.microsoft.com/office/drawing/2014/main" id="{616069CC-4185-F63B-F3EF-B1C3E3006FAF}"/>
              </a:ext>
            </a:extLst>
          </p:cNvPr>
          <p:cNvSpPr/>
          <p:nvPr/>
        </p:nvSpPr>
        <p:spPr>
          <a:xfrm>
            <a:off x="3488063" y="973019"/>
            <a:ext cx="1236337"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ATSSA</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1221359224"/>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QMB 24 crash test video-combo.wmv">
            <a:hlinkClick r:id="" action="ppaction://media"/>
            <a:extLst>
              <a:ext uri="{C183D7F6-B498-43B3-948B-1728B52AA6E4}">
                <adec:decorative xmlns:adec="http://schemas.microsoft.com/office/drawing/2017/decorative" val="1"/>
              </a:ext>
            </a:extLst>
          </p:cNvPr>
          <p:cNvPicPr>
            <a:picLocks noRot="1" noChangeAspect="1"/>
          </p:cNvPicPr>
          <p:nvPr>
            <a:videoFile r:link="rId1"/>
          </p:nvPr>
        </p:nvPicPr>
        <p:blipFill>
          <a:blip r:embed="rId5" cstate="print"/>
          <a:stretch>
            <a:fillRect/>
          </a:stretch>
        </p:blipFill>
        <p:spPr>
          <a:xfrm flipH="1" flipV="1">
            <a:off x="5981700" y="5286375"/>
            <a:ext cx="63500" cy="47625"/>
          </a:xfrm>
          <a:prstGeom prst="rect">
            <a:avLst/>
          </a:prstGeom>
          <a:ln w="12700">
            <a:solidFill>
              <a:schemeClr val="accent1">
                <a:lumMod val="60000"/>
                <a:lumOff val="40000"/>
              </a:schemeClr>
            </a:solidFill>
          </a:ln>
        </p:spPr>
      </p:pic>
      <p:sp>
        <p:nvSpPr>
          <p:cNvPr id="19463" name="Rectangle 8"/>
          <p:cNvSpPr>
            <a:spLocks noChangeArrowheads="1"/>
          </p:cNvSpPr>
          <p:nvPr/>
        </p:nvSpPr>
        <p:spPr bwMode="auto">
          <a:xfrm>
            <a:off x="5514814" y="1483214"/>
            <a:ext cx="3276600" cy="2554545"/>
          </a:xfrm>
          <a:prstGeom prst="rect">
            <a:avLst/>
          </a:prstGeom>
          <a:noFill/>
          <a:ln w="9525">
            <a:noFill/>
            <a:miter lim="800000"/>
            <a:headEnd/>
            <a:tailEnd/>
          </a:ln>
        </p:spPr>
        <p:txBody>
          <a:bodyPr wrap="square" anchor="ctr">
            <a:spAutoFit/>
          </a:bodyPr>
          <a:lstStyle/>
          <a:p>
            <a:pPr marL="231775" indent="-231775">
              <a:buClr>
                <a:srgbClr val="C00000"/>
              </a:buClr>
              <a:buSzPct val="65000"/>
              <a:buFont typeface="Wingdings" panose="05000000000000000000" pitchFamily="2" charset="2"/>
              <a:buChar char="§"/>
            </a:pPr>
            <a:r>
              <a:rPr lang="en-US" sz="2800" dirty="0">
                <a:solidFill>
                  <a:schemeClr val="tx1"/>
                </a:solidFill>
                <a:latin typeface="Arial" panose="020B0604020202020204" pitchFamily="34" charset="0"/>
              </a:rPr>
              <a:t>4.4 ft deflection</a:t>
            </a:r>
          </a:p>
          <a:p>
            <a:pPr marL="231775" indent="-231775">
              <a:buClr>
                <a:srgbClr val="C00000"/>
              </a:buClr>
              <a:buSzPct val="65000"/>
              <a:buFont typeface="Wingdings" panose="05000000000000000000" pitchFamily="2" charset="2"/>
              <a:buChar char="§"/>
            </a:pPr>
            <a:r>
              <a:rPr lang="en-US" sz="2800" dirty="0">
                <a:solidFill>
                  <a:schemeClr val="tx1"/>
                </a:solidFill>
                <a:latin typeface="Arial" panose="020B0604020202020204" pitchFamily="34" charset="0"/>
              </a:rPr>
              <a:t>Excellent post impact vehicle behavior</a:t>
            </a:r>
          </a:p>
          <a:p>
            <a:endParaRPr lang="en-US" sz="2800" b="1" dirty="0">
              <a:solidFill>
                <a:schemeClr val="tx1"/>
              </a:solidFill>
              <a:latin typeface="Arial" panose="020B0604020202020204" pitchFamily="34" charset="0"/>
            </a:endParaRPr>
          </a:p>
          <a:p>
            <a:pPr algn="ctr" eaLnBrk="0" hangingPunct="0"/>
            <a:endParaRPr lang="en-US" sz="2000" b="1" dirty="0">
              <a:solidFill>
                <a:schemeClr val="tx1"/>
              </a:solidFill>
              <a:latin typeface="Arial" panose="020B0604020202020204" pitchFamily="34" charset="0"/>
            </a:endParaRPr>
          </a:p>
        </p:txBody>
      </p:sp>
      <p:sp>
        <p:nvSpPr>
          <p:cNvPr id="8" name="Rectangle 7"/>
          <p:cNvSpPr/>
          <p:nvPr/>
        </p:nvSpPr>
        <p:spPr>
          <a:xfrm>
            <a:off x="838200" y="4823966"/>
            <a:ext cx="7162800" cy="1077218"/>
          </a:xfrm>
          <a:prstGeom prst="rect">
            <a:avLst/>
          </a:prstGeom>
          <a:solidFill>
            <a:schemeClr val="bg1"/>
          </a:solidFill>
          <a:ln>
            <a:solidFill>
              <a:srgbClr val="C00000"/>
            </a:solidFill>
          </a:ln>
        </p:spPr>
        <p:txBody>
          <a:bodyPr wrap="square">
            <a:spAutoFit/>
          </a:bodyPr>
          <a:lstStyle/>
          <a:p>
            <a:pPr algn="ctr"/>
            <a:r>
              <a:rPr lang="en-US" sz="3200" b="1" dirty="0">
                <a:solidFill>
                  <a:schemeClr val="tx1"/>
                </a:solidFill>
                <a:latin typeface="Arial" panose="020B0604020202020204" pitchFamily="34" charset="0"/>
              </a:rPr>
              <a:t>TL-3 (LON 3-11)  62.5 mph</a:t>
            </a:r>
          </a:p>
          <a:p>
            <a:pPr algn="ctr"/>
            <a:r>
              <a:rPr lang="en-US" sz="3200" b="1" dirty="0">
                <a:solidFill>
                  <a:schemeClr val="tx1"/>
                </a:solidFill>
                <a:latin typeface="Arial" panose="020B0604020202020204" pitchFamily="34" charset="0"/>
              </a:rPr>
              <a:t> ¾ Ton Pick-Up  (2,000K)  at  25°</a:t>
            </a:r>
          </a:p>
        </p:txBody>
      </p:sp>
      <p:pic>
        <p:nvPicPr>
          <p:cNvPr id="7" name="QMB T#001 Digital 8 EOT01-01.avi">
            <a:hlinkClick r:id="" action="ppaction://media"/>
            <a:extLst>
              <a:ext uri="{C183D7F6-B498-43B3-948B-1728B52AA6E4}">
                <adec:decorative xmlns:adec="http://schemas.microsoft.com/office/drawing/2017/decorative" val="1"/>
              </a:ext>
            </a:extLst>
          </p:cNvPr>
          <p:cNvPicPr>
            <a:picLocks noRot="1" noChangeAspect="1"/>
          </p:cNvPicPr>
          <p:nvPr>
            <a:videoFile r:link="rId2"/>
          </p:nvPr>
        </p:nvPicPr>
        <p:blipFill>
          <a:blip r:embed="rId6" cstate="print"/>
          <a:stretch>
            <a:fillRect/>
          </a:stretch>
        </p:blipFill>
        <p:spPr>
          <a:xfrm>
            <a:off x="609600" y="1045987"/>
            <a:ext cx="4495800" cy="3429000"/>
          </a:xfrm>
          <a:prstGeom prst="rect">
            <a:avLst/>
          </a:prstGeom>
        </p:spPr>
      </p:pic>
      <p:sp>
        <p:nvSpPr>
          <p:cNvPr id="10" name="Title 9"/>
          <p:cNvSpPr>
            <a:spLocks noGrp="1"/>
          </p:cNvSpPr>
          <p:nvPr>
            <p:ph type="ctrTitle"/>
          </p:nvPr>
        </p:nvSpPr>
        <p:spPr>
          <a:xfrm>
            <a:off x="381000" y="0"/>
            <a:ext cx="8763000" cy="1295399"/>
          </a:xfrm>
          <a:solidFill>
            <a:schemeClr val="bg1"/>
          </a:solidFill>
        </p:spPr>
        <p:txBody>
          <a:bodyPr/>
          <a:lstStyle/>
          <a:p>
            <a:r>
              <a:rPr lang="en-US" dirty="0"/>
              <a:t>Movable Barrier Deflection</a:t>
            </a:r>
          </a:p>
        </p:txBody>
      </p:sp>
      <p:sp>
        <p:nvSpPr>
          <p:cNvPr id="3" name="Google Shape;74;p1">
            <a:extLst>
              <a:ext uri="{FF2B5EF4-FFF2-40B4-BE49-F238E27FC236}">
                <a16:creationId xmlns:a16="http://schemas.microsoft.com/office/drawing/2014/main" id="{906AE357-A69E-AE44-58B6-241558E694A7}"/>
              </a:ext>
            </a:extLst>
          </p:cNvPr>
          <p:cNvSpPr/>
          <p:nvPr/>
        </p:nvSpPr>
        <p:spPr>
          <a:xfrm>
            <a:off x="2667000" y="4497916"/>
            <a:ext cx="2619213"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Midwest Roadside Safety Facility</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2534216963"/>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9"/>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9"/>
                                        </p:tgtEl>
                                      </p:cBhvr>
                                    </p:cmd>
                                  </p:childTnLst>
                                </p:cTn>
                              </p:par>
                            </p:childTnLst>
                          </p:cTn>
                        </p:par>
                      </p:childTnLst>
                    </p:cTn>
                  </p:par>
                </p:childTnLst>
              </p:cTn>
              <p:nextCondLst>
                <p:cond evt="onClick" delay="0">
                  <p:tgtEl>
                    <p:spTgt spid="9"/>
                  </p:tgtEl>
                </p:cond>
              </p:nextCondLst>
            </p:seq>
            <p:video>
              <p:cMediaNode>
                <p:cTn id="7" fill="hold" display="0">
                  <p:stCondLst>
                    <p:cond delay="indefinite"/>
                  </p:stCondLst>
                  <p:endCondLst>
                    <p:cond evt="onNext" delay="0">
                      <p:tgtEl>
                        <p:sldTgt/>
                      </p:tgtEl>
                    </p:cond>
                    <p:cond evt="onPrev" delay="0">
                      <p:tgtEl>
                        <p:sldTgt/>
                      </p:tgtEl>
                    </p:cond>
                  </p:endCondLst>
                </p:cTn>
                <p:tgtEl>
                  <p:spTgt spid="9"/>
                </p:tgtEl>
              </p:cMediaNode>
            </p:video>
            <p:seq concurrent="1" nextAc="seek">
              <p:cTn id="8" restart="whenNotActive" fill="hold" evtFilter="cancelBubble" nodeType="interactiveSeq">
                <p:stCondLst>
                  <p:cond evt="onClick" delay="0">
                    <p:tgtEl>
                      <p:spTgt spid="7"/>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7"/>
                                        </p:tgtEl>
                                      </p:cBhvr>
                                    </p:cmd>
                                  </p:childTnLst>
                                </p:cTn>
                              </p:par>
                            </p:childTnLst>
                          </p:cTn>
                        </p:par>
                      </p:childTnLst>
                    </p:cTn>
                  </p:par>
                </p:childTnLst>
              </p:cTn>
              <p:nextCondLst>
                <p:cond evt="onClick" delay="0">
                  <p:tgtEl>
                    <p:spTgt spid="7"/>
                  </p:tgtEl>
                </p:cond>
              </p:nextCondLst>
            </p:seq>
            <p:video>
              <p:cMediaNode>
                <p:cTn id="13" fill="hold" display="0">
                  <p:stCondLst>
                    <p:cond delay="indefinite"/>
                  </p:stCondLst>
                  <p:endCondLst>
                    <p:cond evt="onNext" delay="0">
                      <p:tgtEl>
                        <p:sldTgt/>
                      </p:tgtEl>
                    </p:cond>
                    <p:cond evt="onPrev" delay="0">
                      <p:tgtEl>
                        <p:sldTgt/>
                      </p:tgtEl>
                    </p:cond>
                  </p:endCondLst>
                </p:cTn>
                <p:tgtEl>
                  <p:spTgt spid="7"/>
                </p:tgtEl>
              </p:cMediaNode>
            </p:video>
          </p:childTnLst>
        </p:cTn>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QMB T#001 Digital 8 EOT01-01.avi" descr="Video of moveable barrier being crash tested ">
            <a:hlinkClick r:id="" action="ppaction://media"/>
            <a:extLst>
              <a:ext uri="{C183D7F6-B498-43B3-948B-1728B52AA6E4}">
                <adec:decorative xmlns:adec="http://schemas.microsoft.com/office/drawing/2017/decorative" val="0"/>
              </a:ext>
            </a:extLst>
          </p:cNvPr>
          <p:cNvPicPr>
            <a:picLocks noRot="1" noChangeAspect="1"/>
          </p:cNvPicPr>
          <p:nvPr>
            <a:videoFile r:link="rId1"/>
          </p:nvPr>
        </p:nvPicPr>
        <p:blipFill>
          <a:blip r:embed="rId3" cstate="print"/>
          <a:stretch>
            <a:fillRect/>
          </a:stretch>
        </p:blipFill>
        <p:spPr>
          <a:xfrm>
            <a:off x="76200" y="76200"/>
            <a:ext cx="8940800" cy="6705600"/>
          </a:xfrm>
          <a:prstGeom prst="rect">
            <a:avLst/>
          </a:prstGeom>
        </p:spPr>
      </p:pic>
      <p:sp>
        <p:nvSpPr>
          <p:cNvPr id="2" name="Google Shape;74;p1">
            <a:extLst>
              <a:ext uri="{FF2B5EF4-FFF2-40B4-BE49-F238E27FC236}">
                <a16:creationId xmlns:a16="http://schemas.microsoft.com/office/drawing/2014/main" id="{17050DB8-8C65-92F2-9E06-E8DB2C40F0CD}"/>
              </a:ext>
            </a:extLst>
          </p:cNvPr>
          <p:cNvSpPr/>
          <p:nvPr/>
        </p:nvSpPr>
        <p:spPr>
          <a:xfrm>
            <a:off x="6448587" y="6324600"/>
            <a:ext cx="2619213"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chemeClr val="bg1"/>
                </a:solidFill>
                <a:latin typeface="Arial" panose="020B0604020202020204" pitchFamily="34" charset="0"/>
                <a:ea typeface="Open Sans"/>
                <a:cs typeface="Arial" panose="020B0604020202020204" pitchFamily="34" charset="0"/>
                <a:sym typeface="Open Sans"/>
              </a:rPr>
              <a:t>Image: Midwest Roadside Safety Facility</a:t>
            </a:r>
            <a:endParaRPr sz="1000" dirty="0">
              <a:solidFill>
                <a:schemeClr val="bg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34000766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704"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97932" y="1535622"/>
            <a:ext cx="2650067" cy="4267200"/>
          </a:xfrm>
        </p:spPr>
        <p:txBody>
          <a:bodyPr/>
          <a:lstStyle/>
          <a:p>
            <a:r>
              <a:rPr lang="en-US" dirty="0"/>
              <a:t>An alternative to portable concrete barriers for short-term work zones</a:t>
            </a:r>
          </a:p>
        </p:txBody>
      </p:sp>
      <p:pic>
        <p:nvPicPr>
          <p:cNvPr id="9219" name="Picture 3" descr="Steel Barrier sections connected on roadside"/>
          <p:cNvPicPr>
            <a:picLocks noChangeAspect="1" noChangeArrowheads="1"/>
          </p:cNvPicPr>
          <p:nvPr/>
        </p:nvPicPr>
        <p:blipFill>
          <a:blip r:embed="rId3" cstate="print"/>
          <a:srcRect l="8785" t="26042" r="40263" b="12500"/>
          <a:stretch>
            <a:fillRect/>
          </a:stretch>
        </p:blipFill>
        <p:spPr bwMode="auto">
          <a:xfrm>
            <a:off x="3276600" y="1676400"/>
            <a:ext cx="5423707" cy="3678146"/>
          </a:xfrm>
          <a:prstGeom prst="rect">
            <a:avLst/>
          </a:prstGeom>
          <a:noFill/>
          <a:ln w="9525">
            <a:noFill/>
            <a:miter lim="800000"/>
            <a:headEnd/>
            <a:tailEnd/>
          </a:ln>
        </p:spPr>
      </p:pic>
      <p:sp>
        <p:nvSpPr>
          <p:cNvPr id="5" name="Rectangle 2">
            <a:extLst>
              <a:ext uri="{FF2B5EF4-FFF2-40B4-BE49-F238E27FC236}">
                <a16:creationId xmlns:a16="http://schemas.microsoft.com/office/drawing/2014/main" id="{A1BF7239-2132-4F10-8008-ACDFC3478C8F}"/>
              </a:ext>
            </a:extLst>
          </p:cNvPr>
          <p:cNvSpPr txBox="1">
            <a:spLocks noChangeArrowheads="1"/>
          </p:cNvSpPr>
          <p:nvPr/>
        </p:nvSpPr>
        <p:spPr bwMode="auto">
          <a:xfrm>
            <a:off x="397933" y="304800"/>
            <a:ext cx="8746067" cy="685800"/>
          </a:xfrm>
          <a:prstGeom prst="rect">
            <a:avLst/>
          </a:prstGeom>
          <a:noFill/>
          <a:ln w="25400" cap="flat" cmpd="sng" algn="ctr">
            <a:solidFill>
              <a:schemeClr val="accent3"/>
            </a:solidFill>
            <a:prstDash val="solid"/>
            <a:miter lim="800000"/>
            <a:headEnd/>
            <a:tailEnd/>
          </a:ln>
          <a:effec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3200" b="1" i="0" baseline="0">
                <a:solidFill>
                  <a:srgbClr val="008080"/>
                </a:solidFill>
                <a:effectLst/>
                <a:latin typeface="Arial" panose="020B0604020202020204" pitchFamily="34" charset="0"/>
                <a:ea typeface="+mj-ea"/>
                <a:cs typeface="Arial" panose="020B0604020202020204" pitchFamily="34" charset="0"/>
              </a:defRPr>
            </a:lvl1pPr>
            <a:lvl2pPr algn="ctr" rtl="0" eaLnBrk="0" fontAlgn="base" hangingPunct="0">
              <a:spcBef>
                <a:spcPct val="0"/>
              </a:spcBef>
              <a:spcAft>
                <a:spcPct val="0"/>
              </a:spcAft>
              <a:defRPr sz="4000" b="1" i="1">
                <a:solidFill>
                  <a:srgbClr val="CC3300"/>
                </a:solidFill>
                <a:latin typeface="Calibri" pitchFamily="34" charset="0"/>
              </a:defRPr>
            </a:lvl2pPr>
            <a:lvl3pPr algn="ctr" rtl="0" eaLnBrk="0" fontAlgn="base" hangingPunct="0">
              <a:spcBef>
                <a:spcPct val="0"/>
              </a:spcBef>
              <a:spcAft>
                <a:spcPct val="0"/>
              </a:spcAft>
              <a:defRPr sz="4000" b="1" i="1">
                <a:solidFill>
                  <a:srgbClr val="CC3300"/>
                </a:solidFill>
                <a:latin typeface="Calibri" pitchFamily="34" charset="0"/>
              </a:defRPr>
            </a:lvl3pPr>
            <a:lvl4pPr algn="ctr" rtl="0" eaLnBrk="0" fontAlgn="base" hangingPunct="0">
              <a:spcBef>
                <a:spcPct val="0"/>
              </a:spcBef>
              <a:spcAft>
                <a:spcPct val="0"/>
              </a:spcAft>
              <a:defRPr sz="4000" b="1" i="1">
                <a:solidFill>
                  <a:srgbClr val="CC3300"/>
                </a:solidFill>
                <a:latin typeface="Calibri" pitchFamily="34" charset="0"/>
              </a:defRPr>
            </a:lvl4pPr>
            <a:lvl5pPr algn="ctr" rtl="0" eaLnBrk="0" fontAlgn="base" hangingPunct="0">
              <a:spcBef>
                <a:spcPct val="0"/>
              </a:spcBef>
              <a:spcAft>
                <a:spcPct val="0"/>
              </a:spcAft>
              <a:defRPr sz="4000" b="1" i="1">
                <a:solidFill>
                  <a:srgbClr val="CC3300"/>
                </a:solidFill>
                <a:latin typeface="Calibri" pitchFamily="34" charset="0"/>
              </a:defRPr>
            </a:lvl5pPr>
            <a:lvl6pPr marL="457200" algn="ctr" rtl="0" fontAlgn="base">
              <a:spcBef>
                <a:spcPct val="0"/>
              </a:spcBef>
              <a:spcAft>
                <a:spcPct val="0"/>
              </a:spcAft>
              <a:defRPr sz="4000" b="1" i="1">
                <a:solidFill>
                  <a:srgbClr val="CC3300"/>
                </a:solidFill>
                <a:latin typeface="Verdana" pitchFamily="34" charset="0"/>
              </a:defRPr>
            </a:lvl6pPr>
            <a:lvl7pPr marL="914400" algn="ctr" rtl="0" fontAlgn="base">
              <a:spcBef>
                <a:spcPct val="0"/>
              </a:spcBef>
              <a:spcAft>
                <a:spcPct val="0"/>
              </a:spcAft>
              <a:defRPr sz="4000" b="1" i="1">
                <a:solidFill>
                  <a:srgbClr val="CC3300"/>
                </a:solidFill>
                <a:latin typeface="Verdana" pitchFamily="34" charset="0"/>
              </a:defRPr>
            </a:lvl7pPr>
            <a:lvl8pPr marL="1371600" algn="ctr" rtl="0" fontAlgn="base">
              <a:spcBef>
                <a:spcPct val="0"/>
              </a:spcBef>
              <a:spcAft>
                <a:spcPct val="0"/>
              </a:spcAft>
              <a:defRPr sz="4000" b="1" i="1">
                <a:solidFill>
                  <a:srgbClr val="CC3300"/>
                </a:solidFill>
                <a:latin typeface="Verdana" pitchFamily="34" charset="0"/>
              </a:defRPr>
            </a:lvl8pPr>
            <a:lvl9pPr marL="1828800" algn="ctr" rtl="0" fontAlgn="base">
              <a:spcBef>
                <a:spcPct val="0"/>
              </a:spcBef>
              <a:spcAft>
                <a:spcPct val="0"/>
              </a:spcAft>
              <a:defRPr sz="4000" b="1" i="1">
                <a:solidFill>
                  <a:srgbClr val="CC3300"/>
                </a:solidFill>
                <a:latin typeface="Verdana" pitchFamily="34" charset="0"/>
              </a:defRPr>
            </a:lvl9pPr>
          </a:lstStyle>
          <a:p>
            <a:pPr lvl="0" eaLnBrk="1" hangingPunct="1">
              <a:defRPr/>
            </a:pPr>
            <a:r>
              <a:rPr lang="en-US" dirty="0"/>
              <a:t>6. Steel Barriers</a:t>
            </a:r>
            <a:endParaRPr lang="en-US" kern="0" dirty="0"/>
          </a:p>
        </p:txBody>
      </p:sp>
      <p:sp>
        <p:nvSpPr>
          <p:cNvPr id="3" name="TextBox 2" descr="http://www.gproadwaysolutions.com/category/sales/barriers/vulcan-barriers">
            <a:extLst>
              <a:ext uri="{FF2B5EF4-FFF2-40B4-BE49-F238E27FC236}">
                <a16:creationId xmlns:a16="http://schemas.microsoft.com/office/drawing/2014/main" id="{3375FB6A-27EB-D546-A5AF-E775BC7C9DA0}"/>
              </a:ext>
            </a:extLst>
          </p:cNvPr>
          <p:cNvSpPr txBox="1"/>
          <p:nvPr/>
        </p:nvSpPr>
        <p:spPr>
          <a:xfrm>
            <a:off x="2971800" y="5354546"/>
            <a:ext cx="5867400" cy="215444"/>
          </a:xfrm>
          <a:prstGeom prst="rect">
            <a:avLst/>
          </a:prstGeom>
          <a:noFill/>
        </p:spPr>
        <p:txBody>
          <a:bodyPr wrap="square" rtlCol="0">
            <a:spAutoFit/>
          </a:bodyPr>
          <a:lstStyle/>
          <a:p>
            <a:r>
              <a:rPr lang="en-US" sz="800" dirty="0"/>
              <a:t>https://www.gproadwaysolutions.com/sales/manufacturer/vulcan-barrier-portable-steel-longitudinal-barrier</a:t>
            </a:r>
          </a:p>
        </p:txBody>
      </p:sp>
    </p:spTree>
    <p:extLst>
      <p:ext uri="{BB962C8B-B14F-4D97-AF65-F5344CB8AC3E}">
        <p14:creationId xmlns:p14="http://schemas.microsoft.com/office/powerpoint/2010/main" val="3958840499"/>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533400" y="723899"/>
            <a:ext cx="6324600" cy="1447800"/>
          </a:xfrm>
        </p:spPr>
        <p:txBody>
          <a:bodyPr/>
          <a:lstStyle/>
          <a:p>
            <a:endParaRPr lang="en-US" dirty="0"/>
          </a:p>
          <a:p>
            <a:r>
              <a:rPr lang="en-US" dirty="0"/>
              <a:t>Short-term work zones, such as short activity areas where the barrier must be placed and removed on a daily basis</a:t>
            </a:r>
          </a:p>
          <a:p>
            <a:endParaRPr lang="en-US" dirty="0"/>
          </a:p>
        </p:txBody>
      </p:sp>
      <p:sp>
        <p:nvSpPr>
          <p:cNvPr id="10" name="Rectangle 2">
            <a:extLst>
              <a:ext uri="{FF2B5EF4-FFF2-40B4-BE49-F238E27FC236}">
                <a16:creationId xmlns:a16="http://schemas.microsoft.com/office/drawing/2014/main" id="{D4935C80-6D06-47AA-AAB4-9731F260E82E}"/>
              </a:ext>
            </a:extLst>
          </p:cNvPr>
          <p:cNvSpPr txBox="1">
            <a:spLocks noChangeArrowheads="1"/>
          </p:cNvSpPr>
          <p:nvPr/>
        </p:nvSpPr>
        <p:spPr bwMode="auto">
          <a:xfrm>
            <a:off x="533400" y="207432"/>
            <a:ext cx="8585200" cy="935567"/>
          </a:xfrm>
          <a:prstGeom prst="rect">
            <a:avLst/>
          </a:prstGeom>
          <a:noFill/>
          <a:ln w="25400" cap="flat" cmpd="sng" algn="ctr">
            <a:solidFill>
              <a:schemeClr val="accent3"/>
            </a:solidFill>
            <a:prstDash val="solid"/>
            <a:miter lim="800000"/>
            <a:headEnd/>
            <a:tailEnd/>
          </a:ln>
          <a:effec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3200" b="1" i="0" baseline="0">
                <a:solidFill>
                  <a:srgbClr val="008080"/>
                </a:solidFill>
                <a:effectLst/>
                <a:latin typeface="Arial" panose="020B0604020202020204" pitchFamily="34" charset="0"/>
                <a:ea typeface="+mj-ea"/>
                <a:cs typeface="Arial" panose="020B0604020202020204" pitchFamily="34" charset="0"/>
              </a:defRPr>
            </a:lvl1pPr>
            <a:lvl2pPr algn="ctr" rtl="0" eaLnBrk="0" fontAlgn="base" hangingPunct="0">
              <a:spcBef>
                <a:spcPct val="0"/>
              </a:spcBef>
              <a:spcAft>
                <a:spcPct val="0"/>
              </a:spcAft>
              <a:defRPr sz="4000" b="1" i="1">
                <a:solidFill>
                  <a:srgbClr val="CC3300"/>
                </a:solidFill>
                <a:latin typeface="Calibri" pitchFamily="34" charset="0"/>
              </a:defRPr>
            </a:lvl2pPr>
            <a:lvl3pPr algn="ctr" rtl="0" eaLnBrk="0" fontAlgn="base" hangingPunct="0">
              <a:spcBef>
                <a:spcPct val="0"/>
              </a:spcBef>
              <a:spcAft>
                <a:spcPct val="0"/>
              </a:spcAft>
              <a:defRPr sz="4000" b="1" i="1">
                <a:solidFill>
                  <a:srgbClr val="CC3300"/>
                </a:solidFill>
                <a:latin typeface="Calibri" pitchFamily="34" charset="0"/>
              </a:defRPr>
            </a:lvl3pPr>
            <a:lvl4pPr algn="ctr" rtl="0" eaLnBrk="0" fontAlgn="base" hangingPunct="0">
              <a:spcBef>
                <a:spcPct val="0"/>
              </a:spcBef>
              <a:spcAft>
                <a:spcPct val="0"/>
              </a:spcAft>
              <a:defRPr sz="4000" b="1" i="1">
                <a:solidFill>
                  <a:srgbClr val="CC3300"/>
                </a:solidFill>
                <a:latin typeface="Calibri" pitchFamily="34" charset="0"/>
              </a:defRPr>
            </a:lvl4pPr>
            <a:lvl5pPr algn="ctr" rtl="0" eaLnBrk="0" fontAlgn="base" hangingPunct="0">
              <a:spcBef>
                <a:spcPct val="0"/>
              </a:spcBef>
              <a:spcAft>
                <a:spcPct val="0"/>
              </a:spcAft>
              <a:defRPr sz="4000" b="1" i="1">
                <a:solidFill>
                  <a:srgbClr val="CC3300"/>
                </a:solidFill>
                <a:latin typeface="Calibri" pitchFamily="34" charset="0"/>
              </a:defRPr>
            </a:lvl5pPr>
            <a:lvl6pPr marL="457200" algn="ctr" rtl="0" fontAlgn="base">
              <a:spcBef>
                <a:spcPct val="0"/>
              </a:spcBef>
              <a:spcAft>
                <a:spcPct val="0"/>
              </a:spcAft>
              <a:defRPr sz="4000" b="1" i="1">
                <a:solidFill>
                  <a:srgbClr val="CC3300"/>
                </a:solidFill>
                <a:latin typeface="Verdana" pitchFamily="34" charset="0"/>
              </a:defRPr>
            </a:lvl6pPr>
            <a:lvl7pPr marL="914400" algn="ctr" rtl="0" fontAlgn="base">
              <a:spcBef>
                <a:spcPct val="0"/>
              </a:spcBef>
              <a:spcAft>
                <a:spcPct val="0"/>
              </a:spcAft>
              <a:defRPr sz="4000" b="1" i="1">
                <a:solidFill>
                  <a:srgbClr val="CC3300"/>
                </a:solidFill>
                <a:latin typeface="Verdana" pitchFamily="34" charset="0"/>
              </a:defRPr>
            </a:lvl7pPr>
            <a:lvl8pPr marL="1371600" algn="ctr" rtl="0" fontAlgn="base">
              <a:spcBef>
                <a:spcPct val="0"/>
              </a:spcBef>
              <a:spcAft>
                <a:spcPct val="0"/>
              </a:spcAft>
              <a:defRPr sz="4000" b="1" i="1">
                <a:solidFill>
                  <a:srgbClr val="CC3300"/>
                </a:solidFill>
                <a:latin typeface="Verdana" pitchFamily="34" charset="0"/>
              </a:defRPr>
            </a:lvl8pPr>
            <a:lvl9pPr marL="1828800" algn="ctr" rtl="0" fontAlgn="base">
              <a:spcBef>
                <a:spcPct val="0"/>
              </a:spcBef>
              <a:spcAft>
                <a:spcPct val="0"/>
              </a:spcAft>
              <a:defRPr sz="4000" b="1" i="1">
                <a:solidFill>
                  <a:srgbClr val="CC3300"/>
                </a:solidFill>
                <a:latin typeface="Verdana" pitchFamily="34" charset="0"/>
              </a:defRPr>
            </a:lvl9pPr>
          </a:lstStyle>
          <a:p>
            <a:pPr lvl="0" eaLnBrk="1" hangingPunct="1">
              <a:defRPr/>
            </a:pPr>
            <a:r>
              <a:rPr lang="en-US" sz="3600" dirty="0"/>
              <a:t>Typical Applications</a:t>
            </a:r>
            <a:endParaRPr lang="en-US" sz="3600" kern="0" dirty="0"/>
          </a:p>
        </p:txBody>
      </p:sp>
    </p:spTree>
    <p:extLst>
      <p:ext uri="{BB962C8B-B14F-4D97-AF65-F5344CB8AC3E}">
        <p14:creationId xmlns:p14="http://schemas.microsoft.com/office/powerpoint/2010/main" val="659716837"/>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4" descr="Single unit truck impacting steel barrier during crash test"/>
          <p:cNvPicPr>
            <a:picLocks noChangeAspect="1" noChangeArrowheads="1"/>
          </p:cNvPicPr>
          <p:nvPr/>
        </p:nvPicPr>
        <p:blipFill>
          <a:blip r:embed="rId3" cstate="print"/>
          <a:srcRect/>
          <a:stretch>
            <a:fillRect/>
          </a:stretch>
        </p:blipFill>
        <p:spPr bwMode="auto">
          <a:xfrm>
            <a:off x="4495800" y="786567"/>
            <a:ext cx="3479920" cy="4623633"/>
          </a:xfrm>
          <a:prstGeom prst="rect">
            <a:avLst/>
          </a:prstGeom>
          <a:noFill/>
          <a:ln w="9525">
            <a:noFill/>
            <a:miter lim="800000"/>
            <a:headEnd/>
            <a:tailEnd/>
          </a:ln>
        </p:spPr>
      </p:pic>
      <p:sp>
        <p:nvSpPr>
          <p:cNvPr id="6147" name="Rectangle 6"/>
          <p:cNvSpPr>
            <a:spLocks noChangeArrowheads="1"/>
          </p:cNvSpPr>
          <p:nvPr/>
        </p:nvSpPr>
        <p:spPr bwMode="auto">
          <a:xfrm>
            <a:off x="381000" y="1752600"/>
            <a:ext cx="3200400" cy="3657600"/>
          </a:xfrm>
          <a:prstGeom prst="rect">
            <a:avLst/>
          </a:prstGeom>
          <a:noFill/>
          <a:ln w="9525">
            <a:noFill/>
            <a:miter lim="800000"/>
            <a:headEnd/>
            <a:tailEnd/>
          </a:ln>
        </p:spPr>
        <p:txBody>
          <a:bodyPr/>
          <a:lstStyle/>
          <a:p>
            <a:pPr marL="231775" indent="-231775">
              <a:spcBef>
                <a:spcPct val="20000"/>
              </a:spcBef>
              <a:buClr>
                <a:srgbClr val="C00000"/>
              </a:buClr>
              <a:buSzPct val="65000"/>
              <a:buFont typeface="Wingdings" panose="05000000000000000000" pitchFamily="2" charset="2"/>
              <a:buChar char="§"/>
            </a:pPr>
            <a:r>
              <a:rPr lang="en-US" sz="2800" dirty="0">
                <a:latin typeface="Arial" panose="020B0604020202020204" pitchFamily="34" charset="0"/>
                <a:cs typeface="Arial" panose="020B0604020202020204" pitchFamily="34" charset="0"/>
              </a:rPr>
              <a:t>Developed specifically for the US market</a:t>
            </a:r>
          </a:p>
          <a:p>
            <a:pPr marL="231775" indent="-231775">
              <a:spcBef>
                <a:spcPct val="20000"/>
              </a:spcBef>
              <a:buClr>
                <a:srgbClr val="C00000"/>
              </a:buClr>
              <a:buSzPct val="65000"/>
              <a:buFont typeface="Wingdings" panose="05000000000000000000" pitchFamily="2" charset="2"/>
              <a:buChar char="§"/>
            </a:pPr>
            <a:r>
              <a:rPr lang="en-US" sz="2800" dirty="0">
                <a:latin typeface="Arial" panose="020B0604020202020204" pitchFamily="34" charset="0"/>
                <a:cs typeface="Arial" panose="020B0604020202020204" pitchFamily="34" charset="0"/>
              </a:rPr>
              <a:t>Extensive crash testing</a:t>
            </a:r>
          </a:p>
        </p:txBody>
      </p:sp>
      <p:sp>
        <p:nvSpPr>
          <p:cNvPr id="4" name="Rectangle 2">
            <a:extLst>
              <a:ext uri="{FF2B5EF4-FFF2-40B4-BE49-F238E27FC236}">
                <a16:creationId xmlns:a16="http://schemas.microsoft.com/office/drawing/2014/main" id="{A09F01D2-A41C-4D34-9B21-9FF0DF8754B9}"/>
              </a:ext>
            </a:extLst>
          </p:cNvPr>
          <p:cNvSpPr txBox="1">
            <a:spLocks noChangeArrowheads="1"/>
          </p:cNvSpPr>
          <p:nvPr/>
        </p:nvSpPr>
        <p:spPr bwMode="auto">
          <a:xfrm>
            <a:off x="397933" y="304800"/>
            <a:ext cx="3412067" cy="1143000"/>
          </a:xfrm>
          <a:prstGeom prst="rect">
            <a:avLst/>
          </a:prstGeom>
          <a:noFill/>
          <a:ln w="25400" cap="flat" cmpd="sng" algn="ctr">
            <a:solidFill>
              <a:schemeClr val="accent3"/>
            </a:solidFill>
            <a:prstDash val="solid"/>
            <a:miter lim="800000"/>
            <a:headEnd/>
            <a:tailEnd/>
          </a:ln>
          <a:effec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3200" b="1" i="0" baseline="0">
                <a:solidFill>
                  <a:srgbClr val="008080"/>
                </a:solidFill>
                <a:effectLst/>
                <a:latin typeface="Arial" panose="020B0604020202020204" pitchFamily="34" charset="0"/>
                <a:ea typeface="+mj-ea"/>
                <a:cs typeface="Arial" panose="020B0604020202020204" pitchFamily="34" charset="0"/>
              </a:defRPr>
            </a:lvl1pPr>
            <a:lvl2pPr algn="ctr" rtl="0" eaLnBrk="0" fontAlgn="base" hangingPunct="0">
              <a:spcBef>
                <a:spcPct val="0"/>
              </a:spcBef>
              <a:spcAft>
                <a:spcPct val="0"/>
              </a:spcAft>
              <a:defRPr sz="4000" b="1" i="1">
                <a:solidFill>
                  <a:srgbClr val="CC3300"/>
                </a:solidFill>
                <a:latin typeface="Calibri" pitchFamily="34" charset="0"/>
              </a:defRPr>
            </a:lvl2pPr>
            <a:lvl3pPr algn="ctr" rtl="0" eaLnBrk="0" fontAlgn="base" hangingPunct="0">
              <a:spcBef>
                <a:spcPct val="0"/>
              </a:spcBef>
              <a:spcAft>
                <a:spcPct val="0"/>
              </a:spcAft>
              <a:defRPr sz="4000" b="1" i="1">
                <a:solidFill>
                  <a:srgbClr val="CC3300"/>
                </a:solidFill>
                <a:latin typeface="Calibri" pitchFamily="34" charset="0"/>
              </a:defRPr>
            </a:lvl3pPr>
            <a:lvl4pPr algn="ctr" rtl="0" eaLnBrk="0" fontAlgn="base" hangingPunct="0">
              <a:spcBef>
                <a:spcPct val="0"/>
              </a:spcBef>
              <a:spcAft>
                <a:spcPct val="0"/>
              </a:spcAft>
              <a:defRPr sz="4000" b="1" i="1">
                <a:solidFill>
                  <a:srgbClr val="CC3300"/>
                </a:solidFill>
                <a:latin typeface="Calibri" pitchFamily="34" charset="0"/>
              </a:defRPr>
            </a:lvl4pPr>
            <a:lvl5pPr algn="ctr" rtl="0" eaLnBrk="0" fontAlgn="base" hangingPunct="0">
              <a:spcBef>
                <a:spcPct val="0"/>
              </a:spcBef>
              <a:spcAft>
                <a:spcPct val="0"/>
              </a:spcAft>
              <a:defRPr sz="4000" b="1" i="1">
                <a:solidFill>
                  <a:srgbClr val="CC3300"/>
                </a:solidFill>
                <a:latin typeface="Calibri" pitchFamily="34" charset="0"/>
              </a:defRPr>
            </a:lvl5pPr>
            <a:lvl6pPr marL="457200" algn="ctr" rtl="0" fontAlgn="base">
              <a:spcBef>
                <a:spcPct val="0"/>
              </a:spcBef>
              <a:spcAft>
                <a:spcPct val="0"/>
              </a:spcAft>
              <a:defRPr sz="4000" b="1" i="1">
                <a:solidFill>
                  <a:srgbClr val="CC3300"/>
                </a:solidFill>
                <a:latin typeface="Verdana" pitchFamily="34" charset="0"/>
              </a:defRPr>
            </a:lvl6pPr>
            <a:lvl7pPr marL="914400" algn="ctr" rtl="0" fontAlgn="base">
              <a:spcBef>
                <a:spcPct val="0"/>
              </a:spcBef>
              <a:spcAft>
                <a:spcPct val="0"/>
              </a:spcAft>
              <a:defRPr sz="4000" b="1" i="1">
                <a:solidFill>
                  <a:srgbClr val="CC3300"/>
                </a:solidFill>
                <a:latin typeface="Verdana" pitchFamily="34" charset="0"/>
              </a:defRPr>
            </a:lvl7pPr>
            <a:lvl8pPr marL="1371600" algn="ctr" rtl="0" fontAlgn="base">
              <a:spcBef>
                <a:spcPct val="0"/>
              </a:spcBef>
              <a:spcAft>
                <a:spcPct val="0"/>
              </a:spcAft>
              <a:defRPr sz="4000" b="1" i="1">
                <a:solidFill>
                  <a:srgbClr val="CC3300"/>
                </a:solidFill>
                <a:latin typeface="Verdana" pitchFamily="34" charset="0"/>
              </a:defRPr>
            </a:lvl8pPr>
            <a:lvl9pPr marL="1828800" algn="ctr" rtl="0" fontAlgn="base">
              <a:spcBef>
                <a:spcPct val="0"/>
              </a:spcBef>
              <a:spcAft>
                <a:spcPct val="0"/>
              </a:spcAft>
              <a:defRPr sz="4000" b="1" i="1">
                <a:solidFill>
                  <a:srgbClr val="CC3300"/>
                </a:solidFill>
                <a:latin typeface="Verdana" pitchFamily="34" charset="0"/>
              </a:defRPr>
            </a:lvl9pPr>
          </a:lstStyle>
          <a:p>
            <a:pPr lvl="0" eaLnBrk="1" hangingPunct="1">
              <a:defRPr/>
            </a:pPr>
            <a:r>
              <a:rPr lang="en-US" dirty="0"/>
              <a:t>Steel Barriers</a:t>
            </a:r>
            <a:endParaRPr lang="en-US" kern="0" dirty="0"/>
          </a:p>
        </p:txBody>
      </p:sp>
      <p:sp>
        <p:nvSpPr>
          <p:cNvPr id="3" name="Google Shape;74;p1">
            <a:extLst>
              <a:ext uri="{FF2B5EF4-FFF2-40B4-BE49-F238E27FC236}">
                <a16:creationId xmlns:a16="http://schemas.microsoft.com/office/drawing/2014/main" id="{70A90C2F-7E9C-601B-3BD1-BB6AC9E1848B}"/>
              </a:ext>
            </a:extLst>
          </p:cNvPr>
          <p:cNvSpPr/>
          <p:nvPr/>
        </p:nvSpPr>
        <p:spPr>
          <a:xfrm>
            <a:off x="5562600" y="5486400"/>
            <a:ext cx="2619213"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latin typeface="Arial" panose="020B0604020202020204" pitchFamily="34" charset="0"/>
                <a:ea typeface="Open Sans"/>
                <a:cs typeface="Arial" panose="020B0604020202020204" pitchFamily="34" charset="0"/>
                <a:sym typeface="Open Sans"/>
              </a:rPr>
              <a:t>Image: Midwest Roadside Safety Facility</a:t>
            </a:r>
            <a:endParaRPr sz="1000" dirty="0">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2512411566"/>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pPr eaLnBrk="1" hangingPunct="1"/>
            <a:r>
              <a:rPr lang="en-US" sz="3200" dirty="0"/>
              <a:t>Steel Barrier Deflection</a:t>
            </a:r>
          </a:p>
        </p:txBody>
      </p:sp>
      <p:sp>
        <p:nvSpPr>
          <p:cNvPr id="7171" name="Rectangle 8"/>
          <p:cNvSpPr>
            <a:spLocks noChangeArrowheads="1"/>
          </p:cNvSpPr>
          <p:nvPr/>
        </p:nvSpPr>
        <p:spPr bwMode="auto">
          <a:xfrm>
            <a:off x="381000" y="1159269"/>
            <a:ext cx="7543800" cy="3551237"/>
          </a:xfrm>
          <a:prstGeom prst="rect">
            <a:avLst/>
          </a:prstGeom>
          <a:noFill/>
          <a:ln w="9525">
            <a:noFill/>
            <a:miter lim="800000"/>
            <a:headEnd/>
            <a:tailEnd/>
          </a:ln>
        </p:spPr>
        <p:txBody>
          <a:bodyPr anchor="ctr"/>
          <a:lstStyle/>
          <a:p>
            <a:pPr marL="231775" indent="-231775">
              <a:buClr>
                <a:srgbClr val="C00000"/>
              </a:buClr>
              <a:buSzPct val="65000"/>
              <a:buFont typeface="Wingdings" panose="05000000000000000000" pitchFamily="2" charset="2"/>
              <a:buChar char="§"/>
            </a:pPr>
            <a:r>
              <a:rPr lang="en-US" sz="2800" dirty="0">
                <a:latin typeface="Arial" panose="020B0604020202020204" pitchFamily="34" charset="0"/>
                <a:cs typeface="Arial" panose="020B0604020202020204" pitchFamily="34" charset="0"/>
              </a:rPr>
              <a:t>Standard System (Anchored at ends only):</a:t>
            </a:r>
          </a:p>
          <a:p>
            <a:pPr marL="688975" lvl="2" indent="-231775">
              <a:buClr>
                <a:srgbClr val="C00000"/>
              </a:buClr>
              <a:buSzPct val="65000"/>
              <a:buFont typeface="Wingdings" panose="05000000000000000000" pitchFamily="2" charset="2"/>
              <a:buChar char="§"/>
            </a:pPr>
            <a:r>
              <a:rPr lang="en-US" sz="2800" dirty="0">
                <a:latin typeface="Arial" panose="020B0604020202020204" pitchFamily="34" charset="0"/>
                <a:cs typeface="Arial" panose="020B0604020202020204" pitchFamily="34" charset="0"/>
              </a:rPr>
              <a:t>5’5”</a:t>
            </a:r>
          </a:p>
          <a:p>
            <a:pPr marL="231775" indent="-231775">
              <a:buClr>
                <a:srgbClr val="C00000"/>
              </a:buClr>
              <a:buSzPct val="65000"/>
              <a:buFont typeface="Wingdings" panose="05000000000000000000" pitchFamily="2" charset="2"/>
              <a:buChar char="§"/>
            </a:pPr>
            <a:r>
              <a:rPr lang="en-US" sz="2800" dirty="0">
                <a:latin typeface="Arial" panose="020B0604020202020204" pitchFamily="34" charset="0"/>
                <a:cs typeface="Arial" panose="020B0604020202020204" pitchFamily="34" charset="0"/>
              </a:rPr>
              <a:t>Minimum Deflection System (Anchored every 33’-4”):</a:t>
            </a:r>
          </a:p>
          <a:p>
            <a:pPr marL="688975" lvl="2" indent="-231775">
              <a:buClr>
                <a:srgbClr val="C00000"/>
              </a:buClr>
              <a:buSzPct val="65000"/>
              <a:buFont typeface="Wingdings" panose="05000000000000000000" pitchFamily="2" charset="2"/>
              <a:buChar char="§"/>
            </a:pPr>
            <a:r>
              <a:rPr lang="en-US" sz="2800" dirty="0">
                <a:latin typeface="Arial" panose="020B0604020202020204" pitchFamily="34" charset="0"/>
                <a:cs typeface="Arial" panose="020B0604020202020204" pitchFamily="34" charset="0"/>
              </a:rPr>
              <a:t>0”</a:t>
            </a:r>
          </a:p>
          <a:p>
            <a:pPr marL="238125" indent="-238125">
              <a:buFont typeface="Arial" pitchFamily="34" charset="0"/>
              <a:buChar char="•"/>
            </a:pPr>
            <a:endParaRPr lang="en-US" sz="3200" b="1" i="1" dirty="0">
              <a:latin typeface="Arial" panose="020B0604020202020204" pitchFamily="34" charset="0"/>
            </a:endParaRPr>
          </a:p>
          <a:p>
            <a:pPr marL="238125" indent="-238125">
              <a:buFont typeface="Arial" pitchFamily="34" charset="0"/>
              <a:buChar char="•"/>
            </a:pPr>
            <a:endParaRPr lang="en-US" sz="3200" b="1" i="1" dirty="0">
              <a:latin typeface="Arial" panose="020B0604020202020204" pitchFamily="34" charset="0"/>
            </a:endParaRPr>
          </a:p>
        </p:txBody>
      </p:sp>
      <p:sp>
        <p:nvSpPr>
          <p:cNvPr id="11" name="TextBox 10"/>
          <p:cNvSpPr txBox="1"/>
          <p:nvPr/>
        </p:nvSpPr>
        <p:spPr>
          <a:xfrm>
            <a:off x="1219200" y="4191000"/>
            <a:ext cx="6553200" cy="954107"/>
          </a:xfrm>
          <a:prstGeom prst="rect">
            <a:avLst/>
          </a:prstGeom>
          <a:solidFill>
            <a:schemeClr val="bg1"/>
          </a:solidFill>
          <a:ln>
            <a:solidFill>
              <a:srgbClr val="C00000"/>
            </a:solidFill>
          </a:ln>
        </p:spPr>
        <p:txBody>
          <a:bodyPr wrap="square" rtlCol="0">
            <a:spAutoFit/>
          </a:bodyPr>
          <a:lstStyle/>
          <a:p>
            <a:pPr algn="ctr"/>
            <a:r>
              <a:rPr lang="en-US" sz="2800" dirty="0">
                <a:latin typeface="Arial" panose="020B0604020202020204" pitchFamily="34" charset="0"/>
                <a:cs typeface="Arial" panose="020B0604020202020204" pitchFamily="34" charset="0"/>
              </a:rPr>
              <a:t>System can be custom-anchored to meet different requirements</a:t>
            </a:r>
          </a:p>
        </p:txBody>
      </p:sp>
    </p:spTree>
    <p:extLst>
      <p:ext uri="{BB962C8B-B14F-4D97-AF65-F5344CB8AC3E}">
        <p14:creationId xmlns:p14="http://schemas.microsoft.com/office/powerpoint/2010/main" val="4276883506"/>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04800" y="1143000"/>
            <a:ext cx="4038600" cy="5257800"/>
          </a:xfrm>
        </p:spPr>
        <p:txBody>
          <a:bodyPr/>
          <a:lstStyle/>
          <a:p>
            <a:endParaRPr lang="en-US" dirty="0"/>
          </a:p>
          <a:p>
            <a:r>
              <a:rPr lang="en-US" dirty="0"/>
              <a:t>Deflection in the range of 6 to 8 feet when impacted by a full-size pick-up truck</a:t>
            </a:r>
          </a:p>
          <a:p>
            <a:pPr lvl="1"/>
            <a:r>
              <a:rPr lang="en-US" dirty="0"/>
              <a:t>Can be anchored down to minimize deflection</a:t>
            </a:r>
          </a:p>
        </p:txBody>
      </p:sp>
      <p:pic>
        <p:nvPicPr>
          <p:cNvPr id="2050" name="Picture 2" descr="Steel barrier sections on roadside "/>
          <p:cNvPicPr>
            <a:picLocks noChangeAspect="1" noChangeArrowheads="1"/>
          </p:cNvPicPr>
          <p:nvPr/>
        </p:nvPicPr>
        <p:blipFill>
          <a:blip r:embed="rId3" cstate="print"/>
          <a:srcRect/>
          <a:stretch>
            <a:fillRect/>
          </a:stretch>
        </p:blipFill>
        <p:spPr bwMode="auto">
          <a:xfrm>
            <a:off x="4495800" y="1563630"/>
            <a:ext cx="3352800" cy="4416539"/>
          </a:xfrm>
          <a:prstGeom prst="rect">
            <a:avLst/>
          </a:prstGeom>
          <a:noFill/>
          <a:ln w="9525">
            <a:noFill/>
            <a:miter lim="800000"/>
            <a:headEnd/>
            <a:tailEnd/>
          </a:ln>
        </p:spPr>
      </p:pic>
      <p:sp>
        <p:nvSpPr>
          <p:cNvPr id="13" name="Title 9">
            <a:extLst>
              <a:ext uri="{FF2B5EF4-FFF2-40B4-BE49-F238E27FC236}">
                <a16:creationId xmlns:a16="http://schemas.microsoft.com/office/drawing/2014/main" id="{F635524A-8D2E-4C7B-A214-0A3B070A530F}"/>
              </a:ext>
            </a:extLst>
          </p:cNvPr>
          <p:cNvSpPr txBox="1">
            <a:spLocks/>
          </p:cNvSpPr>
          <p:nvPr/>
        </p:nvSpPr>
        <p:spPr bwMode="auto">
          <a:xfrm>
            <a:off x="381000" y="0"/>
            <a:ext cx="8763000" cy="1295399"/>
          </a:xfrm>
          <a:prstGeom prst="rect">
            <a:avLst/>
          </a:prstGeom>
          <a:solidFill>
            <a:schemeClr val="bg1"/>
          </a:solidFill>
          <a:ln w="9525" cap="flat" cmpd="sng" algn="ctr">
            <a:noFill/>
            <a:prstDash val="solid"/>
            <a:miter lim="800000"/>
            <a:headEnd/>
            <a:tailEnd/>
          </a:ln>
          <a:effectLst>
            <a:outerShdw dist="28398" dir="3806097" algn="ctr" rotWithShape="0">
              <a:schemeClr val="tx2"/>
            </a:outerShdw>
          </a:effec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3200" b="1" i="0" baseline="0">
                <a:solidFill>
                  <a:srgbClr val="008080"/>
                </a:solidFill>
                <a:effectLst/>
                <a:latin typeface="Arial" panose="020B0604020202020204" pitchFamily="34" charset="0"/>
                <a:ea typeface="+mj-ea"/>
                <a:cs typeface="Arial" panose="020B0604020202020204" pitchFamily="34" charset="0"/>
              </a:defRPr>
            </a:lvl1pPr>
            <a:lvl2pPr algn="ctr" rtl="0" eaLnBrk="0" fontAlgn="base" hangingPunct="0">
              <a:spcBef>
                <a:spcPct val="0"/>
              </a:spcBef>
              <a:spcAft>
                <a:spcPct val="0"/>
              </a:spcAft>
              <a:defRPr sz="4000" b="1" i="1">
                <a:solidFill>
                  <a:srgbClr val="CC3300"/>
                </a:solidFill>
                <a:latin typeface="Calibri" pitchFamily="34" charset="0"/>
              </a:defRPr>
            </a:lvl2pPr>
            <a:lvl3pPr algn="ctr" rtl="0" eaLnBrk="0" fontAlgn="base" hangingPunct="0">
              <a:spcBef>
                <a:spcPct val="0"/>
              </a:spcBef>
              <a:spcAft>
                <a:spcPct val="0"/>
              </a:spcAft>
              <a:defRPr sz="4000" b="1" i="1">
                <a:solidFill>
                  <a:srgbClr val="CC3300"/>
                </a:solidFill>
                <a:latin typeface="Calibri" pitchFamily="34" charset="0"/>
              </a:defRPr>
            </a:lvl3pPr>
            <a:lvl4pPr algn="ctr" rtl="0" eaLnBrk="0" fontAlgn="base" hangingPunct="0">
              <a:spcBef>
                <a:spcPct val="0"/>
              </a:spcBef>
              <a:spcAft>
                <a:spcPct val="0"/>
              </a:spcAft>
              <a:defRPr sz="4000" b="1" i="1">
                <a:solidFill>
                  <a:srgbClr val="CC3300"/>
                </a:solidFill>
                <a:latin typeface="Calibri" pitchFamily="34" charset="0"/>
              </a:defRPr>
            </a:lvl4pPr>
            <a:lvl5pPr algn="ctr" rtl="0" eaLnBrk="0" fontAlgn="base" hangingPunct="0">
              <a:spcBef>
                <a:spcPct val="0"/>
              </a:spcBef>
              <a:spcAft>
                <a:spcPct val="0"/>
              </a:spcAft>
              <a:defRPr sz="4000" b="1" i="1">
                <a:solidFill>
                  <a:srgbClr val="CC3300"/>
                </a:solidFill>
                <a:latin typeface="Calibri" pitchFamily="34" charset="0"/>
              </a:defRPr>
            </a:lvl5pPr>
            <a:lvl6pPr marL="457200" algn="ctr" rtl="0" fontAlgn="base">
              <a:spcBef>
                <a:spcPct val="0"/>
              </a:spcBef>
              <a:spcAft>
                <a:spcPct val="0"/>
              </a:spcAft>
              <a:defRPr sz="4000" b="1" i="1">
                <a:solidFill>
                  <a:srgbClr val="CC3300"/>
                </a:solidFill>
                <a:latin typeface="Verdana" pitchFamily="34" charset="0"/>
              </a:defRPr>
            </a:lvl6pPr>
            <a:lvl7pPr marL="914400" algn="ctr" rtl="0" fontAlgn="base">
              <a:spcBef>
                <a:spcPct val="0"/>
              </a:spcBef>
              <a:spcAft>
                <a:spcPct val="0"/>
              </a:spcAft>
              <a:defRPr sz="4000" b="1" i="1">
                <a:solidFill>
                  <a:srgbClr val="CC3300"/>
                </a:solidFill>
                <a:latin typeface="Verdana" pitchFamily="34" charset="0"/>
              </a:defRPr>
            </a:lvl7pPr>
            <a:lvl8pPr marL="1371600" algn="ctr" rtl="0" fontAlgn="base">
              <a:spcBef>
                <a:spcPct val="0"/>
              </a:spcBef>
              <a:spcAft>
                <a:spcPct val="0"/>
              </a:spcAft>
              <a:defRPr sz="4000" b="1" i="1">
                <a:solidFill>
                  <a:srgbClr val="CC3300"/>
                </a:solidFill>
                <a:latin typeface="Verdana" pitchFamily="34" charset="0"/>
              </a:defRPr>
            </a:lvl8pPr>
            <a:lvl9pPr marL="1828800" algn="ctr" rtl="0" fontAlgn="base">
              <a:spcBef>
                <a:spcPct val="0"/>
              </a:spcBef>
              <a:spcAft>
                <a:spcPct val="0"/>
              </a:spcAft>
              <a:defRPr sz="4000" b="1" i="1">
                <a:solidFill>
                  <a:srgbClr val="CC3300"/>
                </a:solidFill>
                <a:latin typeface="Verdana" pitchFamily="34" charset="0"/>
              </a:defRPr>
            </a:lvl9pPr>
          </a:lstStyle>
          <a:p>
            <a:r>
              <a:rPr lang="en-US" kern="0" dirty="0"/>
              <a:t>Steel Barrier Deflection</a:t>
            </a:r>
          </a:p>
        </p:txBody>
      </p:sp>
      <p:sp>
        <p:nvSpPr>
          <p:cNvPr id="4" name="TextBox 3">
            <a:extLst>
              <a:ext uri="{FF2B5EF4-FFF2-40B4-BE49-F238E27FC236}">
                <a16:creationId xmlns:a16="http://schemas.microsoft.com/office/drawing/2014/main" id="{8752AFD1-2234-DC14-49FF-B183DAF087C1}"/>
              </a:ext>
            </a:extLst>
          </p:cNvPr>
          <p:cNvSpPr txBox="1"/>
          <p:nvPr/>
        </p:nvSpPr>
        <p:spPr>
          <a:xfrm>
            <a:off x="1501391" y="5939135"/>
            <a:ext cx="5874936" cy="461665"/>
          </a:xfrm>
          <a:prstGeom prst="rect">
            <a:avLst/>
          </a:prstGeom>
          <a:noFill/>
        </p:spPr>
        <p:txBody>
          <a:bodyPr wrap="square">
            <a:spAutoFit/>
          </a:bodyPr>
          <a:lstStyle/>
          <a:p>
            <a:r>
              <a:rPr lang="en-US" sz="800" dirty="0"/>
              <a:t>Source: https://workzonesafety-media.s3.amazonaws.com/workzonesafety/files/documents/training/fhwa_wz_grant/atssa_positive_protection_guidelines.pdf</a:t>
            </a:r>
          </a:p>
        </p:txBody>
      </p:sp>
    </p:spTree>
    <p:extLst>
      <p:ext uri="{BB962C8B-B14F-4D97-AF65-F5344CB8AC3E}">
        <p14:creationId xmlns:p14="http://schemas.microsoft.com/office/powerpoint/2010/main" val="1046097987"/>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81000" y="1752600"/>
            <a:ext cx="8458200" cy="4343400"/>
          </a:xfrm>
        </p:spPr>
        <p:txBody>
          <a:bodyPr/>
          <a:lstStyle/>
          <a:p>
            <a:r>
              <a:rPr lang="en-US" dirty="0"/>
              <a:t>ZoneGuard</a:t>
            </a:r>
          </a:p>
          <a:p>
            <a:r>
              <a:rPr lang="en-US" dirty="0"/>
              <a:t>Vulcan Barrier</a:t>
            </a:r>
          </a:p>
          <a:p>
            <a:r>
              <a:rPr lang="en-US" dirty="0"/>
              <a:t>ArmorGuard </a:t>
            </a:r>
          </a:p>
        </p:txBody>
      </p:sp>
      <p:sp>
        <p:nvSpPr>
          <p:cNvPr id="4" name="Rectangle 3"/>
          <p:cNvSpPr/>
          <p:nvPr/>
        </p:nvSpPr>
        <p:spPr>
          <a:xfrm>
            <a:off x="1865904" y="4114800"/>
            <a:ext cx="5275996" cy="707886"/>
          </a:xfrm>
          <a:prstGeom prst="rect">
            <a:avLst/>
          </a:prstGeom>
          <a:noFill/>
          <a:ln>
            <a:solidFill>
              <a:srgbClr val="C00000"/>
            </a:solidFill>
          </a:ln>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40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panose="020B0604020202020204" pitchFamily="34" charset="0"/>
              </a:rPr>
              <a:t>Let’s Discuss Them!</a:t>
            </a:r>
          </a:p>
        </p:txBody>
      </p:sp>
      <p:sp>
        <p:nvSpPr>
          <p:cNvPr id="6" name="TextBox 5">
            <a:extLst>
              <a:ext uri="{FF2B5EF4-FFF2-40B4-BE49-F238E27FC236}">
                <a16:creationId xmlns:a16="http://schemas.microsoft.com/office/drawing/2014/main" id="{5D8DCFE7-584C-428A-9C8C-9B8E86301C2E}"/>
              </a:ext>
            </a:extLst>
          </p:cNvPr>
          <p:cNvSpPr txBox="1"/>
          <p:nvPr/>
        </p:nvSpPr>
        <p:spPr>
          <a:xfrm>
            <a:off x="533400" y="261263"/>
            <a:ext cx="8839200" cy="1077218"/>
          </a:xfrm>
          <a:prstGeom prst="rect">
            <a:avLst/>
          </a:prstGeom>
          <a:noFill/>
        </p:spPr>
        <p:txBody>
          <a:bodyPr wrap="square" rtlCol="0">
            <a:spAutoFit/>
          </a:bodyPr>
          <a:lstStyle/>
          <a:p>
            <a:r>
              <a:rPr lang="en-US" sz="3200" b="1" dirty="0">
                <a:solidFill>
                  <a:srgbClr val="008080"/>
                </a:solidFill>
                <a:latin typeface="Arial" panose="020B0604020202020204" pitchFamily="34" charset="0"/>
              </a:rPr>
              <a:t>Steel Barriers Manufactured</a:t>
            </a:r>
            <a:br>
              <a:rPr lang="en-US" sz="3200" b="1" dirty="0">
                <a:solidFill>
                  <a:srgbClr val="008080"/>
                </a:solidFill>
                <a:latin typeface="Arial" panose="020B0604020202020204" pitchFamily="34" charset="0"/>
              </a:rPr>
            </a:br>
            <a:r>
              <a:rPr lang="en-US" sz="3200" b="1" dirty="0">
                <a:solidFill>
                  <a:srgbClr val="008080"/>
                </a:solidFill>
                <a:latin typeface="Arial" panose="020B0604020202020204" pitchFamily="34" charset="0"/>
              </a:rPr>
              <a:t>In The United States</a:t>
            </a:r>
          </a:p>
        </p:txBody>
      </p:sp>
    </p:spTree>
    <p:extLst>
      <p:ext uri="{BB962C8B-B14F-4D97-AF65-F5344CB8AC3E}">
        <p14:creationId xmlns:p14="http://schemas.microsoft.com/office/powerpoint/2010/main" val="28704602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9138" name="Picture 2" descr="steel barrier sections on roadside with orange top panels"/>
          <p:cNvPicPr>
            <a:picLocks noChangeAspect="1" noChangeArrowheads="1"/>
          </p:cNvPicPr>
          <p:nvPr/>
        </p:nvPicPr>
        <p:blipFill>
          <a:blip r:embed="rId3" cstate="print"/>
          <a:srcRect/>
          <a:stretch>
            <a:fillRect/>
          </a:stretch>
        </p:blipFill>
        <p:spPr bwMode="auto">
          <a:xfrm>
            <a:off x="0" y="1524000"/>
            <a:ext cx="9049675" cy="5334000"/>
          </a:xfrm>
          <a:prstGeom prst="rect">
            <a:avLst/>
          </a:prstGeom>
          <a:noFill/>
          <a:ln w="9525">
            <a:noFill/>
            <a:miter lim="800000"/>
            <a:headEnd/>
            <a:tailEnd/>
          </a:ln>
        </p:spPr>
      </p:pic>
      <p:sp>
        <p:nvSpPr>
          <p:cNvPr id="6" name="TextBox 5">
            <a:extLst>
              <a:ext uri="{FF2B5EF4-FFF2-40B4-BE49-F238E27FC236}">
                <a16:creationId xmlns:a16="http://schemas.microsoft.com/office/drawing/2014/main" id="{74CF0ADC-A51E-4F3A-9B7B-02E48155759A}"/>
              </a:ext>
            </a:extLst>
          </p:cNvPr>
          <p:cNvSpPr txBox="1"/>
          <p:nvPr/>
        </p:nvSpPr>
        <p:spPr>
          <a:xfrm>
            <a:off x="533400" y="261263"/>
            <a:ext cx="8839200" cy="584775"/>
          </a:xfrm>
          <a:prstGeom prst="rect">
            <a:avLst/>
          </a:prstGeom>
          <a:noFill/>
        </p:spPr>
        <p:txBody>
          <a:bodyPr wrap="square" rtlCol="0">
            <a:spAutoFit/>
          </a:bodyPr>
          <a:lstStyle/>
          <a:p>
            <a:r>
              <a:rPr lang="en-US" sz="3200" b="1" dirty="0">
                <a:solidFill>
                  <a:srgbClr val="008080"/>
                </a:solidFill>
                <a:latin typeface="Arial" panose="020B0604020202020204" pitchFamily="34" charset="0"/>
              </a:rPr>
              <a:t>ZoneGuard</a:t>
            </a:r>
          </a:p>
        </p:txBody>
      </p:sp>
      <p:sp>
        <p:nvSpPr>
          <p:cNvPr id="3" name="TextBox 2">
            <a:extLst>
              <a:ext uri="{FF2B5EF4-FFF2-40B4-BE49-F238E27FC236}">
                <a16:creationId xmlns:a16="http://schemas.microsoft.com/office/drawing/2014/main" id="{6DD459F7-C2FB-01C5-B00E-024D275FF602}"/>
              </a:ext>
            </a:extLst>
          </p:cNvPr>
          <p:cNvSpPr txBox="1"/>
          <p:nvPr/>
        </p:nvSpPr>
        <p:spPr>
          <a:xfrm>
            <a:off x="5791200" y="6490156"/>
            <a:ext cx="4687556" cy="215444"/>
          </a:xfrm>
          <a:prstGeom prst="rect">
            <a:avLst/>
          </a:prstGeom>
          <a:noFill/>
        </p:spPr>
        <p:txBody>
          <a:bodyPr wrap="square">
            <a:spAutoFit/>
          </a:bodyPr>
          <a:lstStyle/>
          <a:p>
            <a:r>
              <a:rPr lang="en-US" sz="800" dirty="0">
                <a:solidFill>
                  <a:schemeClr val="bg1"/>
                </a:solidFill>
              </a:rPr>
              <a:t>Image: https://hillandsmith.com/products/zoneguard/</a:t>
            </a:r>
          </a:p>
        </p:txBody>
      </p:sp>
    </p:spTree>
    <p:extLst>
      <p:ext uri="{BB962C8B-B14F-4D97-AF65-F5344CB8AC3E}">
        <p14:creationId xmlns:p14="http://schemas.microsoft.com/office/powerpoint/2010/main" val="3072191788"/>
      </p:ext>
    </p:extLst>
  </p:cSld>
  <p:clrMapOvr>
    <a:masterClrMapping/>
  </p:clrMapOvr>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F1D8726CCB35046823CD2208737B298" ma:contentTypeVersion="17" ma:contentTypeDescription="Create a new document." ma:contentTypeScope="" ma:versionID="a1dfcc3812e8eda223e4bbc003fc5805">
  <xsd:schema xmlns:xsd="http://www.w3.org/2001/XMLSchema" xmlns:xs="http://www.w3.org/2001/XMLSchema" xmlns:p="http://schemas.microsoft.com/office/2006/metadata/properties" xmlns:ns2="f5270e54-c8a0-4b22-84cc-0e31eb95d21e" xmlns:ns3="32c1465c-eec5-42df-ba25-e7b3dc5efb78" targetNamespace="http://schemas.microsoft.com/office/2006/metadata/properties" ma:root="true" ma:fieldsID="ea3ce69e8d0753bef4c975463d142391" ns2:_="" ns3:_="">
    <xsd:import namespace="f5270e54-c8a0-4b22-84cc-0e31eb95d21e"/>
    <xsd:import namespace="32c1465c-eec5-42df-ba25-e7b3dc5efb78"/>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OCR" minOccurs="0"/>
                <xsd:element ref="ns2:MediaServiceGenerationTime" minOccurs="0"/>
                <xsd:element ref="ns2:MediaServiceEventHashCode" minOccurs="0"/>
                <xsd:element ref="ns2:MediaServiceAutoKeyPoints" minOccurs="0"/>
                <xsd:element ref="ns2:MediaServiceKeyPoints" minOccurs="0"/>
                <xsd:element ref="ns3:SharedWithUsers" minOccurs="0"/>
                <xsd:element ref="ns3:SharedWithDetails"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5270e54-c8a0-4b22-84cc-0e31eb95d21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element name="MediaLengthInSeconds" ma:index="19" nillable="true" ma:displayName="MediaLengthInSeconds" ma:hidden="true" ma:internalName="MediaLengthInSeconds" ma:readOnly="true">
      <xsd:simpleType>
        <xsd:restriction base="dms:Unknow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ea752f70-6a13-4c50-9a09-ea54223a0fa3"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3" nillable="true" ma:displayName="MediaServiceObjectDetectorVersions" ma:hidden="true" ma:indexed="true" ma:internalName="MediaServiceObjectDetectorVersions" ma:readOnly="true">
      <xsd:simpleType>
        <xsd:restriction base="dms:Text"/>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32c1465c-eec5-42df-ba25-e7b3dc5efb78"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b5f90fc8-047a-47db-90e2-1028f76883af}" ma:internalName="TaxCatchAll" ma:showField="CatchAllData" ma:web="32c1465c-eec5-42df-ba25-e7b3dc5efb78">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f5270e54-c8a0-4b22-84cc-0e31eb95d21e">
      <Terms xmlns="http://schemas.microsoft.com/office/infopath/2007/PartnerControls"/>
    </lcf76f155ced4ddcb4097134ff3c332f>
    <TaxCatchAll xmlns="32c1465c-eec5-42df-ba25-e7b3dc5efb78" xsi:nil="true"/>
  </documentManagement>
</p:properties>
</file>

<file path=customXml/itemProps1.xml><?xml version="1.0" encoding="utf-8"?>
<ds:datastoreItem xmlns:ds="http://schemas.openxmlformats.org/officeDocument/2006/customXml" ds:itemID="{44385AE7-76CF-4115-ADE9-6435B867C593}"/>
</file>

<file path=customXml/itemProps2.xml><?xml version="1.0" encoding="utf-8"?>
<ds:datastoreItem xmlns:ds="http://schemas.openxmlformats.org/officeDocument/2006/customXml" ds:itemID="{78D5570F-2B31-4E4B-A908-D645DF65219C}"/>
</file>

<file path=customXml/itemProps3.xml><?xml version="1.0" encoding="utf-8"?>
<ds:datastoreItem xmlns:ds="http://schemas.openxmlformats.org/officeDocument/2006/customXml" ds:itemID="{7C299E2E-7B02-4FCD-8AAF-828E694B2DBB}"/>
</file>

<file path=docProps/app.xml><?xml version="1.0" encoding="utf-8"?>
<Properties xmlns="http://schemas.openxmlformats.org/officeDocument/2006/extended-properties" xmlns:vt="http://schemas.openxmlformats.org/officeDocument/2006/docPropsVTypes">
  <TotalTime>18117</TotalTime>
  <Words>21027</Words>
  <Application>Microsoft Office PowerPoint</Application>
  <PresentationFormat>On-screen Show (4:3)</PresentationFormat>
  <Paragraphs>1888</Paragraphs>
  <Slides>151</Slides>
  <Notes>144</Notes>
  <HiddenSlides>0</HiddenSlides>
  <MMClips>11</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151</vt:i4>
      </vt:variant>
    </vt:vector>
  </HeadingPairs>
  <TitlesOfParts>
    <vt:vector size="159" baseType="lpstr">
      <vt:lpstr>Arial</vt:lpstr>
      <vt:lpstr>Arial Black</vt:lpstr>
      <vt:lpstr>Arial-BoldMT</vt:lpstr>
      <vt:lpstr>ArialMT</vt:lpstr>
      <vt:lpstr>Calibri</vt:lpstr>
      <vt:lpstr>Verdana</vt:lpstr>
      <vt:lpstr>Wingdings</vt:lpstr>
      <vt:lpstr>Default Design</vt:lpstr>
      <vt:lpstr>3. Positive Protection Devices</vt:lpstr>
      <vt:lpstr>Module Objectives</vt:lpstr>
      <vt:lpstr>Remember: Positive Protection Devices Shall be Crashworthy</vt:lpstr>
      <vt:lpstr>Manual for Assessing  Safety Hardware (MASH)</vt:lpstr>
      <vt:lpstr>MASH Test Levels (TL) </vt:lpstr>
      <vt:lpstr>NCHRP Report 350</vt:lpstr>
      <vt:lpstr>Positive Protection Devices Can be Grouped as: </vt:lpstr>
      <vt:lpstr>A. Temporary Traffic Barrier </vt:lpstr>
      <vt:lpstr>PowerPoint Presentation</vt:lpstr>
      <vt:lpstr>PowerPoint Presentation</vt:lpstr>
      <vt:lpstr>PowerPoint Presentation</vt:lpstr>
      <vt:lpstr>PowerPoint Presentation</vt:lpstr>
      <vt:lpstr>The Clear Zone</vt:lpstr>
      <vt:lpstr>The Clear Zone: Errant Vehicle Lateral Distance Travel on Multi-Lane Highways </vt:lpstr>
      <vt:lpstr>PowerPoint Presentation</vt:lpstr>
      <vt:lpstr>PowerPoint Presentation</vt:lpstr>
      <vt:lpstr>All Barriers are not Equal</vt:lpstr>
      <vt:lpstr>Typical Lateral Deflection Distances of Work Zone Barriers</vt:lpstr>
      <vt:lpstr>3. Flare Rates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The Blunt End of a Barrier is a Hazard!</vt:lpstr>
      <vt:lpstr>Crash Cushions Shall be:</vt:lpstr>
      <vt:lpstr>Types of  Crash Cushions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Jersey Shape vs. F-Shape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Concrete Patching</vt:lpstr>
      <vt:lpstr>Short-Term Operations</vt:lpstr>
      <vt:lpstr>Short-Term Operations</vt:lpstr>
      <vt:lpstr>Short-Term Operations</vt:lpstr>
      <vt:lpstr>PowerPoint Presentation</vt:lpstr>
      <vt:lpstr>PowerPoint Presentation</vt:lpstr>
      <vt:lpstr>PowerPoint Presentation</vt:lpstr>
      <vt:lpstr>Mobile Barriers</vt:lpstr>
      <vt:lpstr>Reduces “Rubbernecking”</vt:lpstr>
      <vt:lpstr>Typical Applications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Movable Barrier Deflection</vt:lpstr>
      <vt:lpstr>PowerPoint Presentation</vt:lpstr>
      <vt:lpstr>PowerPoint Presentation</vt:lpstr>
      <vt:lpstr>PowerPoint Presentation</vt:lpstr>
      <vt:lpstr>PowerPoint Presentation</vt:lpstr>
      <vt:lpstr>Steel Barrier Deflection</vt:lpstr>
      <vt:lpstr>PowerPoint Presentation</vt:lpstr>
      <vt:lpstr>PowerPoint Presentation</vt:lpstr>
      <vt:lpstr>PowerPoint Presentation</vt:lpstr>
      <vt:lpstr>PowerPoint Presentation</vt:lpstr>
      <vt:lpstr>PowerPoint Presentation</vt:lpstr>
      <vt:lpstr>ZoneGuard Features</vt:lpstr>
      <vt:lpstr>Cross Section</vt:lpstr>
      <vt:lpstr>50-Foot Sections</vt:lpstr>
      <vt:lpstr>Mountable  Foot</vt:lpstr>
      <vt:lpstr>Speed Joints</vt:lpstr>
      <vt:lpstr>Anchoring Pockets</vt:lpstr>
      <vt:lpstr>Rubber Pads</vt:lpstr>
      <vt:lpstr>Lifting Points</vt:lpstr>
      <vt:lpstr>Assembly  Sequence</vt:lpstr>
      <vt:lpstr>Curves  &amp; Flares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Barrier Summary</vt:lpstr>
      <vt:lpstr>B. Truck-Mounted Attenuators</vt:lpstr>
      <vt:lpstr> TMAs are a 2-part system:</vt:lpstr>
      <vt:lpstr>Application of Truck-Mounted Attenuators</vt:lpstr>
      <vt:lpstr>Truck-Mounted Attenuators</vt:lpstr>
      <vt:lpstr>PowerPoint Presentation</vt:lpstr>
      <vt:lpstr>PowerPoint Presentation</vt:lpstr>
      <vt:lpstr>PowerPoint Presentation</vt:lpstr>
      <vt:lpstr>PowerPoint Presentation</vt:lpstr>
      <vt:lpstr>PowerPoint Presentation</vt:lpstr>
      <vt:lpstr> Truck-Mounted Attenuators</vt:lpstr>
      <vt:lpstr>Positioning of TMAs</vt:lpstr>
      <vt:lpstr>PowerPoint Presentation</vt:lpstr>
      <vt:lpstr>Sample Roll-Ahead Distances by Prevailing Speed (Stationary)</vt:lpstr>
      <vt:lpstr>Sample Roll-Ahead Distances by Prevailing Speed (Moving)</vt:lpstr>
      <vt:lpstr>PowerPoint Presentation</vt:lpstr>
      <vt:lpstr>PowerPoint Presentation</vt:lpstr>
      <vt:lpstr>PowerPoint Presentation</vt:lpstr>
      <vt:lpstr>PowerPoint Presentation</vt:lpstr>
      <vt:lpstr>Vehicle Arresting Net</vt:lpstr>
      <vt:lpstr>PowerPoint Presentation</vt:lpstr>
      <vt:lpstr>PowerPoint Presentation</vt:lpstr>
      <vt:lpstr>Dragnet</vt:lpstr>
      <vt:lpstr>Dragnet Median Barrier and Work Zone Net System </vt:lpstr>
      <vt:lpstr>PowerPoint Presentation</vt:lpstr>
      <vt:lpstr>PowerPoint Presentation</vt:lpstr>
      <vt:lpstr>Module Recap</vt:lpstr>
      <vt:lpstr>Questions</vt:lpstr>
    </vt:vector>
  </TitlesOfParts>
  <Company>HOME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Traffic Control Technician Course</dc:title>
  <dc:subject>File 1 of 3</dc:subject>
  <dc:creator>Juan M Morales, P.E</dc:creator>
  <dc:description>JM Morales &amp; Associates, 407-674-7007, www.jmmassoc.com</dc:description>
  <cp:lastModifiedBy>Tim Luttrell</cp:lastModifiedBy>
  <cp:revision>771</cp:revision>
  <dcterms:created xsi:type="dcterms:W3CDTF">2003-08-18T20:36:41Z</dcterms:created>
  <dcterms:modified xsi:type="dcterms:W3CDTF">2025-04-09T13:40:36Z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0x0101000F1D8726CCB35046823CD2208737B298</vt:lpwstr>
  </property>
</Properties>
</file>